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78" r:id="rId3"/>
    <p:sldId id="891" r:id="rId4"/>
    <p:sldId id="896" r:id="rId5"/>
    <p:sldId id="892" r:id="rId6"/>
    <p:sldId id="893" r:id="rId7"/>
    <p:sldId id="269" r:id="rId8"/>
    <p:sldId id="894" r:id="rId9"/>
    <p:sldId id="897" r:id="rId10"/>
    <p:sldId id="277" r:id="rId1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65F"/>
    <a:srgbClr val="F4A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64CCBF-4F42-46AC-A7FD-1D4C8781D94C}" v="15" dt="2023-02-19T20:23:41.283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12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4AA1C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21-4C70-9202-80CE056E91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27265F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21-4C70-9202-80CE056E91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21-4C70-9202-80CE056E9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9665103"/>
        <c:axId val="1839663023"/>
      </c:barChart>
      <c:catAx>
        <c:axId val="1839665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9663023"/>
        <c:crosses val="autoZero"/>
        <c:auto val="1"/>
        <c:lblAlgn val="ctr"/>
        <c:lblOffset val="100"/>
        <c:noMultiLvlLbl val="0"/>
      </c:catAx>
      <c:valAx>
        <c:axId val="1839663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9665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4AA1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84D-4991-931C-5EC0B551F0B5}"/>
              </c:ext>
            </c:extLst>
          </c:dPt>
          <c:dPt>
            <c:idx val="1"/>
            <c:bubble3D val="0"/>
            <c:spPr>
              <a:solidFill>
                <a:srgbClr val="27265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84D-4991-931C-5EC0B551F0B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A65-4ADF-8533-461E9D297A06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84D-4991-931C-5EC0B551F0B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4D-4991-931C-5EC0B551F0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0D683-E86E-4258-9176-7F23FFAC9B9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DF2CC-4E75-449A-AF8F-06C04E604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2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A4496D-C9D0-1944-BF11-97F8F784E5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5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8DFB4CC-ADC1-4F86-9C2C-91C7C69B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" b="1056"/>
          <a:stretch/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653" y="2772569"/>
            <a:ext cx="7204364" cy="831417"/>
          </a:xfrm>
        </p:spPr>
        <p:txBody>
          <a:bodyPr anchor="b"/>
          <a:lstStyle>
            <a:lvl1pPr algn="r">
              <a:defRPr sz="4400" b="1">
                <a:solidFill>
                  <a:srgbClr val="2726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6907" y="3705298"/>
            <a:ext cx="5006110" cy="64668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F4AA1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2B3C65-EFE9-41AC-B9E9-E52A68FD9A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08" y="811552"/>
            <a:ext cx="3470985" cy="156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re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/>
          <a:lstStyle>
            <a:lvl1pPr>
              <a:defRPr>
                <a:solidFill>
                  <a:srgbClr val="F4AA1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552EAD-CCF6-4334-972A-E15D0F406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7" y="326052"/>
            <a:ext cx="6318794" cy="1047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E4D04E-26ED-47BE-81E4-40D7EFCA88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068" y="1390441"/>
            <a:ext cx="2591008" cy="187829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8263401-C52B-4C73-8A13-BEE155AD0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12" y="478360"/>
            <a:ext cx="5927581" cy="687817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89B8F0-E4EF-4667-BCF5-5FC87F05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8328" y="1488267"/>
            <a:ext cx="5876635" cy="969183"/>
          </a:xfrm>
        </p:spPr>
        <p:txBody>
          <a:bodyPr>
            <a:normAutofit/>
          </a:bodyPr>
          <a:lstStyle>
            <a:lvl1pPr algn="l">
              <a:defRPr sz="1400" b="1">
                <a:solidFill>
                  <a:srgbClr val="27265F"/>
                </a:solidFill>
              </a:defRPr>
            </a:lvl1pPr>
            <a:lvl2pPr algn="l">
              <a:defRPr sz="1400" b="1">
                <a:solidFill>
                  <a:srgbClr val="27265F"/>
                </a:solidFill>
              </a:defRPr>
            </a:lvl2pPr>
            <a:lvl3pPr algn="l">
              <a:defRPr sz="1400" b="1">
                <a:solidFill>
                  <a:srgbClr val="27265F"/>
                </a:solidFill>
              </a:defRPr>
            </a:lvl3pPr>
            <a:lvl4pPr algn="l">
              <a:defRPr sz="1400" b="1">
                <a:solidFill>
                  <a:srgbClr val="27265F"/>
                </a:solidFill>
              </a:defRPr>
            </a:lvl4pPr>
            <a:lvl5pPr algn="l">
              <a:defRPr sz="1400" b="1">
                <a:solidFill>
                  <a:srgbClr val="2726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CDEA22-9118-478C-B5CA-03E5F8E3C0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118" y="2980206"/>
            <a:ext cx="2598431" cy="187829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F3B69EC-63C5-4936-90F4-8CE86902C7D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25283" y="3123348"/>
            <a:ext cx="5899330" cy="1047267"/>
          </a:xfrm>
        </p:spPr>
        <p:txBody>
          <a:bodyPr>
            <a:normAutofit/>
          </a:bodyPr>
          <a:lstStyle>
            <a:lvl1pPr algn="l">
              <a:defRPr sz="1400" b="1">
                <a:solidFill>
                  <a:srgbClr val="F4AA1C"/>
                </a:solidFill>
              </a:defRPr>
            </a:lvl1pPr>
            <a:lvl2pPr algn="l">
              <a:defRPr sz="1400" b="1">
                <a:solidFill>
                  <a:srgbClr val="F4AA1C"/>
                </a:solidFill>
              </a:defRPr>
            </a:lvl2pPr>
            <a:lvl3pPr algn="l">
              <a:defRPr sz="1400" b="1">
                <a:solidFill>
                  <a:srgbClr val="F4AA1C"/>
                </a:solidFill>
              </a:defRPr>
            </a:lvl3pPr>
            <a:lvl4pPr algn="l">
              <a:defRPr sz="1400" b="1">
                <a:solidFill>
                  <a:srgbClr val="F4AA1C"/>
                </a:solidFill>
              </a:defRPr>
            </a:lvl4pPr>
            <a:lvl5pPr algn="l">
              <a:defRPr sz="1400" b="1">
                <a:solidFill>
                  <a:srgbClr val="F4AA1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F8D3ED-5F0F-4BE2-B26E-67040A182F8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38212" y="1682733"/>
            <a:ext cx="1266042" cy="966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27265F"/>
                </a:solidFill>
              </a:defRPr>
            </a:lvl1pPr>
            <a:lvl2pPr algn="l">
              <a:defRPr sz="1400" b="1">
                <a:solidFill>
                  <a:srgbClr val="27265F"/>
                </a:solidFill>
              </a:defRPr>
            </a:lvl2pPr>
            <a:lvl3pPr algn="l">
              <a:defRPr sz="1400" b="1">
                <a:solidFill>
                  <a:srgbClr val="27265F"/>
                </a:solidFill>
              </a:defRPr>
            </a:lvl3pPr>
            <a:lvl4pPr algn="l">
              <a:defRPr sz="1400" b="1">
                <a:solidFill>
                  <a:srgbClr val="27265F"/>
                </a:solidFill>
              </a:defRPr>
            </a:lvl4pPr>
            <a:lvl5pPr algn="l">
              <a:defRPr sz="1400" b="1">
                <a:solidFill>
                  <a:srgbClr val="27265F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F36E159-EACC-4AA5-BC1A-5C7E58EBE75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84946" y="3288255"/>
            <a:ext cx="1266042" cy="966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F4AA1C"/>
                </a:solidFill>
              </a:defRPr>
            </a:lvl1pPr>
            <a:lvl2pPr algn="l">
              <a:defRPr sz="1400" b="1">
                <a:solidFill>
                  <a:srgbClr val="27265F"/>
                </a:solidFill>
              </a:defRPr>
            </a:lvl2pPr>
            <a:lvl3pPr algn="l">
              <a:defRPr sz="1400" b="1">
                <a:solidFill>
                  <a:srgbClr val="27265F"/>
                </a:solidFill>
              </a:defRPr>
            </a:lvl3pPr>
            <a:lvl4pPr algn="l">
              <a:defRPr sz="1400" b="1">
                <a:solidFill>
                  <a:srgbClr val="27265F"/>
                </a:solidFill>
              </a:defRPr>
            </a:lvl4pPr>
            <a:lvl5pPr algn="l">
              <a:defRPr sz="1400" b="1">
                <a:solidFill>
                  <a:srgbClr val="27265F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B2EA294-6316-4769-8B4A-3B525B7E74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118" y="4681020"/>
            <a:ext cx="2598431" cy="1878295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50D24C5-FF80-4D87-9D11-47222EC9212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325283" y="4824162"/>
            <a:ext cx="5899330" cy="1047267"/>
          </a:xfrm>
        </p:spPr>
        <p:txBody>
          <a:bodyPr>
            <a:normAutofit/>
          </a:bodyPr>
          <a:lstStyle>
            <a:lvl1pPr algn="l">
              <a:defRPr sz="1400" b="1">
                <a:solidFill>
                  <a:srgbClr val="F4AA1C"/>
                </a:solidFill>
              </a:defRPr>
            </a:lvl1pPr>
            <a:lvl2pPr algn="l">
              <a:defRPr sz="1400" b="1">
                <a:solidFill>
                  <a:srgbClr val="F4AA1C"/>
                </a:solidFill>
              </a:defRPr>
            </a:lvl2pPr>
            <a:lvl3pPr algn="l">
              <a:defRPr sz="1400" b="1">
                <a:solidFill>
                  <a:srgbClr val="F4AA1C"/>
                </a:solidFill>
              </a:defRPr>
            </a:lvl3pPr>
            <a:lvl4pPr algn="l">
              <a:defRPr sz="1400" b="1">
                <a:solidFill>
                  <a:srgbClr val="F4AA1C"/>
                </a:solidFill>
              </a:defRPr>
            </a:lvl4pPr>
            <a:lvl5pPr algn="l">
              <a:defRPr sz="1400" b="1">
                <a:solidFill>
                  <a:srgbClr val="F4AA1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B629A82-D158-489B-BFE8-D208674595F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84946" y="4989069"/>
            <a:ext cx="1266042" cy="966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F4AA1C"/>
                </a:solidFill>
              </a:defRPr>
            </a:lvl1pPr>
            <a:lvl2pPr algn="l">
              <a:defRPr sz="1400" b="1">
                <a:solidFill>
                  <a:srgbClr val="27265F"/>
                </a:solidFill>
              </a:defRPr>
            </a:lvl2pPr>
            <a:lvl3pPr algn="l">
              <a:defRPr sz="1400" b="1">
                <a:solidFill>
                  <a:srgbClr val="27265F"/>
                </a:solidFill>
              </a:defRPr>
            </a:lvl3pPr>
            <a:lvl4pPr algn="l">
              <a:defRPr sz="1400" b="1">
                <a:solidFill>
                  <a:srgbClr val="27265F"/>
                </a:solidFill>
              </a:defRPr>
            </a:lvl4pPr>
            <a:lvl5pPr algn="l">
              <a:defRPr sz="1400" b="1">
                <a:solidFill>
                  <a:srgbClr val="27265F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03931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/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2328" y="457200"/>
            <a:ext cx="6194722" cy="530227"/>
          </a:xfrm>
        </p:spPr>
        <p:txBody>
          <a:bodyPr anchor="b"/>
          <a:lstStyle>
            <a:lvl1pPr>
              <a:defRPr sz="3200" b="1">
                <a:solidFill>
                  <a:srgbClr val="27265F"/>
                </a:solidFill>
              </a:defRPr>
            </a:lvl1pPr>
          </a:lstStyle>
          <a:p>
            <a:r>
              <a:rPr lang="en-US" dirty="0"/>
              <a:t>GRAPHS / CHARTS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1298579"/>
            <a:ext cx="6194722" cy="438150"/>
          </a:xfrm>
        </p:spPr>
        <p:txBody>
          <a:bodyPr/>
          <a:lstStyle>
            <a:lvl1pPr marL="0" indent="0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6628F1-56EE-437C-93CD-D18BB7BE75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6860" y="227844"/>
            <a:ext cx="1991546" cy="2086731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478278A-5636-4915-A03B-0DAE9DC6685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09072152"/>
              </p:ext>
            </p:extLst>
          </p:nvPr>
        </p:nvGraphicFramePr>
        <p:xfrm>
          <a:off x="681037" y="2238391"/>
          <a:ext cx="4862513" cy="3511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A393037-B43E-4B05-8C7E-A579AFB49DC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74348165"/>
              </p:ext>
            </p:extLst>
          </p:nvPr>
        </p:nvGraphicFramePr>
        <p:xfrm>
          <a:off x="5829300" y="2749553"/>
          <a:ext cx="3590925" cy="2659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75280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rti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80E810-C5F2-4661-A959-137F9AEF2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 r="8663"/>
          <a:stretch/>
        </p:blipFill>
        <p:spPr>
          <a:xfrm>
            <a:off x="2914649" y="-1"/>
            <a:ext cx="2552701" cy="2368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318283-3DC3-4176-B951-A9FC7E621C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4878" y="604832"/>
            <a:ext cx="3873947" cy="1119193"/>
          </a:xfrm>
        </p:spPr>
        <p:txBody>
          <a:bodyPr anchor="ctr"/>
          <a:lstStyle>
            <a:lvl1pPr>
              <a:defRPr sz="3200" b="1">
                <a:solidFill>
                  <a:srgbClr val="2726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550" y="2762250"/>
            <a:ext cx="6810375" cy="3200407"/>
          </a:xfrm>
        </p:spPr>
        <p:txBody>
          <a:bodyPr/>
          <a:lstStyle>
            <a:lvl1pPr marL="0" indent="0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85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F290E69A-843F-4120-B49E-4A001A6A0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774" y="445074"/>
            <a:ext cx="5074397" cy="84102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F44939-E86F-4666-A7DE-087E1ABEA1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90" y="2714680"/>
            <a:ext cx="1456801" cy="18675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780BC8-2A0F-41B4-8CF4-DD92A1A3C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2593" y="1708745"/>
            <a:ext cx="1992661" cy="15506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17083C-8E03-4421-BB00-E40FB05ED8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4410" y="2473942"/>
            <a:ext cx="1456801" cy="1872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C74773-1880-43EB-89A2-5CA871A2352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8772" y="3829260"/>
            <a:ext cx="1934039" cy="1505866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7475894-DC03-4367-A6DE-9D7CDDD0BF3B}"/>
              </a:ext>
            </a:extLst>
          </p:cNvPr>
          <p:cNvSpPr>
            <a:spLocks noGrp="1"/>
          </p:cNvSpPr>
          <p:nvPr userDrawn="1">
            <p:ph type="body" sz="half" idx="2"/>
          </p:nvPr>
        </p:nvSpPr>
        <p:spPr>
          <a:xfrm>
            <a:off x="6134100" y="1011541"/>
            <a:ext cx="2915895" cy="742947"/>
          </a:xfrm>
        </p:spPr>
        <p:txBody>
          <a:bodyPr/>
          <a:lstStyle>
            <a:lvl1pPr marL="0" indent="0" algn="l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CEA7BAC-E28A-4630-AF6D-2DC933243E6C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4654" y="1390076"/>
            <a:ext cx="438156" cy="384756"/>
          </a:xfrm>
          <a:prstGeom prst="line">
            <a:avLst/>
          </a:prstGeom>
          <a:ln w="19050">
            <a:solidFill>
              <a:srgbClr val="2726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5D35DF9-72B1-4B5F-91AB-9CC84EF2C958}"/>
              </a:ext>
            </a:extLst>
          </p:cNvPr>
          <p:cNvSpPr>
            <a:spLocks noGrp="1"/>
          </p:cNvSpPr>
          <p:nvPr userDrawn="1">
            <p:ph type="body" sz="half" idx="13"/>
          </p:nvPr>
        </p:nvSpPr>
        <p:spPr>
          <a:xfrm>
            <a:off x="499599" y="3211516"/>
            <a:ext cx="2075729" cy="742947"/>
          </a:xfrm>
        </p:spPr>
        <p:txBody>
          <a:bodyPr/>
          <a:lstStyle>
            <a:lvl1pPr marL="0" indent="0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A609E3-FB2A-41EC-9995-97379E1AB1C9}"/>
              </a:ext>
            </a:extLst>
          </p:cNvPr>
          <p:cNvCxnSpPr>
            <a:cxnSpLocks/>
          </p:cNvCxnSpPr>
          <p:nvPr userDrawn="1"/>
        </p:nvCxnSpPr>
        <p:spPr>
          <a:xfrm flipH="1">
            <a:off x="2724150" y="3543300"/>
            <a:ext cx="470640" cy="0"/>
          </a:xfrm>
          <a:prstGeom prst="line">
            <a:avLst/>
          </a:prstGeom>
          <a:ln w="19050">
            <a:solidFill>
              <a:srgbClr val="2726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B8F0596-BA15-4641-984B-677D13A98D3B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7314030" y="3211516"/>
            <a:ext cx="1941990" cy="742947"/>
          </a:xfrm>
        </p:spPr>
        <p:txBody>
          <a:bodyPr/>
          <a:lstStyle>
            <a:lvl1pPr marL="0" indent="0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17B2634-BDD8-4385-8B95-4BC04FC56E08}"/>
              </a:ext>
            </a:extLst>
          </p:cNvPr>
          <p:cNvCxnSpPr>
            <a:cxnSpLocks/>
          </p:cNvCxnSpPr>
          <p:nvPr userDrawn="1"/>
        </p:nvCxnSpPr>
        <p:spPr>
          <a:xfrm>
            <a:off x="6759575" y="3543300"/>
            <a:ext cx="422275" cy="0"/>
          </a:xfrm>
          <a:prstGeom prst="line">
            <a:avLst/>
          </a:prstGeom>
          <a:ln w="19050">
            <a:solidFill>
              <a:srgbClr val="2726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0CCBB2DA-0FBF-4E8A-9F6B-71F0825496D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53816" y="5181601"/>
            <a:ext cx="2799021" cy="742947"/>
          </a:xfrm>
        </p:spPr>
        <p:txBody>
          <a:bodyPr/>
          <a:lstStyle>
            <a:lvl1pPr marL="0" indent="0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38C002-BB1F-439A-9D80-B82084EE2C3B}"/>
              </a:ext>
            </a:extLst>
          </p:cNvPr>
          <p:cNvCxnSpPr>
            <a:cxnSpLocks/>
          </p:cNvCxnSpPr>
          <p:nvPr userDrawn="1"/>
        </p:nvCxnSpPr>
        <p:spPr>
          <a:xfrm flipH="1">
            <a:off x="3792593" y="5269811"/>
            <a:ext cx="598432" cy="207064"/>
          </a:xfrm>
          <a:prstGeom prst="line">
            <a:avLst/>
          </a:prstGeom>
          <a:ln w="19050">
            <a:solidFill>
              <a:srgbClr val="2726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E3F0831A-8ECD-460F-A4FB-0FB689F1D7DA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17529" y="2042861"/>
            <a:ext cx="1230909" cy="49320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</a:t>
            </a:r>
          </a:p>
          <a:p>
            <a:pPr lvl="0"/>
            <a:r>
              <a:rPr lang="en-US" dirty="0"/>
              <a:t>Content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0DE61AA3-C16C-4B50-A728-4B2B575A53CB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083617" y="3220170"/>
            <a:ext cx="1230909" cy="50569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</a:t>
            </a:r>
          </a:p>
          <a:p>
            <a:pPr lvl="0"/>
            <a:r>
              <a:rPr lang="en-US" dirty="0"/>
              <a:t>Content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E8889DB8-815B-4E19-A8A9-848C34DAD8E6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132304" y="4504997"/>
            <a:ext cx="1230909" cy="5090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</a:t>
            </a:r>
          </a:p>
          <a:p>
            <a:pPr lvl="0"/>
            <a:r>
              <a:rPr lang="en-US" dirty="0"/>
              <a:t>Content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7E8E5C2D-F535-4170-8FBC-D1E334D1C249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480302" y="3389912"/>
            <a:ext cx="1230909" cy="5645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</a:t>
            </a:r>
          </a:p>
          <a:p>
            <a:pPr lvl="0"/>
            <a:r>
              <a:rPr lang="en-US" dirty="0"/>
              <a:t>Content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28BCB83C-7164-43B8-821F-F6D95934D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103" y="624930"/>
            <a:ext cx="4229738" cy="435928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5675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F290E69A-843F-4120-B49E-4A001A6A0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774" y="445074"/>
            <a:ext cx="5074396" cy="84102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780BC8-2A0F-41B4-8CF4-DD92A1A3C7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591" y="4036350"/>
            <a:ext cx="2075729" cy="2093320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5D35DF9-72B1-4B5F-91AB-9CC84EF2C958}"/>
              </a:ext>
            </a:extLst>
          </p:cNvPr>
          <p:cNvSpPr>
            <a:spLocks noGrp="1"/>
          </p:cNvSpPr>
          <p:nvPr userDrawn="1">
            <p:ph type="body" sz="half" idx="13"/>
          </p:nvPr>
        </p:nvSpPr>
        <p:spPr>
          <a:xfrm>
            <a:off x="1595509" y="4690590"/>
            <a:ext cx="1394084" cy="1041908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E3F0831A-8ECD-460F-A4FB-0FB689F1D7DA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1524000" y="4261478"/>
            <a:ext cx="1537103" cy="287155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28BCB83C-7164-43B8-821F-F6D95934D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103" y="624930"/>
            <a:ext cx="4229738" cy="43592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2726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9C3AFD-AEBE-43D3-B1C8-DD8C649DAF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5584" y="4036350"/>
            <a:ext cx="2075729" cy="209332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FAACA0F-D693-4E49-ABB6-B94A85DE3A2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291502" y="4690590"/>
            <a:ext cx="1394084" cy="1041908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4C61C92-6E14-4BA0-865A-A88919707448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219993" y="4261478"/>
            <a:ext cx="1537103" cy="287155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D09AA-91CC-4C16-9282-F5CDB5A6D3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193" y="1730962"/>
            <a:ext cx="2401877" cy="2133344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9AB7A92B-D6BF-43B9-9EAC-64B0AB5FCAA8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552288" y="2481454"/>
            <a:ext cx="1255858" cy="73283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AFD7FFE9-E7DE-4A60-A465-B8BD98145730}"/>
              </a:ext>
            </a:extLst>
          </p:cNvPr>
          <p:cNvSpPr/>
          <p:nvPr userDrawn="1"/>
        </p:nvSpPr>
        <p:spPr>
          <a:xfrm>
            <a:off x="3454977" y="4717466"/>
            <a:ext cx="512283" cy="512283"/>
          </a:xfrm>
          <a:prstGeom prst="chevron">
            <a:avLst/>
          </a:prstGeom>
          <a:solidFill>
            <a:srgbClr val="F4A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93913A8-D636-4232-88D5-6E67D5DA1E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2619" y="4036350"/>
            <a:ext cx="2075729" cy="2093320"/>
          </a:xfrm>
          <a:prstGeom prst="rect">
            <a:avLst/>
          </a:prstGeom>
        </p:spPr>
      </p:pic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EC6F4697-7CD2-44B6-BD71-B7869A2890DF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968537" y="4690590"/>
            <a:ext cx="1394084" cy="1041908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24E86F6-0896-47C6-8083-DB35290EF08C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6897028" y="4261478"/>
            <a:ext cx="1537103" cy="287155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71AF5DAB-8AE7-4D8B-959A-79B982F8C713}"/>
              </a:ext>
            </a:extLst>
          </p:cNvPr>
          <p:cNvSpPr/>
          <p:nvPr userDrawn="1"/>
        </p:nvSpPr>
        <p:spPr>
          <a:xfrm>
            <a:off x="6132012" y="4717466"/>
            <a:ext cx="512283" cy="512283"/>
          </a:xfrm>
          <a:prstGeom prst="chevron">
            <a:avLst/>
          </a:prstGeom>
          <a:solidFill>
            <a:srgbClr val="F4A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4192661-923C-475E-BA8D-AF909A0698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6459" y="1831434"/>
            <a:ext cx="2075729" cy="2032872"/>
          </a:xfrm>
          <a:prstGeom prst="rect">
            <a:avLst/>
          </a:prstGeom>
        </p:spPr>
      </p:pic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B65AE671-2759-4F81-8923-3A592426D5F7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252377" y="2455312"/>
            <a:ext cx="1394084" cy="1011821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6963A47-1B71-4029-BC3B-284023CAB2F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4180868" y="2004406"/>
            <a:ext cx="1537103" cy="2788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B0FA29B-526A-49EE-8B6A-A783A9DB31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2452" y="1831434"/>
            <a:ext cx="2075729" cy="2032872"/>
          </a:xfrm>
          <a:prstGeom prst="rect">
            <a:avLst/>
          </a:prstGeom>
        </p:spPr>
      </p:pic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5919C29E-8ED7-45DE-AF7C-A2ACFFE2F7FA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6948370" y="2455312"/>
            <a:ext cx="1394084" cy="1011821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B66BB19B-76AD-4BE6-827D-8B7502D8CB63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876861" y="2004406"/>
            <a:ext cx="1537103" cy="27886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43" name="Arrow: Chevron 42">
            <a:extLst>
              <a:ext uri="{FF2B5EF4-FFF2-40B4-BE49-F238E27FC236}">
                <a16:creationId xmlns:a16="http://schemas.microsoft.com/office/drawing/2014/main" id="{C5EF1DF3-79B0-47DD-86E3-CBFCF2DA54B8}"/>
              </a:ext>
            </a:extLst>
          </p:cNvPr>
          <p:cNvSpPr/>
          <p:nvPr userDrawn="1"/>
        </p:nvSpPr>
        <p:spPr>
          <a:xfrm>
            <a:off x="6111845" y="2466895"/>
            <a:ext cx="512283" cy="497490"/>
          </a:xfrm>
          <a:prstGeom prst="chevron">
            <a:avLst/>
          </a:prstGeom>
          <a:solidFill>
            <a:srgbClr val="F4A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Arrow: Chevron 50">
            <a:extLst>
              <a:ext uri="{FF2B5EF4-FFF2-40B4-BE49-F238E27FC236}">
                <a16:creationId xmlns:a16="http://schemas.microsoft.com/office/drawing/2014/main" id="{7AE93409-0772-457D-9A22-F4E3F566D7A1}"/>
              </a:ext>
            </a:extLst>
          </p:cNvPr>
          <p:cNvSpPr/>
          <p:nvPr userDrawn="1"/>
        </p:nvSpPr>
        <p:spPr>
          <a:xfrm>
            <a:off x="8788880" y="2466895"/>
            <a:ext cx="512283" cy="497490"/>
          </a:xfrm>
          <a:prstGeom prst="chevron">
            <a:avLst/>
          </a:prstGeom>
          <a:solidFill>
            <a:srgbClr val="F4A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Arrow: Chevron 61">
            <a:extLst>
              <a:ext uri="{FF2B5EF4-FFF2-40B4-BE49-F238E27FC236}">
                <a16:creationId xmlns:a16="http://schemas.microsoft.com/office/drawing/2014/main" id="{F6D25D24-FD90-490F-8C9A-725CC6A8B892}"/>
              </a:ext>
            </a:extLst>
          </p:cNvPr>
          <p:cNvSpPr/>
          <p:nvPr userDrawn="1"/>
        </p:nvSpPr>
        <p:spPr>
          <a:xfrm>
            <a:off x="3361815" y="2466895"/>
            <a:ext cx="512283" cy="497490"/>
          </a:xfrm>
          <a:prstGeom prst="chevron">
            <a:avLst/>
          </a:prstGeom>
          <a:solidFill>
            <a:srgbClr val="F4A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Arrow: Chevron 62">
            <a:extLst>
              <a:ext uri="{FF2B5EF4-FFF2-40B4-BE49-F238E27FC236}">
                <a16:creationId xmlns:a16="http://schemas.microsoft.com/office/drawing/2014/main" id="{365A893F-47E2-4E52-BDCB-71720904218B}"/>
              </a:ext>
            </a:extLst>
          </p:cNvPr>
          <p:cNvSpPr/>
          <p:nvPr userDrawn="1"/>
        </p:nvSpPr>
        <p:spPr>
          <a:xfrm>
            <a:off x="657499" y="4732259"/>
            <a:ext cx="512283" cy="497490"/>
          </a:xfrm>
          <a:prstGeom prst="chevron">
            <a:avLst/>
          </a:prstGeom>
          <a:solidFill>
            <a:srgbClr val="F4A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44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content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F290E69A-843F-4120-B49E-4A001A6A0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774" y="368874"/>
            <a:ext cx="5074396" cy="84102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28BCB83C-7164-43B8-821F-F6D95934D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103" y="548730"/>
            <a:ext cx="4229738" cy="435928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6963A47-1B71-4029-BC3B-284023CAB2F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157539" y="1358728"/>
            <a:ext cx="1537103" cy="63078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rgbClr val="F4AA1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0F313-B0FE-4E74-A7D0-9159ED506F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582309" y="2410579"/>
            <a:ext cx="4832115" cy="2828557"/>
          </a:xfrm>
          <a:prstGeom prst="rect">
            <a:avLst/>
          </a:prstGeom>
        </p:spPr>
      </p:pic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B04AE51-BD95-487F-9297-BF4150A35424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853735" y="1358727"/>
            <a:ext cx="4480765" cy="630788"/>
          </a:xfrm>
        </p:spPr>
        <p:txBody>
          <a:bodyPr anchor="ctr"/>
          <a:lstStyle>
            <a:lvl1pPr marL="0" indent="0" algn="l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80DCD1A-6F0B-41E2-94D8-A56AD42D89F1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3157539" y="2119298"/>
            <a:ext cx="1537103" cy="63078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rgbClr val="F4AA1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0D87E031-0729-428F-B5FD-D51159BAC9C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853735" y="2119297"/>
            <a:ext cx="4480765" cy="630788"/>
          </a:xfrm>
        </p:spPr>
        <p:txBody>
          <a:bodyPr anchor="ctr"/>
          <a:lstStyle>
            <a:lvl1pPr marL="0" indent="0" algn="l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C48C80F-7317-4FA6-B5CF-DB1B5804AEAA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3157539" y="2841687"/>
            <a:ext cx="1537103" cy="63078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rgbClr val="F4AA1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8B1BD4E0-969B-4CE1-840F-64AB0D63D8FD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4853735" y="2841686"/>
            <a:ext cx="4480765" cy="630788"/>
          </a:xfrm>
        </p:spPr>
        <p:txBody>
          <a:bodyPr anchor="ctr"/>
          <a:lstStyle>
            <a:lvl1pPr marL="0" indent="0" algn="l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7D73CDDD-1D6E-45B1-AEA0-E9F0312B7E03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3157539" y="4218381"/>
            <a:ext cx="1537103" cy="63078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rgbClr val="F4AA1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30B249A8-C49A-456E-A553-B5BDB0BD6D73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4853735" y="4218380"/>
            <a:ext cx="4480765" cy="630788"/>
          </a:xfrm>
        </p:spPr>
        <p:txBody>
          <a:bodyPr anchor="ctr"/>
          <a:lstStyle>
            <a:lvl1pPr marL="0" indent="0" algn="l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BCF06AC4-03D5-4004-9EB7-F1B23D217EF8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3157539" y="4933303"/>
            <a:ext cx="1537103" cy="63078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rgbClr val="F4AA1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460C01A-42FD-480B-8E18-00B5EF480995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4853735" y="4933302"/>
            <a:ext cx="4480765" cy="630788"/>
          </a:xfrm>
        </p:spPr>
        <p:txBody>
          <a:bodyPr anchor="ctr"/>
          <a:lstStyle>
            <a:lvl1pPr marL="0" indent="0" algn="l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CF133A12-390B-42FA-B1D7-74F8F7D62457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3157539" y="5637907"/>
            <a:ext cx="1537103" cy="63078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rgbClr val="F4AA1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78311DAD-D708-46DA-A4C5-4EE8898F86C7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4853735" y="5637906"/>
            <a:ext cx="4480765" cy="630788"/>
          </a:xfrm>
        </p:spPr>
        <p:txBody>
          <a:bodyPr anchor="ctr"/>
          <a:lstStyle>
            <a:lvl1pPr marL="0" indent="0" algn="l">
              <a:buNone/>
              <a:defRPr sz="1600">
                <a:solidFill>
                  <a:srgbClr val="27265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C759569F-164E-470E-B63D-4A2A4E7D4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8846" y="3550342"/>
            <a:ext cx="6328992" cy="621201"/>
          </a:xfrm>
          <a:prstGeom prst="rect">
            <a:avLst/>
          </a:prstGeom>
        </p:spPr>
      </p:pic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9C08312D-0634-4107-97AC-A53EC72ED8EF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3316632" y="3637040"/>
            <a:ext cx="5770218" cy="383545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ADD CONTENT</a:t>
            </a:r>
          </a:p>
        </p:txBody>
      </p:sp>
    </p:spTree>
    <p:extLst>
      <p:ext uri="{BB962C8B-B14F-4D97-AF65-F5344CB8AC3E}">
        <p14:creationId xmlns:p14="http://schemas.microsoft.com/office/powerpoint/2010/main" val="201836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F290E69A-843F-4120-B49E-4A001A6A0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774" y="368874"/>
            <a:ext cx="5074396" cy="84102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28BCB83C-7164-43B8-821F-F6D95934D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103" y="548730"/>
            <a:ext cx="4229738" cy="435928"/>
          </a:xfrm>
        </p:spPr>
        <p:txBody>
          <a:bodyPr>
            <a:no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55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46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CA82B8-0934-453A-B025-7A744A3C9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" b="106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83E14F-1556-4087-BD06-9E4CFCA893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67" y="996785"/>
            <a:ext cx="2933467" cy="1322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A80DAE-78B1-4DA2-90EB-B78AEE7322CF}"/>
              </a:ext>
            </a:extLst>
          </p:cNvPr>
          <p:cNvSpPr txBox="1"/>
          <p:nvPr userDrawn="1"/>
        </p:nvSpPr>
        <p:spPr>
          <a:xfrm>
            <a:off x="2686050" y="2973348"/>
            <a:ext cx="45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27265F"/>
                </a:solidFill>
              </a:rPr>
              <a:t>18 Fricker Road, Illovo, Sandton, 2196</a:t>
            </a:r>
          </a:p>
          <a:p>
            <a:pPr algn="ctr"/>
            <a:r>
              <a:rPr lang="en-US" sz="1600" dirty="0">
                <a:solidFill>
                  <a:srgbClr val="27265F"/>
                </a:solidFill>
              </a:rPr>
              <a:t>Tel: 011 381 8900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974E3B-C385-4EF7-9E20-58276ED1A31F}"/>
              </a:ext>
            </a:extLst>
          </p:cNvPr>
          <p:cNvSpPr txBox="1"/>
          <p:nvPr userDrawn="1"/>
        </p:nvSpPr>
        <p:spPr>
          <a:xfrm>
            <a:off x="3805238" y="3686175"/>
            <a:ext cx="2295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4AA1C"/>
                </a:solidFill>
              </a:rPr>
              <a:t>www.inseta.org.za</a:t>
            </a:r>
          </a:p>
        </p:txBody>
      </p:sp>
    </p:spTree>
    <p:extLst>
      <p:ext uri="{BB962C8B-B14F-4D97-AF65-F5344CB8AC3E}">
        <p14:creationId xmlns:p14="http://schemas.microsoft.com/office/powerpoint/2010/main" val="254129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85455" y="504826"/>
            <a:ext cx="7839508" cy="65087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7265F"/>
                </a:solidFill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rgbClr val="27265F"/>
                </a:solidFill>
              </a:defRPr>
            </a:lvl1pPr>
            <a:lvl2pPr>
              <a:defRPr sz="1800">
                <a:solidFill>
                  <a:srgbClr val="27265F"/>
                </a:solidFill>
              </a:defRPr>
            </a:lvl2pPr>
            <a:lvl3pPr>
              <a:defRPr sz="1800">
                <a:solidFill>
                  <a:srgbClr val="27265F"/>
                </a:solidFill>
              </a:defRPr>
            </a:lvl3pPr>
            <a:lvl4pPr>
              <a:defRPr sz="1800">
                <a:solidFill>
                  <a:srgbClr val="27265F"/>
                </a:solidFill>
              </a:defRPr>
            </a:lvl4pPr>
            <a:lvl5pPr>
              <a:defRPr sz="1800">
                <a:solidFill>
                  <a:srgbClr val="27265F"/>
                </a:solidFill>
              </a:defRPr>
            </a:lvl5pPr>
          </a:lstStyle>
          <a:p>
            <a:pPr lvl="0"/>
            <a:r>
              <a:rPr lang="en-US" dirty="0"/>
              <a:t>Introduction						Page #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A0010-E00B-45B0-83A1-B89921FD7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7" y="348963"/>
            <a:ext cx="1228583" cy="9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of cont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85455" y="504826"/>
            <a:ext cx="7839508" cy="65087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7265F"/>
                </a:solidFill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rgbClr val="27265F"/>
                </a:solidFill>
              </a:defRPr>
            </a:lvl1pPr>
            <a:lvl2pPr>
              <a:defRPr sz="1800">
                <a:solidFill>
                  <a:srgbClr val="27265F"/>
                </a:solidFill>
              </a:defRPr>
            </a:lvl2pPr>
            <a:lvl3pPr>
              <a:defRPr sz="1800">
                <a:solidFill>
                  <a:srgbClr val="27265F"/>
                </a:solidFill>
              </a:defRPr>
            </a:lvl3pPr>
            <a:lvl4pPr>
              <a:defRPr sz="1800">
                <a:solidFill>
                  <a:srgbClr val="27265F"/>
                </a:solidFill>
              </a:defRPr>
            </a:lvl4pPr>
            <a:lvl5pPr>
              <a:defRPr sz="1800">
                <a:solidFill>
                  <a:srgbClr val="27265F"/>
                </a:solidFill>
              </a:defRPr>
            </a:lvl5pPr>
          </a:lstStyle>
          <a:p>
            <a:pPr lvl="0"/>
            <a:r>
              <a:rPr lang="en-US" dirty="0"/>
              <a:t>Introduction						Page #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A0010-E00B-45B0-83A1-B89921FD7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7" y="348963"/>
            <a:ext cx="1228583" cy="9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1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55" y="504826"/>
            <a:ext cx="7839508" cy="65087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726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rgbClr val="27265F"/>
                </a:solidFill>
              </a:defRPr>
            </a:lvl1pPr>
            <a:lvl2pPr>
              <a:defRPr sz="1800">
                <a:solidFill>
                  <a:srgbClr val="27265F"/>
                </a:solidFill>
              </a:defRPr>
            </a:lvl2pPr>
            <a:lvl3pPr>
              <a:defRPr sz="1800">
                <a:solidFill>
                  <a:srgbClr val="27265F"/>
                </a:solidFill>
              </a:defRPr>
            </a:lvl3pPr>
            <a:lvl4pPr>
              <a:defRPr sz="1800">
                <a:solidFill>
                  <a:srgbClr val="27265F"/>
                </a:solidFill>
              </a:defRPr>
            </a:lvl4pPr>
            <a:lvl5pPr>
              <a:defRPr sz="1800">
                <a:solidFill>
                  <a:srgbClr val="27265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A0010-E00B-45B0-83A1-B89921FD79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7" y="348963"/>
            <a:ext cx="1228583" cy="96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52C46F-4D51-4B93-AB78-E21DFC1EB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218" y="309475"/>
            <a:ext cx="8423564" cy="1162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455" y="504826"/>
            <a:ext cx="7839508" cy="65087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726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rgbClr val="27265F"/>
                </a:solidFill>
              </a:defRPr>
            </a:lvl1pPr>
            <a:lvl2pPr>
              <a:defRPr sz="1800">
                <a:solidFill>
                  <a:srgbClr val="27265F"/>
                </a:solidFill>
              </a:defRPr>
            </a:lvl2pPr>
            <a:lvl3pPr>
              <a:defRPr sz="1800">
                <a:solidFill>
                  <a:srgbClr val="27265F"/>
                </a:solidFill>
              </a:defRPr>
            </a:lvl3pPr>
            <a:lvl4pPr>
              <a:defRPr sz="1800">
                <a:solidFill>
                  <a:srgbClr val="27265F"/>
                </a:solidFill>
              </a:defRPr>
            </a:lvl4pPr>
            <a:lvl5pPr>
              <a:defRPr sz="1800">
                <a:solidFill>
                  <a:srgbClr val="27265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6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9D9382-ADF4-4D2F-91F2-97C2E0CA8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566" y="254056"/>
            <a:ext cx="8922234" cy="1162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345" y="443346"/>
            <a:ext cx="8273618" cy="701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7265F"/>
                </a:solidFill>
              </a:defRPr>
            </a:lvl1pPr>
            <a:lvl2pPr>
              <a:defRPr sz="2000">
                <a:solidFill>
                  <a:srgbClr val="27265F"/>
                </a:solidFill>
              </a:defRPr>
            </a:lvl2pPr>
            <a:lvl3pPr>
              <a:defRPr sz="1800">
                <a:solidFill>
                  <a:srgbClr val="27265F"/>
                </a:solidFill>
              </a:defRPr>
            </a:lvl3pPr>
            <a:lvl4pPr>
              <a:defRPr sz="1600">
                <a:solidFill>
                  <a:srgbClr val="27265F"/>
                </a:solidFill>
              </a:defRPr>
            </a:lvl4pPr>
            <a:lvl5pPr>
              <a:defRPr sz="1600">
                <a:solidFill>
                  <a:srgbClr val="2726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4AA1C"/>
                </a:solidFill>
              </a:defRPr>
            </a:lvl1pPr>
            <a:lvl2pPr>
              <a:defRPr sz="2000">
                <a:solidFill>
                  <a:srgbClr val="F4AA1C"/>
                </a:solidFill>
              </a:defRPr>
            </a:lvl2pPr>
            <a:lvl3pPr>
              <a:defRPr sz="1800">
                <a:solidFill>
                  <a:srgbClr val="F4AA1C"/>
                </a:solidFill>
              </a:defRPr>
            </a:lvl3pPr>
            <a:lvl4pPr>
              <a:defRPr sz="1600">
                <a:solidFill>
                  <a:srgbClr val="F4AA1C"/>
                </a:solidFill>
              </a:defRPr>
            </a:lvl4pPr>
            <a:lvl5pPr>
              <a:defRPr sz="1600">
                <a:solidFill>
                  <a:srgbClr val="F4AA1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6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B7BBAF6-F577-41E0-B82C-16C8A9DF6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0484" y="400632"/>
            <a:ext cx="8850606" cy="1162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165" y="622443"/>
            <a:ext cx="8348798" cy="652463"/>
          </a:xfrm>
        </p:spPr>
        <p:txBody>
          <a:bodyPr/>
          <a:lstStyle>
            <a:lvl1pPr>
              <a:defRPr>
                <a:solidFill>
                  <a:srgbClr val="2726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53547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7265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27265F"/>
                </a:solidFill>
              </a:defRPr>
            </a:lvl1pPr>
            <a:lvl2pPr>
              <a:defRPr sz="1800">
                <a:solidFill>
                  <a:srgbClr val="27265F"/>
                </a:solidFill>
              </a:defRPr>
            </a:lvl2pPr>
            <a:lvl3pPr>
              <a:defRPr sz="1600">
                <a:solidFill>
                  <a:srgbClr val="27265F"/>
                </a:solidFill>
              </a:defRPr>
            </a:lvl3pPr>
            <a:lvl4pPr>
              <a:defRPr sz="1400">
                <a:solidFill>
                  <a:srgbClr val="27265F"/>
                </a:solidFill>
              </a:defRPr>
            </a:lvl4pPr>
            <a:lvl5pPr>
              <a:defRPr sz="1400">
                <a:solidFill>
                  <a:srgbClr val="27265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53547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AA1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rgbClr val="F4AA1C"/>
                </a:solidFill>
              </a:defRPr>
            </a:lvl1pPr>
            <a:lvl2pPr>
              <a:defRPr sz="1800">
                <a:solidFill>
                  <a:srgbClr val="F4AA1C"/>
                </a:solidFill>
              </a:defRPr>
            </a:lvl2pPr>
            <a:lvl3pPr>
              <a:defRPr sz="1600">
                <a:solidFill>
                  <a:srgbClr val="F4AA1C"/>
                </a:solidFill>
              </a:defRPr>
            </a:lvl3pPr>
            <a:lvl4pPr>
              <a:defRPr sz="1400">
                <a:solidFill>
                  <a:srgbClr val="F4AA1C"/>
                </a:solidFill>
              </a:defRPr>
            </a:lvl4pPr>
            <a:lvl5pPr>
              <a:defRPr sz="1400">
                <a:solidFill>
                  <a:srgbClr val="F4AA1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1D3BEF-EB01-4C69-AA0E-DE18AFDD28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" b="1048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1273610"/>
            <a:ext cx="4472854" cy="1348510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2758643"/>
            <a:ext cx="4467974" cy="411738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F4AA1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8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/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310502-DA0A-47EE-8B0D-468FF8288A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6" y="-147925"/>
            <a:ext cx="9902008" cy="7005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891018"/>
          </a:xfrm>
        </p:spPr>
        <p:txBody>
          <a:bodyPr/>
          <a:lstStyle>
            <a:lvl1pPr>
              <a:defRPr>
                <a:solidFill>
                  <a:srgbClr val="2726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91ED7E-B0CD-4EFB-8499-22C352C512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4E9CC95-0BD3-49AA-9E39-C9728A151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699491"/>
            <a:ext cx="8543925" cy="207818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7265F"/>
                </a:solidFill>
              </a:defRPr>
            </a:lvl1pPr>
            <a:lvl2pPr>
              <a:defRPr sz="1800">
                <a:solidFill>
                  <a:srgbClr val="27265F"/>
                </a:solidFill>
              </a:defRPr>
            </a:lvl2pPr>
            <a:lvl3pPr>
              <a:defRPr sz="1800">
                <a:solidFill>
                  <a:srgbClr val="27265F"/>
                </a:solidFill>
              </a:defRPr>
            </a:lvl3pPr>
            <a:lvl4pPr>
              <a:defRPr sz="1800">
                <a:solidFill>
                  <a:srgbClr val="27265F"/>
                </a:solidFill>
              </a:defRPr>
            </a:lvl4pPr>
            <a:lvl5pPr>
              <a:defRPr sz="1800">
                <a:solidFill>
                  <a:srgbClr val="27265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99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37" y="6356352"/>
            <a:ext cx="5943601" cy="3651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726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rgbClr val="2726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891ED7E-B0CD-4EFB-8499-22C352C51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2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0" r:id="rId3"/>
    <p:sldLayoutId id="2147483673" r:id="rId4"/>
    <p:sldLayoutId id="2147483672" r:id="rId5"/>
    <p:sldLayoutId id="2147483664" r:id="rId6"/>
    <p:sldLayoutId id="2147483665" r:id="rId7"/>
    <p:sldLayoutId id="214748366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5" r:id="rId14"/>
    <p:sldLayoutId id="2147483676" r:id="rId15"/>
    <p:sldLayoutId id="2147483728" r:id="rId16"/>
    <p:sldLayoutId id="2147483729" r:id="rId17"/>
    <p:sldLayoutId id="214748373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38436-3C96-457B-9D31-746D2CE5D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760" y="2448561"/>
            <a:ext cx="8056879" cy="1155426"/>
          </a:xfrm>
        </p:spPr>
        <p:txBody>
          <a:bodyPr>
            <a:normAutofit fontScale="90000"/>
          </a:bodyPr>
          <a:lstStyle/>
          <a:p>
            <a:r>
              <a:rPr lang="en-US" dirty="0"/>
              <a:t>INSETA Stakeholder Information Session: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737DEA-A264-40FF-A29E-CBE165609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4963" y="3705298"/>
            <a:ext cx="5238054" cy="646689"/>
          </a:xfrm>
        </p:spPr>
        <p:txBody>
          <a:bodyPr>
            <a:normAutofit/>
          </a:bodyPr>
          <a:lstStyle/>
          <a:p>
            <a:r>
              <a:rPr lang="en-US" sz="2800" b="1" dirty="0"/>
              <a:t>20</a:t>
            </a:r>
            <a:r>
              <a:rPr lang="en-US" sz="2800" b="1" baseline="30000" dirty="0"/>
              <a:t>th</a:t>
            </a:r>
            <a:r>
              <a:rPr lang="en-US" sz="2800" b="1" dirty="0"/>
              <a:t> February 2022</a:t>
            </a:r>
          </a:p>
        </p:txBody>
      </p:sp>
    </p:spTree>
    <p:extLst>
      <p:ext uri="{BB962C8B-B14F-4D97-AF65-F5344CB8AC3E}">
        <p14:creationId xmlns:p14="http://schemas.microsoft.com/office/powerpoint/2010/main" val="2308467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316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5752607"/>
            <a:ext cx="1822360" cy="682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606" y="6480325"/>
            <a:ext cx="2766790" cy="2885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62A7333-B91F-68CE-07CE-35AD0AB1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90" y="172318"/>
            <a:ext cx="7839508" cy="1017437"/>
          </a:xfrm>
        </p:spPr>
        <p:txBody>
          <a:bodyPr>
            <a:normAutofit fontScale="90000"/>
          </a:bodyPr>
          <a:lstStyle/>
          <a:p>
            <a:r>
              <a:rPr lang="en-ZA" b="1" dirty="0"/>
              <a:t>Status of INSETA’s Occupational Qualifications</a:t>
            </a: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7041AA37-0043-AFA1-40E1-20DB3C7238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60260"/>
              </p:ext>
            </p:extLst>
          </p:nvPr>
        </p:nvGraphicFramePr>
        <p:xfrm>
          <a:off x="924878" y="1221247"/>
          <a:ext cx="8543925" cy="4942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9442">
                  <a:extLst>
                    <a:ext uri="{9D8B030D-6E8A-4147-A177-3AD203B41FA5}">
                      <a16:colId xmlns:a16="http://schemas.microsoft.com/office/drawing/2014/main" val="3790190928"/>
                    </a:ext>
                  </a:extLst>
                </a:gridCol>
                <a:gridCol w="2976880">
                  <a:extLst>
                    <a:ext uri="{9D8B030D-6E8A-4147-A177-3AD203B41FA5}">
                      <a16:colId xmlns:a16="http://schemas.microsoft.com/office/drawing/2014/main" val="2618032754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415995612"/>
                    </a:ext>
                  </a:extLst>
                </a:gridCol>
                <a:gridCol w="1209040">
                  <a:extLst>
                    <a:ext uri="{9D8B030D-6E8A-4147-A177-3AD203B41FA5}">
                      <a16:colId xmlns:a16="http://schemas.microsoft.com/office/drawing/2014/main" val="1997702416"/>
                    </a:ext>
                  </a:extLst>
                </a:gridCol>
                <a:gridCol w="2702243">
                  <a:extLst>
                    <a:ext uri="{9D8B030D-6E8A-4147-A177-3AD203B41FA5}">
                      <a16:colId xmlns:a16="http://schemas.microsoft.com/office/drawing/2014/main" val="18613847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Qualification 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SAQA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CREDITS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RE-ALIGNMENT NOTE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268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Insurance Underwriter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117329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163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</a:t>
                      </a:r>
                      <a:r>
                        <a:rPr lang="en-ZA" dirty="0" err="1"/>
                        <a:t>eviewed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54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Claims Assessor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99668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New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494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Financial Advisor (Parent)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105026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515</a:t>
                      </a:r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r>
                        <a:rPr lang="en-ZA" dirty="0"/>
                        <a:t>Wealth Management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9673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Health Care Benefits Advisor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105030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102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005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Investment Advisor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105021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213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99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rgbClr val="FF0000"/>
                          </a:solidFill>
                        </a:rPr>
                        <a:t>Long-Term Insurance Advisor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105022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180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07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Employee &amp; Pension Fund Benefit Advisor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105025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110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56802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ZA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Professional Principal Executive Officer </a:t>
                      </a:r>
                      <a:r>
                        <a:rPr lang="en-ZA" b="1" i="1" dirty="0"/>
                        <a:t>(NQF L05)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99574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120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ZA" dirty="0"/>
                        <a:t>AQP – </a:t>
                      </a:r>
                      <a:r>
                        <a:rPr lang="en-ZA" dirty="0" err="1"/>
                        <a:t>Batseta</a:t>
                      </a:r>
                      <a:endParaRPr lang="en-Z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726178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r>
                        <a:rPr lang="en-ZA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Retirement Funds Trustee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118693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120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372979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ZA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Professional Principal Executive Officer </a:t>
                      </a:r>
                      <a:r>
                        <a:rPr lang="en-ZA" b="1" i="1" dirty="0"/>
                        <a:t>(NQF L07)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120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74759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F45E-7AA5-CC42-8570-88785933DB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DDAA9-A2B1-24B8-1A36-43BF0535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015" y="321946"/>
            <a:ext cx="7839508" cy="1029334"/>
          </a:xfrm>
        </p:spPr>
        <p:txBody>
          <a:bodyPr>
            <a:normAutofit fontScale="90000"/>
          </a:bodyPr>
          <a:lstStyle/>
          <a:p>
            <a:r>
              <a:rPr lang="en-ZA" b="1" dirty="0"/>
              <a:t>Occupational Qualifications Pending Registration: Re-Aligned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6FEE4-7082-492C-6132-B407880D4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EFC55DB5-429A-3C52-CC29-278836C4D5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3729799"/>
              </p:ext>
            </p:extLst>
          </p:nvPr>
        </p:nvGraphicFramePr>
        <p:xfrm>
          <a:off x="589599" y="1650684"/>
          <a:ext cx="8543924" cy="202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7042">
                  <a:extLst>
                    <a:ext uri="{9D8B030D-6E8A-4147-A177-3AD203B41FA5}">
                      <a16:colId xmlns:a16="http://schemas.microsoft.com/office/drawing/2014/main" val="2476059967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2079373823"/>
                    </a:ext>
                  </a:extLst>
                </a:gridCol>
                <a:gridCol w="1838960">
                  <a:extLst>
                    <a:ext uri="{9D8B030D-6E8A-4147-A177-3AD203B41FA5}">
                      <a16:colId xmlns:a16="http://schemas.microsoft.com/office/drawing/2014/main" val="2356382656"/>
                    </a:ext>
                  </a:extLst>
                </a:gridCol>
                <a:gridCol w="2854642">
                  <a:extLst>
                    <a:ext uri="{9D8B030D-6E8A-4147-A177-3AD203B41FA5}">
                      <a16:colId xmlns:a16="http://schemas.microsoft.com/office/drawing/2014/main" val="2739466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Occupation Qualification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Realignment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405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Insurance Administrator NQF L04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rgbClr val="FF0000"/>
                          </a:solidFill>
                        </a:rPr>
                        <a:t>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Submitted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940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Short-Term Practitioner NQF L05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FETC: Short-Term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Submitted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097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Long-Term Practitioner NQF L05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FETC: Long-Term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Submitted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88803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7D02E9-51E8-FE36-E8F1-35E2E7A47039}"/>
              </a:ext>
            </a:extLst>
          </p:cNvPr>
          <p:cNvSpPr/>
          <p:nvPr/>
        </p:nvSpPr>
        <p:spPr>
          <a:xfrm>
            <a:off x="772477" y="4062736"/>
            <a:ext cx="1818322" cy="2021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Qualification Reviews </a:t>
            </a:r>
            <a:r>
              <a:rPr lang="en-ZA" b="1" dirty="0">
                <a:solidFill>
                  <a:srgbClr val="FF0000"/>
                </a:solidFill>
              </a:rPr>
              <a:t>(Pending)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7AFFC-1F33-BC32-DA6D-670409394C6C}"/>
              </a:ext>
            </a:extLst>
          </p:cNvPr>
          <p:cNvSpPr/>
          <p:nvPr/>
        </p:nvSpPr>
        <p:spPr>
          <a:xfrm>
            <a:off x="5973763" y="3838896"/>
            <a:ext cx="3159760" cy="72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Insurance Underwriter</a:t>
            </a:r>
          </a:p>
          <a:p>
            <a:pPr algn="ctr"/>
            <a:r>
              <a:rPr lang="en-ZA" dirty="0"/>
              <a:t>(</a:t>
            </a:r>
            <a:r>
              <a:rPr lang="en-ZA" b="1" dirty="0">
                <a:solidFill>
                  <a:srgbClr val="FF0000"/>
                </a:solidFill>
              </a:rPr>
              <a:t>Completed/Registered</a:t>
            </a:r>
            <a:r>
              <a:rPr lang="en-ZA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40E30D-C104-9E17-6A5C-2DA1F80CB69A}"/>
              </a:ext>
            </a:extLst>
          </p:cNvPr>
          <p:cNvSpPr/>
          <p:nvPr/>
        </p:nvSpPr>
        <p:spPr>
          <a:xfrm>
            <a:off x="5973763" y="4711072"/>
            <a:ext cx="3159760" cy="72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Claims Assessor</a:t>
            </a:r>
          </a:p>
          <a:p>
            <a:pPr algn="ctr"/>
            <a:r>
              <a:rPr lang="en-ZA" dirty="0"/>
              <a:t>(Pending QDF Appointment)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0D1A76-60B6-2B38-132E-8728191A50A1}"/>
              </a:ext>
            </a:extLst>
          </p:cNvPr>
          <p:cNvSpPr/>
          <p:nvPr/>
        </p:nvSpPr>
        <p:spPr>
          <a:xfrm>
            <a:off x="5973763" y="5583248"/>
            <a:ext cx="3159760" cy="725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Financial Advisor + Parts</a:t>
            </a:r>
          </a:p>
          <a:p>
            <a:pPr algn="ctr"/>
            <a:r>
              <a:rPr lang="en-ZA" dirty="0"/>
              <a:t>(Submitted)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522216-569C-52C7-7A6A-341272215FCA}"/>
              </a:ext>
            </a:extLst>
          </p:cNvPr>
          <p:cNvSpPr/>
          <p:nvPr/>
        </p:nvSpPr>
        <p:spPr>
          <a:xfrm>
            <a:off x="3256439" y="4169416"/>
            <a:ext cx="2153920" cy="1808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b="1" dirty="0">
                <a:solidFill>
                  <a:schemeClr val="tx1"/>
                </a:solidFill>
              </a:rPr>
              <a:t>REVIEW REASONS:</a:t>
            </a:r>
          </a:p>
          <a:p>
            <a:pPr marL="285750" indent="-285750">
              <a:buFontTx/>
              <a:buChar char="-"/>
            </a:pPr>
            <a:r>
              <a:rPr lang="en-ZA" dirty="0">
                <a:solidFill>
                  <a:schemeClr val="tx1"/>
                </a:solidFill>
              </a:rPr>
              <a:t>Time</a:t>
            </a:r>
          </a:p>
          <a:p>
            <a:pPr marL="285750" indent="-285750">
              <a:buFontTx/>
              <a:buChar char="-"/>
            </a:pPr>
            <a:r>
              <a:rPr lang="en-ZA" dirty="0">
                <a:solidFill>
                  <a:schemeClr val="tx1"/>
                </a:solidFill>
              </a:rPr>
              <a:t>Technology</a:t>
            </a:r>
          </a:p>
          <a:p>
            <a:pPr marL="285750" indent="-285750">
              <a:buFontTx/>
              <a:buChar char="-"/>
            </a:pPr>
            <a:r>
              <a:rPr lang="en-ZA" dirty="0">
                <a:solidFill>
                  <a:schemeClr val="tx1"/>
                </a:solidFill>
              </a:rPr>
              <a:t>Occupational Requirements</a:t>
            </a:r>
          </a:p>
        </p:txBody>
      </p:sp>
    </p:spTree>
    <p:extLst>
      <p:ext uri="{BB962C8B-B14F-4D97-AF65-F5344CB8AC3E}">
        <p14:creationId xmlns:p14="http://schemas.microsoft.com/office/powerpoint/2010/main" val="1326267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DD65-5C41-4DF3-3DD7-35CA429F6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55" y="294640"/>
            <a:ext cx="7931266" cy="1270000"/>
          </a:xfrm>
        </p:spPr>
        <p:txBody>
          <a:bodyPr>
            <a:normAutofit/>
          </a:bodyPr>
          <a:lstStyle/>
          <a:p>
            <a:r>
              <a:rPr lang="en-US" b="1" dirty="0"/>
              <a:t>Statistics: Implementing Occupational Qualifications (2022)</a:t>
            </a:r>
            <a:endParaRPr lang="en-ZA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1704CFE-8374-9F7C-F98C-8AB4476E7C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393246"/>
              </p:ext>
            </p:extLst>
          </p:nvPr>
        </p:nvGraphicFramePr>
        <p:xfrm>
          <a:off x="772801" y="1564640"/>
          <a:ext cx="8543920" cy="50346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7522">
                  <a:extLst>
                    <a:ext uri="{9D8B030D-6E8A-4147-A177-3AD203B41FA5}">
                      <a16:colId xmlns:a16="http://schemas.microsoft.com/office/drawing/2014/main" val="3790037461"/>
                    </a:ext>
                  </a:extLst>
                </a:gridCol>
                <a:gridCol w="3164158">
                  <a:extLst>
                    <a:ext uri="{9D8B030D-6E8A-4147-A177-3AD203B41FA5}">
                      <a16:colId xmlns:a16="http://schemas.microsoft.com/office/drawing/2014/main" val="2397405494"/>
                    </a:ext>
                  </a:extLst>
                </a:gridCol>
                <a:gridCol w="1220560">
                  <a:extLst>
                    <a:ext uri="{9D8B030D-6E8A-4147-A177-3AD203B41FA5}">
                      <a16:colId xmlns:a16="http://schemas.microsoft.com/office/drawing/2014/main" val="471219113"/>
                    </a:ext>
                  </a:extLst>
                </a:gridCol>
                <a:gridCol w="1220560">
                  <a:extLst>
                    <a:ext uri="{9D8B030D-6E8A-4147-A177-3AD203B41FA5}">
                      <a16:colId xmlns:a16="http://schemas.microsoft.com/office/drawing/2014/main" val="3415270167"/>
                    </a:ext>
                  </a:extLst>
                </a:gridCol>
                <a:gridCol w="1220560">
                  <a:extLst>
                    <a:ext uri="{9D8B030D-6E8A-4147-A177-3AD203B41FA5}">
                      <a16:colId xmlns:a16="http://schemas.microsoft.com/office/drawing/2014/main" val="254312546"/>
                    </a:ext>
                  </a:extLst>
                </a:gridCol>
                <a:gridCol w="1220560">
                  <a:extLst>
                    <a:ext uri="{9D8B030D-6E8A-4147-A177-3AD203B41FA5}">
                      <a16:colId xmlns:a16="http://schemas.microsoft.com/office/drawing/2014/main" val="166535458"/>
                    </a:ext>
                  </a:extLst>
                </a:gridCol>
              </a:tblGrid>
              <a:tr h="601114">
                <a:tc>
                  <a:txBody>
                    <a:bodyPr/>
                    <a:lstStyle/>
                    <a:p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Qualification Title</a:t>
                      </a:r>
                      <a:endParaRPr lang="en-ZA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SAQA ID</a:t>
                      </a:r>
                      <a:endParaRPr lang="en-ZA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Accredited SDPs</a:t>
                      </a:r>
                      <a:endParaRPr lang="en-ZA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Assessment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Centres</a:t>
                      </a:r>
                      <a:endParaRPr lang="en-ZA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Registered Learners</a:t>
                      </a:r>
                      <a:endParaRPr lang="en-ZA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740043"/>
                  </a:ext>
                </a:extLst>
              </a:tr>
              <a:tr h="479162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ZA" sz="1600" dirty="0">
                          <a:effectLst/>
                        </a:rPr>
                        <a:t>Occupational Certificate: Employee and Pension Fund Benefit Adviser 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105025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092961"/>
                  </a:ext>
                </a:extLst>
              </a:tr>
              <a:tr h="479162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ZA" sz="1600" dirty="0">
                          <a:effectLst/>
                        </a:rPr>
                        <a:t>Occupational Certificate: Financial Advisor 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105026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232348"/>
                  </a:ext>
                </a:extLst>
              </a:tr>
              <a:tr h="479162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ZA" sz="1600" dirty="0">
                          <a:effectLst/>
                        </a:rPr>
                        <a:t>Occupational Certificate: Health Care Benefits Advisor 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105030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215323"/>
                  </a:ext>
                </a:extLst>
              </a:tr>
              <a:tr h="479162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ZA" sz="1600" dirty="0">
                          <a:effectLst/>
                        </a:rPr>
                        <a:t>Occupational Certificate: Insurance Underwriter 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117329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60</a:t>
                      </a:r>
                      <a:endParaRPr lang="en-Z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523715"/>
                  </a:ext>
                </a:extLst>
              </a:tr>
              <a:tr h="543865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dirty="0">
                          <a:effectLst/>
                        </a:rPr>
                        <a:t>Occupational Certificate: Investment Adviser 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105021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163514"/>
                  </a:ext>
                </a:extLst>
              </a:tr>
              <a:tr h="543865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effectLst/>
                        </a:rPr>
                        <a:t>Occupational Certificate: Long Term Insurance Adviser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105022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Z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811768"/>
                  </a:ext>
                </a:extLst>
              </a:tr>
              <a:tr h="479162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ZA" sz="1600" dirty="0">
                          <a:effectLst/>
                        </a:rPr>
                        <a:t>Occupational Certificate: Insurance Agent-Insurance Underwriter 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91784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26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62</a:t>
                      </a:r>
                      <a:endParaRPr lang="en-Z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754759"/>
                  </a:ext>
                </a:extLst>
              </a:tr>
              <a:tr h="724199"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ZA" sz="1600" dirty="0">
                          <a:effectLst/>
                        </a:rPr>
                        <a:t>Occupational Certificate: Claims Administrator (Claims Assessor) </a:t>
                      </a:r>
                      <a:endParaRPr lang="en-ZA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99668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</a:t>
                      </a:r>
                      <a:endParaRPr lang="en-Z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132</a:t>
                      </a:r>
                      <a:endParaRPr lang="en-ZA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4920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49250-44FA-EC76-A182-02DB9D7A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8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E8152-C218-7D26-019A-3F5A2066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55" y="210186"/>
            <a:ext cx="7839508" cy="1090294"/>
          </a:xfrm>
        </p:spPr>
        <p:txBody>
          <a:bodyPr>
            <a:normAutofit fontScale="90000"/>
          </a:bodyPr>
          <a:lstStyle/>
          <a:p>
            <a:r>
              <a:rPr lang="en-ZA" b="1" dirty="0"/>
              <a:t>Transition to Occupational Qualifications: Important 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49565-C371-4D0A-C470-1575CA0A8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5</a:t>
            </a:fld>
            <a:endParaRPr lang="en-US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5BB5C8C-B226-F4BE-92EB-1D58900CA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358" y="1541145"/>
            <a:ext cx="8543925" cy="4351338"/>
          </a:xfrm>
        </p:spPr>
        <p:txBody>
          <a:bodyPr/>
          <a:lstStyle/>
          <a:p>
            <a:pPr marL="0" indent="0">
              <a:buNone/>
            </a:pPr>
            <a:r>
              <a:rPr lang="en-ZA" b="1" dirty="0"/>
              <a:t>Important Dates: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b="1" dirty="0"/>
              <a:t>Update on SDP Accreditation for Legacy Qualifications:</a:t>
            </a:r>
          </a:p>
          <a:p>
            <a:r>
              <a:rPr lang="en-ZA" dirty="0"/>
              <a:t>Last day to apply for INSETA accreditation as an SDP = TBA</a:t>
            </a:r>
          </a:p>
          <a:p>
            <a:r>
              <a:rPr lang="en-ZA" dirty="0"/>
              <a:t>Last day to apply for INSETA registration as Assessor/Moderator = TBA</a:t>
            </a:r>
          </a:p>
          <a:p>
            <a:endParaRPr lang="en-ZA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89BAC4E-7904-0D03-7F8B-62BEE5F9B3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184495"/>
              </p:ext>
            </p:extLst>
          </p:nvPr>
        </p:nvGraphicFramePr>
        <p:xfrm>
          <a:off x="1143000" y="1876425"/>
          <a:ext cx="6604000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560">
                  <a:extLst>
                    <a:ext uri="{9D8B030D-6E8A-4147-A177-3AD203B41FA5}">
                      <a16:colId xmlns:a16="http://schemas.microsoft.com/office/drawing/2014/main" val="1269550491"/>
                    </a:ext>
                  </a:extLst>
                </a:gridCol>
                <a:gridCol w="4790440">
                  <a:extLst>
                    <a:ext uri="{9D8B030D-6E8A-4147-A177-3AD203B41FA5}">
                      <a16:colId xmlns:a16="http://schemas.microsoft.com/office/drawing/2014/main" val="35455060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859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b="1" dirty="0"/>
                        <a:t>30</a:t>
                      </a:r>
                      <a:r>
                        <a:rPr lang="en-ZA" b="1" baseline="30000" dirty="0"/>
                        <a:t>th</a:t>
                      </a:r>
                      <a:r>
                        <a:rPr lang="en-ZA" b="1" dirty="0"/>
                        <a:t> June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Last day to register/review/amend any legacy qualifications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915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b="1" dirty="0"/>
                        <a:t>30</a:t>
                      </a:r>
                      <a:r>
                        <a:rPr lang="en-ZA" b="1" baseline="30000" dirty="0"/>
                        <a:t>th</a:t>
                      </a:r>
                      <a:r>
                        <a:rPr lang="en-ZA" b="1" dirty="0"/>
                        <a:t> June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Last day to register ANY learners for legacy qualifications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651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b="1" dirty="0"/>
                        <a:t>30</a:t>
                      </a:r>
                      <a:r>
                        <a:rPr lang="en-ZA" b="1" baseline="30000" dirty="0"/>
                        <a:t>th</a:t>
                      </a:r>
                      <a:r>
                        <a:rPr lang="en-ZA" b="1" dirty="0"/>
                        <a:t> June 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Last day of Teach-Out period for legacy qualifications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746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623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DDAA9-A2B1-24B8-1A36-43BF0535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015" y="321946"/>
            <a:ext cx="7839508" cy="1029334"/>
          </a:xfrm>
        </p:spPr>
        <p:txBody>
          <a:bodyPr>
            <a:normAutofit fontScale="90000"/>
          </a:bodyPr>
          <a:lstStyle/>
          <a:p>
            <a:r>
              <a:rPr lang="en-ZA" b="1" dirty="0"/>
              <a:t>Funding of Registered Occupational Qualifications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6FEE4-7082-492C-6132-B407880D4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5075BF5-0E1D-676E-4FCE-20D8EC133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495902"/>
            <a:ext cx="8564563" cy="437657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2400" b="1" dirty="0"/>
              <a:t>Discretionary Grant Funding vs Occupational Qualifications:</a:t>
            </a:r>
          </a:p>
          <a:p>
            <a:pPr marL="342900" indent="-342900">
              <a:buAutoNum type="arabicPeriod"/>
            </a:pPr>
            <a:r>
              <a:rPr lang="en-ZA" sz="2400" dirty="0"/>
              <a:t>Normal DG application – DG Window</a:t>
            </a:r>
          </a:p>
          <a:p>
            <a:pPr marL="342900" indent="-342900">
              <a:buAutoNum type="arabicPeriod"/>
            </a:pPr>
            <a:r>
              <a:rPr lang="en-ZA" sz="2400" dirty="0"/>
              <a:t>Normal Learnership Rate – subject to change</a:t>
            </a:r>
          </a:p>
          <a:p>
            <a:pPr marL="342900" indent="-342900">
              <a:buAutoNum type="arabicPeriod"/>
            </a:pPr>
            <a:r>
              <a:rPr lang="en-ZA" sz="2400" dirty="0"/>
              <a:t>EISA Costs = SETA</a:t>
            </a:r>
          </a:p>
          <a:p>
            <a:pPr marL="342900" indent="-342900">
              <a:buAutoNum type="arabicPeriod"/>
            </a:pPr>
            <a:r>
              <a:rPr lang="en-ZA" sz="2400" dirty="0"/>
              <a:t>EISA Scheduling = Discretion of SETA</a:t>
            </a:r>
          </a:p>
          <a:p>
            <a:pPr marL="342900" indent="-342900">
              <a:buAutoNum type="arabicPeriod"/>
            </a:pPr>
            <a:r>
              <a:rPr lang="en-ZA" sz="2400" dirty="0"/>
              <a:t>Learner has 2 x EISA Opportunities (Re-Register)</a:t>
            </a:r>
          </a:p>
          <a:p>
            <a:pPr marL="342900" indent="-342900">
              <a:buAutoNum type="arabicPeriod"/>
            </a:pPr>
            <a:r>
              <a:rPr lang="en-ZA" sz="2400" dirty="0"/>
              <a:t>Occupational Qualifications &amp; Recognition for Prior Learning (RPL)</a:t>
            </a:r>
          </a:p>
          <a:p>
            <a:pPr marL="0" indent="0" algn="ctr">
              <a:buNone/>
            </a:pPr>
            <a:r>
              <a:rPr lang="en-ZA" sz="2400" b="1" dirty="0">
                <a:solidFill>
                  <a:srgbClr val="FF0000"/>
                </a:solidFill>
              </a:rPr>
              <a:t>(New Regulations – Public Comment Stage)</a:t>
            </a:r>
          </a:p>
          <a:p>
            <a:pPr marL="0" indent="0" algn="ctr">
              <a:buNone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590697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73A184-5583-BF56-B6E5-A373718E5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B9499-9FC4-262E-5391-41D8B561D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268" y="103239"/>
            <a:ext cx="8423564" cy="1162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C21ED-98F1-8827-2F15-65E121D073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62" b="1496"/>
          <a:stretch/>
        </p:blipFill>
        <p:spPr>
          <a:xfrm>
            <a:off x="6082376" y="-111760"/>
            <a:ext cx="3823624" cy="37623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5B1D974-34AF-668C-0190-2898BEA1FE64}"/>
              </a:ext>
            </a:extLst>
          </p:cNvPr>
          <p:cNvSpPr txBox="1">
            <a:spLocks/>
          </p:cNvSpPr>
          <p:nvPr/>
        </p:nvSpPr>
        <p:spPr>
          <a:xfrm>
            <a:off x="849025" y="447221"/>
            <a:ext cx="5999450" cy="8811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27265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endParaRPr lang="en-US" sz="32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83DB1B-E03E-0183-79B1-23F1DD7944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b="15181"/>
          <a:stretch/>
        </p:blipFill>
        <p:spPr>
          <a:xfrm>
            <a:off x="2665693" y="1530944"/>
            <a:ext cx="1781176" cy="121321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A7A2326-9DF7-B2A9-89D0-52C97F864C2B}"/>
              </a:ext>
            </a:extLst>
          </p:cNvPr>
          <p:cNvSpPr txBox="1">
            <a:spLocks/>
          </p:cNvSpPr>
          <p:nvPr/>
        </p:nvSpPr>
        <p:spPr>
          <a:xfrm>
            <a:off x="4478808" y="1775593"/>
            <a:ext cx="5096397" cy="53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7265F"/>
                </a:solidFill>
              </a:rPr>
              <a:t>6</a:t>
            </a:r>
            <a:r>
              <a:rPr lang="en-US" sz="1800" b="1" baseline="30000" dirty="0">
                <a:solidFill>
                  <a:srgbClr val="27265F"/>
                </a:solidFill>
              </a:rPr>
              <a:t>th</a:t>
            </a:r>
            <a:r>
              <a:rPr lang="en-US" sz="1800" b="1" dirty="0">
                <a:solidFill>
                  <a:srgbClr val="27265F"/>
                </a:solidFill>
              </a:rPr>
              <a:t> April 2023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697EBB-E842-D06D-7991-FF2032022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b="15181"/>
          <a:stretch/>
        </p:blipFill>
        <p:spPr>
          <a:xfrm>
            <a:off x="2665693" y="2702377"/>
            <a:ext cx="1781176" cy="1213217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32C3EB1-F484-D7B4-A0A6-9EB32AEB1B1B}"/>
              </a:ext>
            </a:extLst>
          </p:cNvPr>
          <p:cNvSpPr txBox="1">
            <a:spLocks/>
          </p:cNvSpPr>
          <p:nvPr/>
        </p:nvSpPr>
        <p:spPr>
          <a:xfrm>
            <a:off x="4478809" y="2854976"/>
            <a:ext cx="5096398" cy="76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7265F"/>
                </a:solidFill>
              </a:rPr>
              <a:t>1</a:t>
            </a:r>
            <a:r>
              <a:rPr lang="en-US" sz="1800" b="1" baseline="30000" dirty="0">
                <a:solidFill>
                  <a:srgbClr val="27265F"/>
                </a:solidFill>
              </a:rPr>
              <a:t>st</a:t>
            </a:r>
            <a:r>
              <a:rPr lang="en-US" sz="1800" b="1" dirty="0">
                <a:solidFill>
                  <a:srgbClr val="27265F"/>
                </a:solidFill>
              </a:rPr>
              <a:t> September 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DF0947-8E0D-7378-CF6A-AE14035C90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b="15181"/>
          <a:stretch/>
        </p:blipFill>
        <p:spPr>
          <a:xfrm>
            <a:off x="2665693" y="3963219"/>
            <a:ext cx="1781176" cy="121321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A52184B-4949-9327-E541-AA5FFD8406BD}"/>
              </a:ext>
            </a:extLst>
          </p:cNvPr>
          <p:cNvSpPr txBox="1">
            <a:spLocks/>
          </p:cNvSpPr>
          <p:nvPr/>
        </p:nvSpPr>
        <p:spPr>
          <a:xfrm>
            <a:off x="4478809" y="4189954"/>
            <a:ext cx="5096400" cy="595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7265F"/>
                </a:solidFill>
              </a:rPr>
              <a:t>6</a:t>
            </a:r>
            <a:r>
              <a:rPr lang="en-US" sz="1800" b="1" baseline="30000" dirty="0">
                <a:solidFill>
                  <a:srgbClr val="27265F"/>
                </a:solidFill>
              </a:rPr>
              <a:t>th</a:t>
            </a:r>
            <a:r>
              <a:rPr lang="en-US" sz="1800" b="1" dirty="0">
                <a:solidFill>
                  <a:srgbClr val="27265F"/>
                </a:solidFill>
              </a:rPr>
              <a:t> December 2023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5940D7-9EB2-CCF2-369D-770284248C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3" b="15181"/>
          <a:stretch/>
        </p:blipFill>
        <p:spPr>
          <a:xfrm>
            <a:off x="2665693" y="5200157"/>
            <a:ext cx="1781176" cy="1213217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6F5A101-9DA9-BA46-D6AF-323CF089152C}"/>
              </a:ext>
            </a:extLst>
          </p:cNvPr>
          <p:cNvSpPr txBox="1">
            <a:spLocks/>
          </p:cNvSpPr>
          <p:nvPr/>
        </p:nvSpPr>
        <p:spPr>
          <a:xfrm>
            <a:off x="4478808" y="5176436"/>
            <a:ext cx="5096399" cy="9982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27265F"/>
                </a:solidFill>
              </a:rPr>
              <a:t>NB: Challenges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7265F"/>
                </a:solidFill>
              </a:rPr>
              <a:t> Cross-Sectoral / Occupational Qualifications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27265F"/>
                </a:solidFill>
              </a:rPr>
              <a:t>Per AQP Status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8B3365-78A3-4757-1DDA-8D45AB21A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2" y="4758487"/>
            <a:ext cx="2148292" cy="16045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E8DA4A-7934-540B-4B11-56B7A3D63F1F}"/>
              </a:ext>
            </a:extLst>
          </p:cNvPr>
          <p:cNvSpPr txBox="1">
            <a:spLocks/>
          </p:cNvSpPr>
          <p:nvPr/>
        </p:nvSpPr>
        <p:spPr>
          <a:xfrm>
            <a:off x="1385455" y="210186"/>
            <a:ext cx="7839508" cy="109029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b="1" dirty="0"/>
              <a:t>EISA Dates – 2023/24 Financial Year</a:t>
            </a:r>
          </a:p>
        </p:txBody>
      </p:sp>
    </p:spTree>
    <p:extLst>
      <p:ext uri="{BB962C8B-B14F-4D97-AF65-F5344CB8AC3E}">
        <p14:creationId xmlns:p14="http://schemas.microsoft.com/office/powerpoint/2010/main" val="1157289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DDAA9-A2B1-24B8-1A36-43BF0535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015" y="321946"/>
            <a:ext cx="7839508" cy="102933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</a:t>
            </a:r>
            <a:r>
              <a:rPr lang="en-ZA" b="1" dirty="0" err="1"/>
              <a:t>ddressing</a:t>
            </a:r>
            <a:r>
              <a:rPr lang="en-ZA" b="1" dirty="0"/>
              <a:t> the Backlog to Close-Off / Complete Legacy Learners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6FEE4-7082-492C-6132-B407880D4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8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5075BF5-0E1D-676E-4FCE-20D8EC133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372" y="2132966"/>
            <a:ext cx="8692948" cy="412559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b="1" dirty="0"/>
              <a:t>Learners that have NOT completed legacy studies but are hanging in the system.</a:t>
            </a:r>
          </a:p>
          <a:p>
            <a:pPr>
              <a:buFontTx/>
              <a:buChar char="-"/>
            </a:pPr>
            <a:r>
              <a:rPr lang="en-ZA" sz="2400" b="1" dirty="0"/>
              <a:t>Learners that wish to achieve legacy qualifications (before cut off date to OCs) via RPL.</a:t>
            </a:r>
          </a:p>
          <a:p>
            <a:pPr>
              <a:buFontTx/>
              <a:buChar char="-"/>
            </a:pPr>
            <a:r>
              <a:rPr lang="en-US" sz="2400" b="1" dirty="0"/>
              <a:t>INSETA has established a Transition Readiness Committee – among other to address the issue &amp; come up with a PLAN.</a:t>
            </a:r>
            <a:endParaRPr lang="en-ZA" sz="24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ZA" sz="2400" b="1" dirty="0"/>
              <a:t>Option 1: Embark on an exercise to trace &amp; track learners to establish their desire to complete or be completed.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ZA" sz="2400" b="1" dirty="0"/>
              <a:t>Option 2: FISAs are hosted under same conditions like the EISAs are managed by SETA.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91A0DC-7F19-E3AB-3696-11CBED5CDCA5}"/>
              </a:ext>
            </a:extLst>
          </p:cNvPr>
          <p:cNvSpPr/>
          <p:nvPr/>
        </p:nvSpPr>
        <p:spPr>
          <a:xfrm>
            <a:off x="1412240" y="1449072"/>
            <a:ext cx="6451600" cy="6838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Final Integrated Summative Assessments (FISA)</a:t>
            </a:r>
            <a:endParaRPr lang="en-ZA" sz="2000" b="1" dirty="0"/>
          </a:p>
        </p:txBody>
      </p:sp>
    </p:spTree>
    <p:extLst>
      <p:ext uri="{BB962C8B-B14F-4D97-AF65-F5344CB8AC3E}">
        <p14:creationId xmlns:p14="http://schemas.microsoft.com/office/powerpoint/2010/main" val="1385617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E5623-59F8-DC23-4628-19256CB5C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455" y="454026"/>
            <a:ext cx="7839508" cy="650873"/>
          </a:xfrm>
        </p:spPr>
        <p:txBody>
          <a:bodyPr/>
          <a:lstStyle/>
          <a:p>
            <a:r>
              <a:rPr lang="en-US" b="1" dirty="0"/>
              <a:t>End of Presentation</a:t>
            </a:r>
            <a:endParaRPr lang="en-Z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13A08-A1F6-CFCD-DCC4-541573C40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2190750"/>
            <a:ext cx="8543925" cy="30308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3200" b="1" dirty="0"/>
              <a:t>Questions / Comments</a:t>
            </a:r>
          </a:p>
          <a:p>
            <a:pPr marL="0" indent="0" algn="ctr">
              <a:buNone/>
            </a:pPr>
            <a:r>
              <a:rPr lang="en-US" sz="3200" b="1" dirty="0"/>
              <a:t>??</a:t>
            </a:r>
            <a:endParaRPr lang="en-ZA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54ED6-853D-DF64-C0E4-B7F6DF86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91ED7E-B0CD-4EFB-8499-22C352C512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2446"/>
      </p:ext>
    </p:extLst>
  </p:cSld>
  <p:clrMapOvr>
    <a:masterClrMapping/>
  </p:clrMapOvr>
</p:sld>
</file>

<file path=ppt/theme/theme1.xml><?xml version="1.0" encoding="utf-8"?>
<a:theme xmlns:a="http://schemas.openxmlformats.org/drawingml/2006/main" name="INSETA Layouts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2269</TotalTime>
  <Words>570</Words>
  <Application>Microsoft Office PowerPoint</Application>
  <PresentationFormat>A4 Paper (210x297 mm)</PresentationFormat>
  <Paragraphs>181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INSETA Layouts 1</vt:lpstr>
      <vt:lpstr>INSETA Stakeholder Information Session: Presentation</vt:lpstr>
      <vt:lpstr>Status of INSETA’s Occupational Qualifications</vt:lpstr>
      <vt:lpstr>Occupational Qualifications Pending Registration: Re-Aligned</vt:lpstr>
      <vt:lpstr>Statistics: Implementing Occupational Qualifications (2022)</vt:lpstr>
      <vt:lpstr>Transition to Occupational Qualifications: Important Dates</vt:lpstr>
      <vt:lpstr>Funding of Registered Occupational Qualifications</vt:lpstr>
      <vt:lpstr>PowerPoint Presentation</vt:lpstr>
      <vt:lpstr>Addressing the Backlog to Close-Off / Complete Legacy Learners</vt:lpstr>
      <vt:lpstr>End of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INSETA</dc:creator>
  <cp:lastModifiedBy>Stanley Matende</cp:lastModifiedBy>
  <cp:revision>701</cp:revision>
  <dcterms:created xsi:type="dcterms:W3CDTF">2022-04-28T19:54:42Z</dcterms:created>
  <dcterms:modified xsi:type="dcterms:W3CDTF">2023-02-20T06:43:58Z</dcterms:modified>
</cp:coreProperties>
</file>