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17" r:id="rId3"/>
    <p:sldId id="373" r:id="rId4"/>
    <p:sldId id="379" r:id="rId5"/>
    <p:sldId id="374" r:id="rId6"/>
    <p:sldId id="381" r:id="rId7"/>
    <p:sldId id="390" r:id="rId8"/>
    <p:sldId id="391" r:id="rId9"/>
    <p:sldId id="392" r:id="rId10"/>
    <p:sldId id="393" r:id="rId11"/>
    <p:sldId id="394" r:id="rId12"/>
    <p:sldId id="395" r:id="rId13"/>
    <p:sldId id="364" r:id="rId14"/>
    <p:sldId id="340" r:id="rId15"/>
    <p:sldId id="386" r:id="rId16"/>
    <p:sldId id="387" r:id="rId17"/>
    <p:sldId id="363" r:id="rId18"/>
    <p:sldId id="378" r:id="rId19"/>
    <p:sldId id="361" r:id="rId20"/>
    <p:sldId id="375" r:id="rId21"/>
    <p:sldId id="349" r:id="rId22"/>
    <p:sldId id="350" r:id="rId23"/>
    <p:sldId id="371" r:id="rId24"/>
    <p:sldId id="353" r:id="rId25"/>
    <p:sldId id="370" r:id="rId26"/>
    <p:sldId id="369" r:id="rId27"/>
    <p:sldId id="354" r:id="rId28"/>
    <p:sldId id="346" r:id="rId29"/>
    <p:sldId id="338" r:id="rId30"/>
    <p:sldId id="358" r:id="rId31"/>
    <p:sldId id="357" r:id="rId32"/>
    <p:sldId id="359" r:id="rId33"/>
    <p:sldId id="360" r:id="rId34"/>
    <p:sldId id="258" r:id="rId35"/>
    <p:sldId id="2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7D7D"/>
    <a:srgbClr val="FF3737"/>
    <a:srgbClr val="FFBDBD"/>
    <a:srgbClr val="FF8F8F"/>
    <a:srgbClr val="ED2A24"/>
    <a:srgbClr val="FF5050"/>
    <a:srgbClr val="3366FF"/>
    <a:srgbClr val="D6C62A"/>
    <a:srgbClr val="A0A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3F7DF-D502-41BE-A900-3563B557025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6029D4D-F8A6-44C2-A723-96500FF158C9}">
      <dgm:prSet phldrT="[Text]" custT="1"/>
      <dgm:spPr/>
      <dgm:t>
        <a:bodyPr/>
        <a:lstStyle/>
        <a:p>
          <a:r>
            <a:rPr lang="en-US" sz="1000" b="1" dirty="0">
              <a:solidFill>
                <a:srgbClr val="FF0000"/>
              </a:solidFill>
            </a:rPr>
            <a:t>QCTO  listed as a Schedule 3A Public Entity  under PFMA : 2010  </a:t>
          </a:r>
        </a:p>
      </dgm:t>
    </dgm:pt>
    <dgm:pt modelId="{DB95D2B2-6A4E-4BF7-8F42-B6ED91BEF47F}" type="parTrans" cxnId="{4DE4B9C5-9C16-4E25-B14F-EB2B0CADE678}">
      <dgm:prSet/>
      <dgm:spPr/>
      <dgm:t>
        <a:bodyPr/>
        <a:lstStyle/>
        <a:p>
          <a:endParaRPr lang="en-US"/>
        </a:p>
      </dgm:t>
    </dgm:pt>
    <dgm:pt modelId="{2E5871B3-D57F-4116-BE99-D6AB31DFE31B}" type="sibTrans" cxnId="{4DE4B9C5-9C16-4E25-B14F-EB2B0CADE678}">
      <dgm:prSet/>
      <dgm:spPr/>
      <dgm:t>
        <a:bodyPr/>
        <a:lstStyle/>
        <a:p>
          <a:endParaRPr lang="en-US"/>
        </a:p>
      </dgm:t>
    </dgm:pt>
    <dgm:pt modelId="{1BD35EE5-2B15-4A76-BF6A-DA9B438A87D0}">
      <dgm:prSet phldrT="[Text]" custT="1"/>
      <dgm:spPr/>
      <dgm:t>
        <a:bodyPr/>
        <a:lstStyle/>
        <a:p>
          <a:r>
            <a:rPr lang="en-US" sz="1000" b="1" dirty="0">
              <a:solidFill>
                <a:srgbClr val="FF0000"/>
              </a:solidFill>
            </a:rPr>
            <a:t>Draft OQSF Policy submitted to Minister : 2011</a:t>
          </a:r>
        </a:p>
        <a:p>
          <a:r>
            <a:rPr lang="en-US" sz="1000" b="1" dirty="0">
              <a:solidFill>
                <a:srgbClr val="FF0000"/>
              </a:solidFill>
            </a:rPr>
            <a:t>OQSF Policy published by Minister for public comments : 2011</a:t>
          </a:r>
        </a:p>
        <a:p>
          <a:endParaRPr lang="en-US" sz="1000" b="1" dirty="0">
            <a:solidFill>
              <a:srgbClr val="FF0000"/>
            </a:solidFill>
          </a:endParaRPr>
        </a:p>
      </dgm:t>
    </dgm:pt>
    <dgm:pt modelId="{8AC47E81-23F1-4F20-91B8-C7B78C29A746}" type="parTrans" cxnId="{2DEAE45F-AD46-45B6-926C-357348EFC43A}">
      <dgm:prSet/>
      <dgm:spPr/>
      <dgm:t>
        <a:bodyPr/>
        <a:lstStyle/>
        <a:p>
          <a:endParaRPr lang="en-US"/>
        </a:p>
      </dgm:t>
    </dgm:pt>
    <dgm:pt modelId="{85E0FAB1-B034-43C3-88A6-D109BD69FF13}" type="sibTrans" cxnId="{2DEAE45F-AD46-45B6-926C-357348EFC43A}">
      <dgm:prSet/>
      <dgm:spPr/>
      <dgm:t>
        <a:bodyPr/>
        <a:lstStyle/>
        <a:p>
          <a:endParaRPr lang="en-US"/>
        </a:p>
      </dgm:t>
    </dgm:pt>
    <dgm:pt modelId="{20339AB2-D15F-408E-AD98-BA97C03738FC}">
      <dgm:prSet phldrT="[Text]" custT="1"/>
      <dgm:spPr/>
      <dgm:t>
        <a:bodyPr/>
        <a:lstStyle/>
        <a:p>
          <a:r>
            <a:rPr lang="en-US" sz="1200" baseline="0" dirty="0">
              <a:solidFill>
                <a:srgbClr val="002060"/>
              </a:solidFill>
            </a:rPr>
            <a:t>Government Notice 913 of 2011 (Government Gazette No 34883 of 23 December 2011</a:t>
          </a:r>
        </a:p>
      </dgm:t>
    </dgm:pt>
    <dgm:pt modelId="{366EF39A-647A-4990-8E9F-9C4A6917C3F3}" type="parTrans" cxnId="{96C12915-EA74-4560-B6CF-87252564FBD4}">
      <dgm:prSet/>
      <dgm:spPr/>
      <dgm:t>
        <a:bodyPr/>
        <a:lstStyle/>
        <a:p>
          <a:endParaRPr lang="en-US"/>
        </a:p>
      </dgm:t>
    </dgm:pt>
    <dgm:pt modelId="{BAE1AD75-2ACB-4CFC-88A0-F097A0453934}" type="sibTrans" cxnId="{96C12915-EA74-4560-B6CF-87252564FBD4}">
      <dgm:prSet/>
      <dgm:spPr/>
      <dgm:t>
        <a:bodyPr/>
        <a:lstStyle/>
        <a:p>
          <a:endParaRPr lang="en-US"/>
        </a:p>
      </dgm:t>
    </dgm:pt>
    <dgm:pt modelId="{13BB45F2-9FCE-4574-9753-C05C3452F720}">
      <dgm:prSet phldrT="[Text]" custT="1"/>
      <dgm:spPr/>
      <dgm:t>
        <a:bodyPr/>
        <a:lstStyle/>
        <a:p>
          <a:r>
            <a:rPr lang="en-GB" sz="1000" b="1" dirty="0">
              <a:solidFill>
                <a:srgbClr val="FF0000"/>
              </a:solidFill>
            </a:rPr>
            <a:t>Ministerial Determination on the three sub-frameworks that comprise the National Qualifications Framework: 2012</a:t>
          </a:r>
          <a:endParaRPr lang="en-US" sz="1000" b="1" dirty="0">
            <a:solidFill>
              <a:srgbClr val="FF0000"/>
            </a:solidFill>
          </a:endParaRPr>
        </a:p>
      </dgm:t>
    </dgm:pt>
    <dgm:pt modelId="{4C8CB7CD-4533-4B2C-88CF-D615A5549853}" type="parTrans" cxnId="{07612CDE-52D2-40DC-8D25-FB4DD92A54A3}">
      <dgm:prSet/>
      <dgm:spPr/>
      <dgm:t>
        <a:bodyPr/>
        <a:lstStyle/>
        <a:p>
          <a:endParaRPr lang="en-US"/>
        </a:p>
      </dgm:t>
    </dgm:pt>
    <dgm:pt modelId="{7976EE05-5AFB-4E03-BDC7-838390D16F0A}" type="sibTrans" cxnId="{07612CDE-52D2-40DC-8D25-FB4DD92A54A3}">
      <dgm:prSet/>
      <dgm:spPr/>
      <dgm:t>
        <a:bodyPr/>
        <a:lstStyle/>
        <a:p>
          <a:endParaRPr lang="en-US"/>
        </a:p>
      </dgm:t>
    </dgm:pt>
    <dgm:pt modelId="{E38097DC-DB4B-43C2-8540-26FB107E683B}">
      <dgm:prSet phldrT="[Text]" custT="1"/>
      <dgm:spPr/>
      <dgm:t>
        <a:bodyPr/>
        <a:lstStyle/>
        <a:p>
          <a:r>
            <a:rPr lang="en-ZA" sz="1200" baseline="0" dirty="0">
              <a:solidFill>
                <a:srgbClr val="002060"/>
              </a:solidFill>
            </a:rPr>
            <a:t>Government Gazette No. 36003 of 2012 Published in Notice Number 1040 of 14 December 2012 </a:t>
          </a:r>
          <a:endParaRPr lang="en-US" sz="1200" baseline="0" dirty="0">
            <a:solidFill>
              <a:srgbClr val="002060"/>
            </a:solidFill>
          </a:endParaRPr>
        </a:p>
      </dgm:t>
    </dgm:pt>
    <dgm:pt modelId="{B7A0D166-978C-49D1-9442-4EDAA433A19E}" type="parTrans" cxnId="{8509435E-705A-400E-AE11-58A3BC362C0E}">
      <dgm:prSet/>
      <dgm:spPr/>
      <dgm:t>
        <a:bodyPr/>
        <a:lstStyle/>
        <a:p>
          <a:endParaRPr lang="en-US"/>
        </a:p>
      </dgm:t>
    </dgm:pt>
    <dgm:pt modelId="{B86C6558-2464-4FBB-A72B-62ED083A6D0C}" type="sibTrans" cxnId="{8509435E-705A-400E-AE11-58A3BC362C0E}">
      <dgm:prSet/>
      <dgm:spPr/>
      <dgm:t>
        <a:bodyPr/>
        <a:lstStyle/>
        <a:p>
          <a:endParaRPr lang="en-US"/>
        </a:p>
      </dgm:t>
    </dgm:pt>
    <dgm:pt modelId="{22C22BFA-D903-40FF-A29A-23923DB871DB}">
      <dgm:prSet custT="1"/>
      <dgm:spPr/>
      <dgm:t>
        <a:bodyPr/>
        <a:lstStyle/>
        <a:p>
          <a:r>
            <a:rPr lang="en-GB" sz="1000" b="1" dirty="0">
              <a:solidFill>
                <a:srgbClr val="FF0000"/>
              </a:solidFill>
            </a:rPr>
            <a:t>Ministerial Determination on the three sub-frameworks that comprise the National Qualifications Framework: 2020</a:t>
          </a:r>
          <a:endParaRPr lang="en-US" sz="1000" dirty="0">
            <a:solidFill>
              <a:srgbClr val="FF0000"/>
            </a:solidFill>
          </a:endParaRPr>
        </a:p>
      </dgm:t>
    </dgm:pt>
    <dgm:pt modelId="{7B22CFED-91AB-4F98-A6B3-9CA1DD7B9946}" type="parTrans" cxnId="{2AB4A4EC-4715-40DD-B24C-C5F78082E69A}">
      <dgm:prSet/>
      <dgm:spPr/>
      <dgm:t>
        <a:bodyPr/>
        <a:lstStyle/>
        <a:p>
          <a:endParaRPr lang="en-US"/>
        </a:p>
      </dgm:t>
    </dgm:pt>
    <dgm:pt modelId="{F1A3CF0F-BC6C-438C-B3C0-4177AEBE14C7}" type="sibTrans" cxnId="{2AB4A4EC-4715-40DD-B24C-C5F78082E69A}">
      <dgm:prSet/>
      <dgm:spPr/>
      <dgm:t>
        <a:bodyPr/>
        <a:lstStyle/>
        <a:p>
          <a:endParaRPr lang="en-US"/>
        </a:p>
      </dgm:t>
    </dgm:pt>
    <dgm:pt modelId="{D34EC0D3-07B3-4AC2-8D56-E7BAB5294391}">
      <dgm:prSet custT="1"/>
      <dgm:spPr/>
      <dgm:t>
        <a:bodyPr/>
        <a:lstStyle/>
        <a:p>
          <a:r>
            <a:rPr lang="en-GB" sz="1000" b="1" dirty="0">
              <a:solidFill>
                <a:srgbClr val="FF0000"/>
              </a:solidFill>
            </a:rPr>
            <a:t>Amendments to the previous Ministerial Determination : 2013</a:t>
          </a:r>
          <a:endParaRPr lang="en-US" sz="1000" b="1" dirty="0">
            <a:solidFill>
              <a:srgbClr val="FF0000"/>
            </a:solidFill>
          </a:endParaRPr>
        </a:p>
      </dgm:t>
    </dgm:pt>
    <dgm:pt modelId="{CD94B08D-9FF2-4FF2-9426-05051D3B5D36}" type="parTrans" cxnId="{46E4A4A6-3031-4FAE-AD3E-43D6BAE78F38}">
      <dgm:prSet/>
      <dgm:spPr/>
      <dgm:t>
        <a:bodyPr/>
        <a:lstStyle/>
        <a:p>
          <a:endParaRPr lang="en-US"/>
        </a:p>
      </dgm:t>
    </dgm:pt>
    <dgm:pt modelId="{441BFBF6-11D2-4B38-85ED-7A296EC6E245}" type="sibTrans" cxnId="{46E4A4A6-3031-4FAE-AD3E-43D6BAE78F38}">
      <dgm:prSet/>
      <dgm:spPr/>
      <dgm:t>
        <a:bodyPr/>
        <a:lstStyle/>
        <a:p>
          <a:endParaRPr lang="en-US"/>
        </a:p>
      </dgm:t>
    </dgm:pt>
    <dgm:pt modelId="{318ABD86-5785-42E1-905F-58A42070C300}">
      <dgm:prSet custT="1"/>
      <dgm:spPr/>
      <dgm:t>
        <a:bodyPr/>
        <a:lstStyle/>
        <a:p>
          <a:r>
            <a:rPr lang="en-GB" sz="1200" baseline="0" dirty="0">
              <a:solidFill>
                <a:srgbClr val="002060"/>
              </a:solidFill>
            </a:rPr>
            <a:t>Government Gazette Notice No. 1391 published in Government Gazette No 44031 of 24 December 2020</a:t>
          </a:r>
          <a:endParaRPr lang="en-US" sz="1200" baseline="0" dirty="0">
            <a:solidFill>
              <a:srgbClr val="002060"/>
            </a:solidFill>
          </a:endParaRPr>
        </a:p>
      </dgm:t>
    </dgm:pt>
    <dgm:pt modelId="{9BE5D1E9-6CB2-4682-BD62-89B4FB163CD3}" type="parTrans" cxnId="{D2D4A989-6B42-40FC-B93B-E903F9CE031F}">
      <dgm:prSet/>
      <dgm:spPr/>
      <dgm:t>
        <a:bodyPr/>
        <a:lstStyle/>
        <a:p>
          <a:endParaRPr lang="en-US"/>
        </a:p>
      </dgm:t>
    </dgm:pt>
    <dgm:pt modelId="{4490ED5D-79B4-4242-AA88-590CA5DA63E4}" type="sibTrans" cxnId="{D2D4A989-6B42-40FC-B93B-E903F9CE031F}">
      <dgm:prSet/>
      <dgm:spPr/>
      <dgm:t>
        <a:bodyPr/>
        <a:lstStyle/>
        <a:p>
          <a:endParaRPr lang="en-US"/>
        </a:p>
      </dgm:t>
    </dgm:pt>
    <dgm:pt modelId="{E5CC32F2-F087-4FB6-B94A-64A4C8BD4B6F}">
      <dgm:prSet custT="1"/>
      <dgm:spPr/>
      <dgm:t>
        <a:bodyPr/>
        <a:lstStyle/>
        <a:p>
          <a:r>
            <a:rPr lang="en-ZA" sz="1200" baseline="0" dirty="0">
              <a:solidFill>
                <a:srgbClr val="002060"/>
              </a:solidFill>
            </a:rPr>
            <a:t>Government Gazette No. 891 of 2013 published in Notice Number 36803 of 30 August 2013 </a:t>
          </a:r>
          <a:endParaRPr lang="en-US" sz="1200" dirty="0">
            <a:solidFill>
              <a:srgbClr val="002060"/>
            </a:solidFill>
          </a:endParaRPr>
        </a:p>
      </dgm:t>
    </dgm:pt>
    <dgm:pt modelId="{18513F37-924B-4FDD-B26F-CAD5DDD94348}" type="parTrans" cxnId="{0C70B332-32FD-4176-8A8A-23A69EF76383}">
      <dgm:prSet/>
      <dgm:spPr/>
      <dgm:t>
        <a:bodyPr/>
        <a:lstStyle/>
        <a:p>
          <a:endParaRPr lang="en-US"/>
        </a:p>
      </dgm:t>
    </dgm:pt>
    <dgm:pt modelId="{C6E709DB-E365-4C0C-8BF9-D2D7BC32149E}" type="sibTrans" cxnId="{0C70B332-32FD-4176-8A8A-23A69EF76383}">
      <dgm:prSet/>
      <dgm:spPr/>
      <dgm:t>
        <a:bodyPr/>
        <a:lstStyle/>
        <a:p>
          <a:endParaRPr lang="en-US"/>
        </a:p>
      </dgm:t>
    </dgm:pt>
    <dgm:pt modelId="{D18C4F7A-3450-4B39-A291-1FA7D5B0D683}">
      <dgm:prSet custT="1"/>
      <dgm:spPr/>
      <dgm:t>
        <a:bodyPr/>
        <a:lstStyle/>
        <a:p>
          <a:r>
            <a:rPr lang="en-US" sz="1000" b="1" dirty="0">
              <a:solidFill>
                <a:srgbClr val="FF0000"/>
              </a:solidFill>
            </a:rPr>
            <a:t>OQSF Policy  published on Government Gazette : 2014</a:t>
          </a:r>
        </a:p>
      </dgm:t>
    </dgm:pt>
    <dgm:pt modelId="{F15B6A2F-3251-4FA7-853B-8F5DEF0976A0}" type="parTrans" cxnId="{7D5640AD-A828-4870-8CE1-3B3729A272D0}">
      <dgm:prSet/>
      <dgm:spPr/>
      <dgm:t>
        <a:bodyPr/>
        <a:lstStyle/>
        <a:p>
          <a:endParaRPr lang="en-US"/>
        </a:p>
      </dgm:t>
    </dgm:pt>
    <dgm:pt modelId="{6972D57A-264D-4F61-A905-1EEF50341B1A}" type="sibTrans" cxnId="{7D5640AD-A828-4870-8CE1-3B3729A272D0}">
      <dgm:prSet/>
      <dgm:spPr/>
      <dgm:t>
        <a:bodyPr/>
        <a:lstStyle/>
        <a:p>
          <a:endParaRPr lang="en-US"/>
        </a:p>
      </dgm:t>
    </dgm:pt>
    <dgm:pt modelId="{129C8F36-3C42-455E-8B9E-166D853A62B6}">
      <dgm:prSet custT="1"/>
      <dgm:spPr/>
      <dgm:t>
        <a:bodyPr/>
        <a:lstStyle/>
        <a:p>
          <a:r>
            <a:rPr lang="en-US" sz="1000" b="1" dirty="0">
              <a:solidFill>
                <a:srgbClr val="FF0000"/>
              </a:solidFill>
            </a:rPr>
            <a:t>OQSF Policy  published on Government Gazette : 2020</a:t>
          </a:r>
        </a:p>
      </dgm:t>
    </dgm:pt>
    <dgm:pt modelId="{D97AF01B-CD64-4713-A228-B98554C360E1}" type="parTrans" cxnId="{AB94EAE2-17C3-4BF6-9C23-9A6F0D5D66F8}">
      <dgm:prSet/>
      <dgm:spPr/>
      <dgm:t>
        <a:bodyPr/>
        <a:lstStyle/>
        <a:p>
          <a:endParaRPr lang="en-US"/>
        </a:p>
      </dgm:t>
    </dgm:pt>
    <dgm:pt modelId="{EC06F258-B376-497A-8851-05AC4030A69D}" type="sibTrans" cxnId="{AB94EAE2-17C3-4BF6-9C23-9A6F0D5D66F8}">
      <dgm:prSet/>
      <dgm:spPr/>
      <dgm:t>
        <a:bodyPr/>
        <a:lstStyle/>
        <a:p>
          <a:endParaRPr lang="en-US"/>
        </a:p>
      </dgm:t>
    </dgm:pt>
    <dgm:pt modelId="{192227C5-B3D2-43BF-843B-7B08BD48A79C}">
      <dgm:prSet phldrT="[Text]" custT="1"/>
      <dgm:spPr/>
      <dgm:t>
        <a:bodyPr/>
        <a:lstStyle/>
        <a:p>
          <a:endParaRPr lang="en-US" sz="1400" dirty="0"/>
        </a:p>
      </dgm:t>
    </dgm:pt>
    <dgm:pt modelId="{931F489A-E440-4825-81C5-2783F0DE6643}" type="parTrans" cxnId="{ABF9794B-5D33-4FEC-B80B-C7C8C327F6DF}">
      <dgm:prSet/>
      <dgm:spPr/>
      <dgm:t>
        <a:bodyPr/>
        <a:lstStyle/>
        <a:p>
          <a:endParaRPr lang="en-US"/>
        </a:p>
      </dgm:t>
    </dgm:pt>
    <dgm:pt modelId="{57D7030D-13C0-4331-8608-9760F3D94D38}" type="sibTrans" cxnId="{ABF9794B-5D33-4FEC-B80B-C7C8C327F6DF}">
      <dgm:prSet/>
      <dgm:spPr/>
      <dgm:t>
        <a:bodyPr/>
        <a:lstStyle/>
        <a:p>
          <a:endParaRPr lang="en-US"/>
        </a:p>
      </dgm:t>
    </dgm:pt>
    <dgm:pt modelId="{0BB9D156-50EC-45D7-BD70-8523F67826DC}">
      <dgm:prSet custT="1"/>
      <dgm:spPr/>
      <dgm:t>
        <a:bodyPr/>
        <a:lstStyle/>
        <a:p>
          <a:r>
            <a:rPr lang="en-ZA" sz="1200" baseline="0" dirty="0">
              <a:solidFill>
                <a:srgbClr val="002060"/>
              </a:solidFill>
            </a:rPr>
            <a:t>Government Gazette No. 37879 of 2014 published in Notice Number 597 of 31 July 2014 </a:t>
          </a:r>
          <a:endParaRPr lang="en-US" sz="1200" baseline="0" dirty="0">
            <a:solidFill>
              <a:srgbClr val="002060"/>
            </a:solidFill>
          </a:endParaRPr>
        </a:p>
      </dgm:t>
    </dgm:pt>
    <dgm:pt modelId="{C562BD5B-F19C-41C5-82AC-A09AB20ED299}" type="parTrans" cxnId="{F77DE3F5-3BED-441C-BC37-24825259AEDD}">
      <dgm:prSet/>
      <dgm:spPr/>
      <dgm:t>
        <a:bodyPr/>
        <a:lstStyle/>
        <a:p>
          <a:endParaRPr lang="en-US"/>
        </a:p>
      </dgm:t>
    </dgm:pt>
    <dgm:pt modelId="{60742214-155D-4FDD-8A8D-372F2A07DB47}" type="sibTrans" cxnId="{F77DE3F5-3BED-441C-BC37-24825259AEDD}">
      <dgm:prSet/>
      <dgm:spPr/>
      <dgm:t>
        <a:bodyPr/>
        <a:lstStyle/>
        <a:p>
          <a:endParaRPr lang="en-US"/>
        </a:p>
      </dgm:t>
    </dgm:pt>
    <dgm:pt modelId="{3C3D76E0-9D4B-4D53-AFE1-816355B9B36D}">
      <dgm:prSet custT="1"/>
      <dgm:spPr/>
      <dgm:t>
        <a:bodyPr/>
        <a:lstStyle/>
        <a:p>
          <a:r>
            <a:rPr lang="en-ZA" sz="1200" baseline="0" dirty="0">
              <a:solidFill>
                <a:srgbClr val="002060"/>
              </a:solidFill>
            </a:rPr>
            <a:t>Government Gazette No. 43062 of 2020 published in Notice Number 239 of 2 March  2020 </a:t>
          </a:r>
          <a:endParaRPr lang="en-US" sz="1200" baseline="0" dirty="0">
            <a:solidFill>
              <a:srgbClr val="002060"/>
            </a:solidFill>
          </a:endParaRPr>
        </a:p>
      </dgm:t>
    </dgm:pt>
    <dgm:pt modelId="{285F513C-9ACD-4817-A1F3-A43CABF1BAE4}" type="parTrans" cxnId="{FAE03629-AFAC-4985-8C68-A9BE96D68B71}">
      <dgm:prSet/>
      <dgm:spPr/>
      <dgm:t>
        <a:bodyPr/>
        <a:lstStyle/>
        <a:p>
          <a:endParaRPr lang="en-US"/>
        </a:p>
      </dgm:t>
    </dgm:pt>
    <dgm:pt modelId="{066F3194-E6B3-4032-852B-BEC059A184DE}" type="sibTrans" cxnId="{FAE03629-AFAC-4985-8C68-A9BE96D68B71}">
      <dgm:prSet/>
      <dgm:spPr/>
      <dgm:t>
        <a:bodyPr/>
        <a:lstStyle/>
        <a:p>
          <a:endParaRPr lang="en-US"/>
        </a:p>
      </dgm:t>
    </dgm:pt>
    <dgm:pt modelId="{461261B2-1DEC-4F43-A611-70BBA6C25788}">
      <dgm:prSet custT="1"/>
      <dgm:spPr/>
      <dgm:t>
        <a:bodyPr/>
        <a:lstStyle/>
        <a:p>
          <a:r>
            <a:rPr lang="en-US" sz="1000" b="1" dirty="0">
              <a:solidFill>
                <a:srgbClr val="FF0000"/>
              </a:solidFill>
            </a:rPr>
            <a:t>OQSF Policy  published on Government Gazette : 2021</a:t>
          </a:r>
          <a:endParaRPr lang="en-US" sz="1000" dirty="0"/>
        </a:p>
      </dgm:t>
    </dgm:pt>
    <dgm:pt modelId="{D69C1AC4-43DF-4CF6-A564-458FC379F584}" type="parTrans" cxnId="{68A67F45-6508-41FC-9E23-3EB26FF9B179}">
      <dgm:prSet/>
      <dgm:spPr/>
      <dgm:t>
        <a:bodyPr/>
        <a:lstStyle/>
        <a:p>
          <a:endParaRPr lang="en-US"/>
        </a:p>
      </dgm:t>
    </dgm:pt>
    <dgm:pt modelId="{6314D91D-69DA-46AD-8189-522D05FD6177}" type="sibTrans" cxnId="{68A67F45-6508-41FC-9E23-3EB26FF9B179}">
      <dgm:prSet/>
      <dgm:spPr/>
      <dgm:t>
        <a:bodyPr/>
        <a:lstStyle/>
        <a:p>
          <a:endParaRPr lang="en-US"/>
        </a:p>
      </dgm:t>
    </dgm:pt>
    <dgm:pt modelId="{3949562C-767C-4D0D-B27F-1D0981B75470}">
      <dgm:prSet custT="1"/>
      <dgm:spPr/>
      <dgm:t>
        <a:bodyPr/>
        <a:lstStyle/>
        <a:p>
          <a:r>
            <a:rPr lang="en-ZA" sz="1200" baseline="0" dirty="0">
              <a:solidFill>
                <a:srgbClr val="002060"/>
              </a:solidFill>
            </a:rPr>
            <a:t>Government Gazette No. 45401 of 2021 published in Notice Number 1463 of 29 October  2021 </a:t>
          </a:r>
          <a:endParaRPr lang="en-US" sz="1200" baseline="0" dirty="0">
            <a:solidFill>
              <a:srgbClr val="002060"/>
            </a:solidFill>
          </a:endParaRPr>
        </a:p>
      </dgm:t>
    </dgm:pt>
    <dgm:pt modelId="{0DBD6872-B5BF-499F-9D7D-405652EDBA48}" type="parTrans" cxnId="{00EDE9B6-DE69-4206-863B-CF67B7A10A2B}">
      <dgm:prSet/>
      <dgm:spPr/>
      <dgm:t>
        <a:bodyPr/>
        <a:lstStyle/>
        <a:p>
          <a:endParaRPr lang="en-US"/>
        </a:p>
      </dgm:t>
    </dgm:pt>
    <dgm:pt modelId="{EA65D500-2B58-4C8A-A3DA-616B1356A203}" type="sibTrans" cxnId="{00EDE9B6-DE69-4206-863B-CF67B7A10A2B}">
      <dgm:prSet/>
      <dgm:spPr/>
      <dgm:t>
        <a:bodyPr/>
        <a:lstStyle/>
        <a:p>
          <a:endParaRPr lang="en-US"/>
        </a:p>
      </dgm:t>
    </dgm:pt>
    <dgm:pt modelId="{D492B9B2-23F3-4D92-B51A-60A2DDE17588}">
      <dgm:prSet phldrT="[Text]" custT="1"/>
      <dgm:spPr/>
      <dgm:t>
        <a:bodyPr/>
        <a:lstStyle/>
        <a:p>
          <a:r>
            <a:rPr lang="en-ZA" sz="1200" baseline="0" dirty="0">
              <a:solidFill>
                <a:srgbClr val="002060"/>
              </a:solidFill>
            </a:rPr>
            <a:t>Government Gazette No. 33900 of 2010 published on 31 December   2010 </a:t>
          </a:r>
          <a:r>
            <a:rPr lang="en-US" sz="1200" baseline="0" dirty="0">
              <a:solidFill>
                <a:srgbClr val="002060"/>
              </a:solidFill>
            </a:rPr>
            <a:t>effective retrospectively from 1 April 2010</a:t>
          </a:r>
        </a:p>
      </dgm:t>
    </dgm:pt>
    <dgm:pt modelId="{5F95C56F-C986-47B4-ADF3-0FFBF5050F95}" type="parTrans" cxnId="{A2B593E4-9662-4021-93A2-2BC9A40B82B3}">
      <dgm:prSet/>
      <dgm:spPr/>
      <dgm:t>
        <a:bodyPr/>
        <a:lstStyle/>
        <a:p>
          <a:endParaRPr lang="en-US"/>
        </a:p>
      </dgm:t>
    </dgm:pt>
    <dgm:pt modelId="{3341B750-57F2-4B28-BE66-46508C72ABE9}" type="sibTrans" cxnId="{A2B593E4-9662-4021-93A2-2BC9A40B82B3}">
      <dgm:prSet/>
      <dgm:spPr/>
      <dgm:t>
        <a:bodyPr/>
        <a:lstStyle/>
        <a:p>
          <a:endParaRPr lang="en-US"/>
        </a:p>
      </dgm:t>
    </dgm:pt>
    <dgm:pt modelId="{8A238718-093F-488A-80A6-4DB850623C7F}" type="pres">
      <dgm:prSet presAssocID="{2343F7DF-D502-41BE-A900-3563B5570259}" presName="CompostProcess" presStyleCnt="0">
        <dgm:presLayoutVars>
          <dgm:dir/>
          <dgm:resizeHandles val="exact"/>
        </dgm:presLayoutVars>
      </dgm:prSet>
      <dgm:spPr/>
    </dgm:pt>
    <dgm:pt modelId="{F4C68FBD-1E54-42D6-838C-1B42729DC1E5}" type="pres">
      <dgm:prSet presAssocID="{2343F7DF-D502-41BE-A900-3563B5570259}" presName="arrow" presStyleLbl="bgShp" presStyleIdx="0" presStyleCnt="1" custScaleX="117647"/>
      <dgm:spPr/>
    </dgm:pt>
    <dgm:pt modelId="{2460A9E5-674B-4966-BA51-C2200663E479}" type="pres">
      <dgm:prSet presAssocID="{2343F7DF-D502-41BE-A900-3563B5570259}" presName="linearProcess" presStyleCnt="0"/>
      <dgm:spPr/>
    </dgm:pt>
    <dgm:pt modelId="{8CFA403E-F175-45AE-AB92-6AF56A6A0939}" type="pres">
      <dgm:prSet presAssocID="{96029D4D-F8A6-44C2-A723-96500FF158C9}" presName="textNode" presStyleLbl="node1" presStyleIdx="0" presStyleCnt="8" custScaleY="119823">
        <dgm:presLayoutVars>
          <dgm:bulletEnabled val="1"/>
        </dgm:presLayoutVars>
      </dgm:prSet>
      <dgm:spPr/>
    </dgm:pt>
    <dgm:pt modelId="{3EE2B528-373B-46F3-BB0C-1948EC7F6DAE}" type="pres">
      <dgm:prSet presAssocID="{2E5871B3-D57F-4116-BE99-D6AB31DFE31B}" presName="sibTrans" presStyleCnt="0"/>
      <dgm:spPr/>
    </dgm:pt>
    <dgm:pt modelId="{5B93A174-B7D4-4AE2-9D2E-92692B0E19F2}" type="pres">
      <dgm:prSet presAssocID="{1BD35EE5-2B15-4A76-BF6A-DA9B438A87D0}" presName="textNode" presStyleLbl="node1" presStyleIdx="1" presStyleCnt="8" custScaleY="134615">
        <dgm:presLayoutVars>
          <dgm:bulletEnabled val="1"/>
        </dgm:presLayoutVars>
      </dgm:prSet>
      <dgm:spPr/>
    </dgm:pt>
    <dgm:pt modelId="{DCC11CDA-10C0-40B4-A421-CD11DB4DA4C2}" type="pres">
      <dgm:prSet presAssocID="{85E0FAB1-B034-43C3-88A6-D109BD69FF13}" presName="sibTrans" presStyleCnt="0"/>
      <dgm:spPr/>
    </dgm:pt>
    <dgm:pt modelId="{221057CF-BEC1-4FBE-B42F-7C717CCED1BF}" type="pres">
      <dgm:prSet presAssocID="{13BB45F2-9FCE-4574-9753-C05C3452F720}" presName="textNode" presStyleLbl="node1" presStyleIdx="2" presStyleCnt="8" custScaleY="124260">
        <dgm:presLayoutVars>
          <dgm:bulletEnabled val="1"/>
        </dgm:presLayoutVars>
      </dgm:prSet>
      <dgm:spPr/>
    </dgm:pt>
    <dgm:pt modelId="{D414F1DF-D081-4D0E-A838-B1A6BC9CC607}" type="pres">
      <dgm:prSet presAssocID="{7976EE05-5AFB-4E03-BDC7-838390D16F0A}" presName="sibTrans" presStyleCnt="0"/>
      <dgm:spPr/>
    </dgm:pt>
    <dgm:pt modelId="{D5651569-8C90-4AC6-A4B2-EEE9E707F6D5}" type="pres">
      <dgm:prSet presAssocID="{D34EC0D3-07B3-4AC2-8D56-E7BAB5294391}" presName="textNode" presStyleLbl="node1" presStyleIdx="3" presStyleCnt="8">
        <dgm:presLayoutVars>
          <dgm:bulletEnabled val="1"/>
        </dgm:presLayoutVars>
      </dgm:prSet>
      <dgm:spPr/>
    </dgm:pt>
    <dgm:pt modelId="{589AA722-2CD6-46DB-AE94-F614FDE2D9FA}" type="pres">
      <dgm:prSet presAssocID="{441BFBF6-11D2-4B38-85ED-7A296EC6E245}" presName="sibTrans" presStyleCnt="0"/>
      <dgm:spPr/>
    </dgm:pt>
    <dgm:pt modelId="{BFD26038-34B7-4AB5-8EC2-56EBE78812CC}" type="pres">
      <dgm:prSet presAssocID="{D18C4F7A-3450-4B39-A291-1FA7D5B0D683}" presName="textNode" presStyleLbl="node1" presStyleIdx="4" presStyleCnt="8">
        <dgm:presLayoutVars>
          <dgm:bulletEnabled val="1"/>
        </dgm:presLayoutVars>
      </dgm:prSet>
      <dgm:spPr/>
    </dgm:pt>
    <dgm:pt modelId="{C5028BC0-DB99-4D17-83B7-26471DCCCB31}" type="pres">
      <dgm:prSet presAssocID="{6972D57A-264D-4F61-A905-1EEF50341B1A}" presName="sibTrans" presStyleCnt="0"/>
      <dgm:spPr/>
    </dgm:pt>
    <dgm:pt modelId="{D4B16122-9692-4917-A1B8-DDBB7A3F2104}" type="pres">
      <dgm:prSet presAssocID="{129C8F36-3C42-455E-8B9E-166D853A62B6}" presName="textNode" presStyleLbl="node1" presStyleIdx="5" presStyleCnt="8">
        <dgm:presLayoutVars>
          <dgm:bulletEnabled val="1"/>
        </dgm:presLayoutVars>
      </dgm:prSet>
      <dgm:spPr/>
    </dgm:pt>
    <dgm:pt modelId="{ED687EE9-A7FC-457B-98BB-8FA4E3781164}" type="pres">
      <dgm:prSet presAssocID="{EC06F258-B376-497A-8851-05AC4030A69D}" presName="sibTrans" presStyleCnt="0"/>
      <dgm:spPr/>
    </dgm:pt>
    <dgm:pt modelId="{F6CF72C9-E700-46F9-9090-B945B4D0BA60}" type="pres">
      <dgm:prSet presAssocID="{22C22BFA-D903-40FF-A29A-23923DB871DB}" presName="textNode" presStyleLbl="node1" presStyleIdx="6" presStyleCnt="8" custScaleY="127219">
        <dgm:presLayoutVars>
          <dgm:bulletEnabled val="1"/>
        </dgm:presLayoutVars>
      </dgm:prSet>
      <dgm:spPr/>
    </dgm:pt>
    <dgm:pt modelId="{CE7BF3BE-ED50-4D1A-8851-0FC8433735C9}" type="pres">
      <dgm:prSet presAssocID="{F1A3CF0F-BC6C-438C-B3C0-4177AEBE14C7}" presName="sibTrans" presStyleCnt="0"/>
      <dgm:spPr/>
    </dgm:pt>
    <dgm:pt modelId="{55A5D905-E3ED-4F06-9161-C0394DE86319}" type="pres">
      <dgm:prSet presAssocID="{461261B2-1DEC-4F43-A611-70BBA6C25788}" presName="textNode" presStyleLbl="node1" presStyleIdx="7" presStyleCnt="8" custScaleY="120562">
        <dgm:presLayoutVars>
          <dgm:bulletEnabled val="1"/>
        </dgm:presLayoutVars>
      </dgm:prSet>
      <dgm:spPr/>
    </dgm:pt>
  </dgm:ptLst>
  <dgm:cxnLst>
    <dgm:cxn modelId="{38679800-DE81-4059-9314-D92C401C6D3B}" type="presOf" srcId="{129C8F36-3C42-455E-8B9E-166D853A62B6}" destId="{D4B16122-9692-4917-A1B8-DDBB7A3F2104}" srcOrd="0" destOrd="0" presId="urn:microsoft.com/office/officeart/2005/8/layout/hProcess9"/>
    <dgm:cxn modelId="{E5BA2001-CE11-40A6-8EE0-D91C68A08C09}" type="presOf" srcId="{E5CC32F2-F087-4FB6-B94A-64A4C8BD4B6F}" destId="{D5651569-8C90-4AC6-A4B2-EEE9E707F6D5}" srcOrd="0" destOrd="1" presId="urn:microsoft.com/office/officeart/2005/8/layout/hProcess9"/>
    <dgm:cxn modelId="{E0364B12-D8FE-433C-A44D-74858509C9CC}" type="presOf" srcId="{20339AB2-D15F-408E-AD98-BA97C03738FC}" destId="{5B93A174-B7D4-4AE2-9D2E-92692B0E19F2}" srcOrd="0" destOrd="1" presId="urn:microsoft.com/office/officeart/2005/8/layout/hProcess9"/>
    <dgm:cxn modelId="{D3C48512-0236-4ED6-B5CA-68479ABEC474}" type="presOf" srcId="{192227C5-B3D2-43BF-843B-7B08BD48A79C}" destId="{8CFA403E-F175-45AE-AB92-6AF56A6A0939}" srcOrd="0" destOrd="2" presId="urn:microsoft.com/office/officeart/2005/8/layout/hProcess9"/>
    <dgm:cxn modelId="{96C12915-EA74-4560-B6CF-87252564FBD4}" srcId="{1BD35EE5-2B15-4A76-BF6A-DA9B438A87D0}" destId="{20339AB2-D15F-408E-AD98-BA97C03738FC}" srcOrd="0" destOrd="0" parTransId="{366EF39A-647A-4990-8E9F-9C4A6917C3F3}" sibTransId="{BAE1AD75-2ACB-4CFC-88A0-F097A0453934}"/>
    <dgm:cxn modelId="{93DB5116-CA68-42C0-AD10-2F979E9E0913}" type="presOf" srcId="{E38097DC-DB4B-43C2-8540-26FB107E683B}" destId="{221057CF-BEC1-4FBE-B42F-7C717CCED1BF}" srcOrd="0" destOrd="1" presId="urn:microsoft.com/office/officeart/2005/8/layout/hProcess9"/>
    <dgm:cxn modelId="{20F4E619-9BA8-4068-AFD9-DAE9BCFF8CA1}" type="presOf" srcId="{96029D4D-F8A6-44C2-A723-96500FF158C9}" destId="{8CFA403E-F175-45AE-AB92-6AF56A6A0939}" srcOrd="0" destOrd="0" presId="urn:microsoft.com/office/officeart/2005/8/layout/hProcess9"/>
    <dgm:cxn modelId="{FAE03629-AFAC-4985-8C68-A9BE96D68B71}" srcId="{129C8F36-3C42-455E-8B9E-166D853A62B6}" destId="{3C3D76E0-9D4B-4D53-AFE1-816355B9B36D}" srcOrd="0" destOrd="0" parTransId="{285F513C-9ACD-4817-A1F3-A43CABF1BAE4}" sibTransId="{066F3194-E6B3-4032-852B-BEC059A184DE}"/>
    <dgm:cxn modelId="{0C70B332-32FD-4176-8A8A-23A69EF76383}" srcId="{D34EC0D3-07B3-4AC2-8D56-E7BAB5294391}" destId="{E5CC32F2-F087-4FB6-B94A-64A4C8BD4B6F}" srcOrd="0" destOrd="0" parTransId="{18513F37-924B-4FDD-B26F-CAD5DDD94348}" sibTransId="{C6E709DB-E365-4C0C-8BF9-D2D7BC32149E}"/>
    <dgm:cxn modelId="{8509435E-705A-400E-AE11-58A3BC362C0E}" srcId="{13BB45F2-9FCE-4574-9753-C05C3452F720}" destId="{E38097DC-DB4B-43C2-8540-26FB107E683B}" srcOrd="0" destOrd="0" parTransId="{B7A0D166-978C-49D1-9442-4EDAA433A19E}" sibTransId="{B86C6558-2464-4FBB-A72B-62ED083A6D0C}"/>
    <dgm:cxn modelId="{2DEAE45F-AD46-45B6-926C-357348EFC43A}" srcId="{2343F7DF-D502-41BE-A900-3563B5570259}" destId="{1BD35EE5-2B15-4A76-BF6A-DA9B438A87D0}" srcOrd="1" destOrd="0" parTransId="{8AC47E81-23F1-4F20-91B8-C7B78C29A746}" sibTransId="{85E0FAB1-B034-43C3-88A6-D109BD69FF13}"/>
    <dgm:cxn modelId="{68A67F45-6508-41FC-9E23-3EB26FF9B179}" srcId="{2343F7DF-D502-41BE-A900-3563B5570259}" destId="{461261B2-1DEC-4F43-A611-70BBA6C25788}" srcOrd="7" destOrd="0" parTransId="{D69C1AC4-43DF-4CF6-A564-458FC379F584}" sibTransId="{6314D91D-69DA-46AD-8189-522D05FD6177}"/>
    <dgm:cxn modelId="{CE899A65-BF2E-4F9F-B1DF-052E2B828C5B}" type="presOf" srcId="{D18C4F7A-3450-4B39-A291-1FA7D5B0D683}" destId="{BFD26038-34B7-4AB5-8EC2-56EBE78812CC}" srcOrd="0" destOrd="0" presId="urn:microsoft.com/office/officeart/2005/8/layout/hProcess9"/>
    <dgm:cxn modelId="{ABF9794B-5D33-4FEC-B80B-C7C8C327F6DF}" srcId="{96029D4D-F8A6-44C2-A723-96500FF158C9}" destId="{192227C5-B3D2-43BF-843B-7B08BD48A79C}" srcOrd="1" destOrd="0" parTransId="{931F489A-E440-4825-81C5-2783F0DE6643}" sibTransId="{57D7030D-13C0-4331-8608-9760F3D94D38}"/>
    <dgm:cxn modelId="{ED028250-6C94-496B-9BE5-C188DA4DA98F}" type="presOf" srcId="{3949562C-767C-4D0D-B27F-1D0981B75470}" destId="{55A5D905-E3ED-4F06-9161-C0394DE86319}" srcOrd="0" destOrd="1" presId="urn:microsoft.com/office/officeart/2005/8/layout/hProcess9"/>
    <dgm:cxn modelId="{AE2BB37A-6A5E-46C3-A4D2-B5B2854BB534}" type="presOf" srcId="{2343F7DF-D502-41BE-A900-3563B5570259}" destId="{8A238718-093F-488A-80A6-4DB850623C7F}" srcOrd="0" destOrd="0" presId="urn:microsoft.com/office/officeart/2005/8/layout/hProcess9"/>
    <dgm:cxn modelId="{D2D4A989-6B42-40FC-B93B-E903F9CE031F}" srcId="{22C22BFA-D903-40FF-A29A-23923DB871DB}" destId="{318ABD86-5785-42E1-905F-58A42070C300}" srcOrd="0" destOrd="0" parTransId="{9BE5D1E9-6CB2-4682-BD62-89B4FB163CD3}" sibTransId="{4490ED5D-79B4-4242-AA88-590CA5DA63E4}"/>
    <dgm:cxn modelId="{73427699-25BA-49DB-834B-C934F78A9362}" type="presOf" srcId="{D492B9B2-23F3-4D92-B51A-60A2DDE17588}" destId="{8CFA403E-F175-45AE-AB92-6AF56A6A0939}" srcOrd="0" destOrd="1" presId="urn:microsoft.com/office/officeart/2005/8/layout/hProcess9"/>
    <dgm:cxn modelId="{8147F09B-79DF-44EB-A0F7-73E1D5505F33}" type="presOf" srcId="{3C3D76E0-9D4B-4D53-AFE1-816355B9B36D}" destId="{D4B16122-9692-4917-A1B8-DDBB7A3F2104}" srcOrd="0" destOrd="1" presId="urn:microsoft.com/office/officeart/2005/8/layout/hProcess9"/>
    <dgm:cxn modelId="{32C3F29C-6A3F-4581-9524-23538284D768}" type="presOf" srcId="{461261B2-1DEC-4F43-A611-70BBA6C25788}" destId="{55A5D905-E3ED-4F06-9161-C0394DE86319}" srcOrd="0" destOrd="0" presId="urn:microsoft.com/office/officeart/2005/8/layout/hProcess9"/>
    <dgm:cxn modelId="{46E4A4A6-3031-4FAE-AD3E-43D6BAE78F38}" srcId="{2343F7DF-D502-41BE-A900-3563B5570259}" destId="{D34EC0D3-07B3-4AC2-8D56-E7BAB5294391}" srcOrd="3" destOrd="0" parTransId="{CD94B08D-9FF2-4FF2-9426-05051D3B5D36}" sibTransId="{441BFBF6-11D2-4B38-85ED-7A296EC6E245}"/>
    <dgm:cxn modelId="{A78AF6A8-BF8E-46F6-A58A-D45D56EF1B6F}" type="presOf" srcId="{1BD35EE5-2B15-4A76-BF6A-DA9B438A87D0}" destId="{5B93A174-B7D4-4AE2-9D2E-92692B0E19F2}" srcOrd="0" destOrd="0" presId="urn:microsoft.com/office/officeart/2005/8/layout/hProcess9"/>
    <dgm:cxn modelId="{7D5640AD-A828-4870-8CE1-3B3729A272D0}" srcId="{2343F7DF-D502-41BE-A900-3563B5570259}" destId="{D18C4F7A-3450-4B39-A291-1FA7D5B0D683}" srcOrd="4" destOrd="0" parTransId="{F15B6A2F-3251-4FA7-853B-8F5DEF0976A0}" sibTransId="{6972D57A-264D-4F61-A905-1EEF50341B1A}"/>
    <dgm:cxn modelId="{C9B8FCAF-0049-44A6-832F-54D7A09B46A1}" type="presOf" srcId="{22C22BFA-D903-40FF-A29A-23923DB871DB}" destId="{F6CF72C9-E700-46F9-9090-B945B4D0BA60}" srcOrd="0" destOrd="0" presId="urn:microsoft.com/office/officeart/2005/8/layout/hProcess9"/>
    <dgm:cxn modelId="{00EDE9B6-DE69-4206-863B-CF67B7A10A2B}" srcId="{461261B2-1DEC-4F43-A611-70BBA6C25788}" destId="{3949562C-767C-4D0D-B27F-1D0981B75470}" srcOrd="0" destOrd="0" parTransId="{0DBD6872-B5BF-499F-9D7D-405652EDBA48}" sibTransId="{EA65D500-2B58-4C8A-A3DA-616B1356A203}"/>
    <dgm:cxn modelId="{6C3971BC-0FA4-48A8-BC5C-FCFF0C2021AA}" type="presOf" srcId="{318ABD86-5785-42E1-905F-58A42070C300}" destId="{F6CF72C9-E700-46F9-9090-B945B4D0BA60}" srcOrd="0" destOrd="1" presId="urn:microsoft.com/office/officeart/2005/8/layout/hProcess9"/>
    <dgm:cxn modelId="{4DE4B9C5-9C16-4E25-B14F-EB2B0CADE678}" srcId="{2343F7DF-D502-41BE-A900-3563B5570259}" destId="{96029D4D-F8A6-44C2-A723-96500FF158C9}" srcOrd="0" destOrd="0" parTransId="{DB95D2B2-6A4E-4BF7-8F42-B6ED91BEF47F}" sibTransId="{2E5871B3-D57F-4116-BE99-D6AB31DFE31B}"/>
    <dgm:cxn modelId="{D62BE3C5-FEE3-4B02-9219-BE9E525BA417}" type="presOf" srcId="{D34EC0D3-07B3-4AC2-8D56-E7BAB5294391}" destId="{D5651569-8C90-4AC6-A4B2-EEE9E707F6D5}" srcOrd="0" destOrd="0" presId="urn:microsoft.com/office/officeart/2005/8/layout/hProcess9"/>
    <dgm:cxn modelId="{C5585BCE-180B-4F24-9A70-9F7142C2A35C}" type="presOf" srcId="{0BB9D156-50EC-45D7-BD70-8523F67826DC}" destId="{BFD26038-34B7-4AB5-8EC2-56EBE78812CC}" srcOrd="0" destOrd="1" presId="urn:microsoft.com/office/officeart/2005/8/layout/hProcess9"/>
    <dgm:cxn modelId="{70F4A3CF-8049-47F6-9DF0-9CEC26550315}" type="presOf" srcId="{13BB45F2-9FCE-4574-9753-C05C3452F720}" destId="{221057CF-BEC1-4FBE-B42F-7C717CCED1BF}" srcOrd="0" destOrd="0" presId="urn:microsoft.com/office/officeart/2005/8/layout/hProcess9"/>
    <dgm:cxn modelId="{07612CDE-52D2-40DC-8D25-FB4DD92A54A3}" srcId="{2343F7DF-D502-41BE-A900-3563B5570259}" destId="{13BB45F2-9FCE-4574-9753-C05C3452F720}" srcOrd="2" destOrd="0" parTransId="{4C8CB7CD-4533-4B2C-88CF-D615A5549853}" sibTransId="{7976EE05-5AFB-4E03-BDC7-838390D16F0A}"/>
    <dgm:cxn modelId="{AB94EAE2-17C3-4BF6-9C23-9A6F0D5D66F8}" srcId="{2343F7DF-D502-41BE-A900-3563B5570259}" destId="{129C8F36-3C42-455E-8B9E-166D853A62B6}" srcOrd="5" destOrd="0" parTransId="{D97AF01B-CD64-4713-A228-B98554C360E1}" sibTransId="{EC06F258-B376-497A-8851-05AC4030A69D}"/>
    <dgm:cxn modelId="{A2B593E4-9662-4021-93A2-2BC9A40B82B3}" srcId="{96029D4D-F8A6-44C2-A723-96500FF158C9}" destId="{D492B9B2-23F3-4D92-B51A-60A2DDE17588}" srcOrd="0" destOrd="0" parTransId="{5F95C56F-C986-47B4-ADF3-0FFBF5050F95}" sibTransId="{3341B750-57F2-4B28-BE66-46508C72ABE9}"/>
    <dgm:cxn modelId="{2AB4A4EC-4715-40DD-B24C-C5F78082E69A}" srcId="{2343F7DF-D502-41BE-A900-3563B5570259}" destId="{22C22BFA-D903-40FF-A29A-23923DB871DB}" srcOrd="6" destOrd="0" parTransId="{7B22CFED-91AB-4F98-A6B3-9CA1DD7B9946}" sibTransId="{F1A3CF0F-BC6C-438C-B3C0-4177AEBE14C7}"/>
    <dgm:cxn modelId="{F77DE3F5-3BED-441C-BC37-24825259AEDD}" srcId="{D18C4F7A-3450-4B39-A291-1FA7D5B0D683}" destId="{0BB9D156-50EC-45D7-BD70-8523F67826DC}" srcOrd="0" destOrd="0" parTransId="{C562BD5B-F19C-41C5-82AC-A09AB20ED299}" sibTransId="{60742214-155D-4FDD-8A8D-372F2A07DB47}"/>
    <dgm:cxn modelId="{E05E8E20-BF01-4227-BA97-2BD228B58C0A}" type="presParOf" srcId="{8A238718-093F-488A-80A6-4DB850623C7F}" destId="{F4C68FBD-1E54-42D6-838C-1B42729DC1E5}" srcOrd="0" destOrd="0" presId="urn:microsoft.com/office/officeart/2005/8/layout/hProcess9"/>
    <dgm:cxn modelId="{77BEF212-2785-457D-85C9-27D44C6E4B9D}" type="presParOf" srcId="{8A238718-093F-488A-80A6-4DB850623C7F}" destId="{2460A9E5-674B-4966-BA51-C2200663E479}" srcOrd="1" destOrd="0" presId="urn:microsoft.com/office/officeart/2005/8/layout/hProcess9"/>
    <dgm:cxn modelId="{3DFB1ADF-C999-4DA4-821A-D9FC8D77D9F7}" type="presParOf" srcId="{2460A9E5-674B-4966-BA51-C2200663E479}" destId="{8CFA403E-F175-45AE-AB92-6AF56A6A0939}" srcOrd="0" destOrd="0" presId="urn:microsoft.com/office/officeart/2005/8/layout/hProcess9"/>
    <dgm:cxn modelId="{B1263B68-546E-4F92-8530-F9FAB63426A2}" type="presParOf" srcId="{2460A9E5-674B-4966-BA51-C2200663E479}" destId="{3EE2B528-373B-46F3-BB0C-1948EC7F6DAE}" srcOrd="1" destOrd="0" presId="urn:microsoft.com/office/officeart/2005/8/layout/hProcess9"/>
    <dgm:cxn modelId="{9C8DBA1E-5444-4DB9-A092-4D856A587688}" type="presParOf" srcId="{2460A9E5-674B-4966-BA51-C2200663E479}" destId="{5B93A174-B7D4-4AE2-9D2E-92692B0E19F2}" srcOrd="2" destOrd="0" presId="urn:microsoft.com/office/officeart/2005/8/layout/hProcess9"/>
    <dgm:cxn modelId="{DEE1DD76-C443-448A-A503-78F23E5FABAC}" type="presParOf" srcId="{2460A9E5-674B-4966-BA51-C2200663E479}" destId="{DCC11CDA-10C0-40B4-A421-CD11DB4DA4C2}" srcOrd="3" destOrd="0" presId="urn:microsoft.com/office/officeart/2005/8/layout/hProcess9"/>
    <dgm:cxn modelId="{33BA3461-52B6-4713-BF6A-9378C2598C20}" type="presParOf" srcId="{2460A9E5-674B-4966-BA51-C2200663E479}" destId="{221057CF-BEC1-4FBE-B42F-7C717CCED1BF}" srcOrd="4" destOrd="0" presId="urn:microsoft.com/office/officeart/2005/8/layout/hProcess9"/>
    <dgm:cxn modelId="{9A2FAC7A-9BB3-41A7-BBBF-5FD04C063887}" type="presParOf" srcId="{2460A9E5-674B-4966-BA51-C2200663E479}" destId="{D414F1DF-D081-4D0E-A838-B1A6BC9CC607}" srcOrd="5" destOrd="0" presId="urn:microsoft.com/office/officeart/2005/8/layout/hProcess9"/>
    <dgm:cxn modelId="{BCA8CD3A-AEB2-4787-A47F-561BA8C67334}" type="presParOf" srcId="{2460A9E5-674B-4966-BA51-C2200663E479}" destId="{D5651569-8C90-4AC6-A4B2-EEE9E707F6D5}" srcOrd="6" destOrd="0" presId="urn:microsoft.com/office/officeart/2005/8/layout/hProcess9"/>
    <dgm:cxn modelId="{C3D28854-6BCD-4C0A-9C70-998E63542131}" type="presParOf" srcId="{2460A9E5-674B-4966-BA51-C2200663E479}" destId="{589AA722-2CD6-46DB-AE94-F614FDE2D9FA}" srcOrd="7" destOrd="0" presId="urn:microsoft.com/office/officeart/2005/8/layout/hProcess9"/>
    <dgm:cxn modelId="{756A6EBE-ED24-497D-830C-282DF9581DA7}" type="presParOf" srcId="{2460A9E5-674B-4966-BA51-C2200663E479}" destId="{BFD26038-34B7-4AB5-8EC2-56EBE78812CC}" srcOrd="8" destOrd="0" presId="urn:microsoft.com/office/officeart/2005/8/layout/hProcess9"/>
    <dgm:cxn modelId="{51511126-DC1D-4167-B295-E1F1B4A73204}" type="presParOf" srcId="{2460A9E5-674B-4966-BA51-C2200663E479}" destId="{C5028BC0-DB99-4D17-83B7-26471DCCCB31}" srcOrd="9" destOrd="0" presId="urn:microsoft.com/office/officeart/2005/8/layout/hProcess9"/>
    <dgm:cxn modelId="{D5DA2078-D638-43D8-9C48-238686203911}" type="presParOf" srcId="{2460A9E5-674B-4966-BA51-C2200663E479}" destId="{D4B16122-9692-4917-A1B8-DDBB7A3F2104}" srcOrd="10" destOrd="0" presId="urn:microsoft.com/office/officeart/2005/8/layout/hProcess9"/>
    <dgm:cxn modelId="{A19B3238-F10B-4A19-A6D1-240A885B282D}" type="presParOf" srcId="{2460A9E5-674B-4966-BA51-C2200663E479}" destId="{ED687EE9-A7FC-457B-98BB-8FA4E3781164}" srcOrd="11" destOrd="0" presId="urn:microsoft.com/office/officeart/2005/8/layout/hProcess9"/>
    <dgm:cxn modelId="{A75B9EBA-46B0-4BB0-B665-E3EF197BAC75}" type="presParOf" srcId="{2460A9E5-674B-4966-BA51-C2200663E479}" destId="{F6CF72C9-E700-46F9-9090-B945B4D0BA60}" srcOrd="12" destOrd="0" presId="urn:microsoft.com/office/officeart/2005/8/layout/hProcess9"/>
    <dgm:cxn modelId="{C5D9BB81-13A7-4537-B9EB-21035138C8CA}" type="presParOf" srcId="{2460A9E5-674B-4966-BA51-C2200663E479}" destId="{CE7BF3BE-ED50-4D1A-8851-0FC8433735C9}" srcOrd="13" destOrd="0" presId="urn:microsoft.com/office/officeart/2005/8/layout/hProcess9"/>
    <dgm:cxn modelId="{4594D4E0-BD30-404F-B178-7F34C02D1DCE}" type="presParOf" srcId="{2460A9E5-674B-4966-BA51-C2200663E479}" destId="{55A5D905-E3ED-4F06-9161-C0394DE86319}"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8FF13-F99C-4844-8FB5-BC9A9BE6EFD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18B71EA-9252-48ED-A07D-FA355D2592EF}">
      <dgm:prSet phldrT="[Text]" custT="1"/>
      <dgm:spPr/>
      <dgm:t>
        <a:bodyPr/>
        <a:lstStyle/>
        <a:p>
          <a:r>
            <a:rPr lang="en-AU" sz="900" b="1" dirty="0">
              <a:solidFill>
                <a:srgbClr val="002060"/>
              </a:solidFill>
              <a:effectLst/>
              <a:latin typeface="+mn-lt"/>
              <a:ea typeface="+mn-ea"/>
              <a:cs typeface="+mn-cs"/>
            </a:rPr>
            <a:t>SAQA Policy and Criteria for the registration of qualifications and part qualifications on the National Qualifications Framework, (As amended, 2020).</a:t>
          </a:r>
          <a:endParaRPr lang="en-US" sz="900" dirty="0">
            <a:solidFill>
              <a:srgbClr val="002060"/>
            </a:solidFill>
          </a:endParaRPr>
        </a:p>
      </dgm:t>
    </dgm:pt>
    <dgm:pt modelId="{B9724E95-C102-4330-9A41-13FE06416CA0}" type="parTrans" cxnId="{6B531563-C2F1-4997-88C4-9767C12806EF}">
      <dgm:prSet/>
      <dgm:spPr/>
      <dgm:t>
        <a:bodyPr/>
        <a:lstStyle/>
        <a:p>
          <a:endParaRPr lang="en-US"/>
        </a:p>
      </dgm:t>
    </dgm:pt>
    <dgm:pt modelId="{99889E29-A36D-4B7A-8B15-9F0F7E7A3DD0}" type="sibTrans" cxnId="{6B531563-C2F1-4997-88C4-9767C12806EF}">
      <dgm:prSet/>
      <dgm:spPr/>
      <dgm:t>
        <a:bodyPr/>
        <a:lstStyle/>
        <a:p>
          <a:r>
            <a:rPr lang="en-AU" b="1" dirty="0">
              <a:solidFill>
                <a:srgbClr val="002060"/>
              </a:solidFill>
              <a:effectLst/>
              <a:latin typeface="+mn-lt"/>
              <a:ea typeface="+mn-ea"/>
              <a:cs typeface="+mn-cs"/>
            </a:rPr>
            <a:t>Determination of the Sub Frameworks that comprise the National Qualifications Framework, Government Gazette 44031 of 24 December 2020</a:t>
          </a:r>
          <a:endParaRPr lang="en-US" dirty="0">
            <a:solidFill>
              <a:srgbClr val="002060"/>
            </a:solidFill>
          </a:endParaRPr>
        </a:p>
      </dgm:t>
    </dgm:pt>
    <dgm:pt modelId="{390D4DDD-DF84-4915-9790-6AAE3596DD2E}">
      <dgm:prSet phldrT="[Text]"/>
      <dgm:spPr/>
      <dgm:t>
        <a:bodyPr/>
        <a:lstStyle/>
        <a:p>
          <a:r>
            <a:rPr lang="en-US" b="1" dirty="0">
              <a:solidFill>
                <a:srgbClr val="FF0000"/>
              </a:solidFill>
            </a:rPr>
            <a:t>OQSF Policy 2021</a:t>
          </a:r>
        </a:p>
      </dgm:t>
    </dgm:pt>
    <dgm:pt modelId="{65B86A8A-C133-4094-9EB0-0C9EFB563133}" type="parTrans" cxnId="{BDFFE9ED-7C3D-4472-95D9-72C78792B485}">
      <dgm:prSet/>
      <dgm:spPr/>
      <dgm:t>
        <a:bodyPr/>
        <a:lstStyle/>
        <a:p>
          <a:endParaRPr lang="en-US"/>
        </a:p>
      </dgm:t>
    </dgm:pt>
    <dgm:pt modelId="{C7B65805-EA8A-4F11-BAB8-678CB7F0227A}" type="sibTrans" cxnId="{BDFFE9ED-7C3D-4472-95D9-72C78792B485}">
      <dgm:prSet/>
      <dgm:spPr/>
      <dgm:t>
        <a:bodyPr/>
        <a:lstStyle/>
        <a:p>
          <a:r>
            <a:rPr lang="en-AU" b="1" dirty="0">
              <a:solidFill>
                <a:srgbClr val="002060"/>
              </a:solidFill>
              <a:effectLst/>
              <a:latin typeface="+mn-lt"/>
              <a:ea typeface="+mn-ea"/>
              <a:cs typeface="+mn-cs"/>
            </a:rPr>
            <a:t>SAQA Policy and Criteria for Credit Accumulation and Transfer within then National Qualifications Framework</a:t>
          </a:r>
          <a:endParaRPr lang="en-US" dirty="0">
            <a:solidFill>
              <a:srgbClr val="002060"/>
            </a:solidFill>
          </a:endParaRPr>
        </a:p>
      </dgm:t>
    </dgm:pt>
    <dgm:pt modelId="{AA21D4EC-3212-4D97-BC0F-3E3F64C991E9}">
      <dgm:prSet phldrT="[Text]"/>
      <dgm:spPr/>
      <dgm:t>
        <a:bodyPr/>
        <a:lstStyle/>
        <a:p>
          <a:r>
            <a:rPr lang="en-AU" b="1" dirty="0">
              <a:solidFill>
                <a:srgbClr val="002060"/>
              </a:solidFill>
              <a:effectLst/>
              <a:latin typeface="+mn-lt"/>
              <a:ea typeface="+mn-ea"/>
              <a:cs typeface="+mn-cs"/>
            </a:rPr>
            <a:t>QCTO Operational Policies and Other applicable policies</a:t>
          </a:r>
          <a:endParaRPr lang="en-US" dirty="0">
            <a:solidFill>
              <a:srgbClr val="002060"/>
            </a:solidFill>
          </a:endParaRPr>
        </a:p>
      </dgm:t>
    </dgm:pt>
    <dgm:pt modelId="{D72644FA-86BF-47EB-A4F7-7AD4745C0544}" type="parTrans" cxnId="{C8FEC7D3-46B8-42D8-B398-67CD7CE41A1C}">
      <dgm:prSet/>
      <dgm:spPr/>
      <dgm:t>
        <a:bodyPr/>
        <a:lstStyle/>
        <a:p>
          <a:endParaRPr lang="en-US"/>
        </a:p>
      </dgm:t>
    </dgm:pt>
    <dgm:pt modelId="{6BF1A7EB-4E1E-49A2-91AC-DEBC5779370A}" type="sibTrans" cxnId="{C8FEC7D3-46B8-42D8-B398-67CD7CE41A1C}">
      <dgm:prSet custT="1"/>
      <dgm:spPr/>
      <dgm:t>
        <a:bodyPr/>
        <a:lstStyle/>
        <a:p>
          <a:r>
            <a:rPr lang="en-US" sz="1200" b="1" dirty="0">
              <a:solidFill>
                <a:srgbClr val="002060"/>
              </a:solidFill>
              <a:effectLst/>
              <a:latin typeface="+mn-lt"/>
              <a:ea typeface="+mn-ea"/>
              <a:cs typeface="+mn-cs"/>
            </a:rPr>
            <a:t>PSET Sector Policies and other</a:t>
          </a:r>
          <a:r>
            <a:rPr lang="en-US" sz="1200" dirty="0"/>
            <a:t> </a:t>
          </a:r>
          <a:r>
            <a:rPr lang="en-US" sz="1200" b="1" dirty="0">
              <a:solidFill>
                <a:srgbClr val="002060"/>
              </a:solidFill>
              <a:effectLst/>
              <a:latin typeface="+mn-lt"/>
              <a:ea typeface="+mn-ea"/>
              <a:cs typeface="+mn-cs"/>
            </a:rPr>
            <a:t>National Drivers </a:t>
          </a:r>
        </a:p>
      </dgm:t>
    </dgm:pt>
    <dgm:pt modelId="{B35E1E39-868F-4BA5-9997-11363CF3BC39}">
      <dgm:prSet/>
      <dgm:spPr/>
      <dgm:t>
        <a:bodyPr/>
        <a:lstStyle/>
        <a:p>
          <a:r>
            <a:rPr lang="en-AU" b="1" dirty="0">
              <a:solidFill>
                <a:srgbClr val="002060"/>
              </a:solidFill>
              <a:effectLst/>
              <a:latin typeface="+mn-lt"/>
              <a:ea typeface="+mn-ea"/>
              <a:cs typeface="+mn-cs"/>
            </a:rPr>
            <a:t>SAQA Level Descriptors for the South African Qualifications Framework</a:t>
          </a:r>
          <a:r>
            <a:rPr lang="en-AU" b="1" dirty="0">
              <a:solidFill>
                <a:schemeClr val="lt1"/>
              </a:solidFill>
              <a:effectLst/>
              <a:latin typeface="+mn-lt"/>
              <a:ea typeface="+mn-ea"/>
              <a:cs typeface="+mn-cs"/>
            </a:rPr>
            <a:t>.</a:t>
          </a:r>
          <a:endParaRPr lang="en-US" dirty="0"/>
        </a:p>
      </dgm:t>
    </dgm:pt>
    <dgm:pt modelId="{4519C300-E9C9-4BB9-879F-0144EA3D5A18}" type="parTrans" cxnId="{FFD1A7BA-4B28-4827-871F-033AAB2E8F56}">
      <dgm:prSet/>
      <dgm:spPr/>
      <dgm:t>
        <a:bodyPr/>
        <a:lstStyle/>
        <a:p>
          <a:endParaRPr lang="en-US"/>
        </a:p>
      </dgm:t>
    </dgm:pt>
    <dgm:pt modelId="{FA1E8B4C-2B04-40C3-B2E6-B0C4448A704C}" type="sibTrans" cxnId="{FFD1A7BA-4B28-4827-871F-033AAB2E8F56}">
      <dgm:prSet/>
      <dgm:spPr/>
      <dgm:t>
        <a:bodyPr/>
        <a:lstStyle/>
        <a:p>
          <a:r>
            <a:rPr lang="en-AU" b="1" dirty="0">
              <a:solidFill>
                <a:srgbClr val="002060"/>
              </a:solidFill>
              <a:effectLst/>
              <a:latin typeface="+mn-lt"/>
              <a:ea typeface="+mn-ea"/>
              <a:cs typeface="+mn-cs"/>
            </a:rPr>
            <a:t>SAQA National Policy and Criteria for Implementation of Recognition of Prior Learning.</a:t>
          </a:r>
          <a:endParaRPr lang="en-US" dirty="0">
            <a:solidFill>
              <a:srgbClr val="002060"/>
            </a:solidFill>
          </a:endParaRPr>
        </a:p>
      </dgm:t>
    </dgm:pt>
    <dgm:pt modelId="{E4E9382F-57DF-41E2-8F61-7AB9F0478571}" type="pres">
      <dgm:prSet presAssocID="{FF48FF13-F99C-4844-8FB5-BC9A9BE6EFDA}" presName="Name0" presStyleCnt="0">
        <dgm:presLayoutVars>
          <dgm:chMax/>
          <dgm:chPref/>
          <dgm:dir/>
          <dgm:animLvl val="lvl"/>
        </dgm:presLayoutVars>
      </dgm:prSet>
      <dgm:spPr/>
    </dgm:pt>
    <dgm:pt modelId="{D46D9783-F69D-4628-807B-7F912600E8BF}" type="pres">
      <dgm:prSet presAssocID="{F18B71EA-9252-48ED-A07D-FA355D2592EF}" presName="composite" presStyleCnt="0"/>
      <dgm:spPr/>
    </dgm:pt>
    <dgm:pt modelId="{17963CA6-B3DD-45FB-8DFE-BE6EC683A12C}" type="pres">
      <dgm:prSet presAssocID="{F18B71EA-9252-48ED-A07D-FA355D2592EF}" presName="Parent1" presStyleLbl="node1" presStyleIdx="0" presStyleCnt="8">
        <dgm:presLayoutVars>
          <dgm:chMax val="1"/>
          <dgm:chPref val="1"/>
          <dgm:bulletEnabled val="1"/>
        </dgm:presLayoutVars>
      </dgm:prSet>
      <dgm:spPr/>
    </dgm:pt>
    <dgm:pt modelId="{8F109451-8EB4-4B46-A545-462C1F721E9F}" type="pres">
      <dgm:prSet presAssocID="{F18B71EA-9252-48ED-A07D-FA355D2592EF}" presName="Childtext1" presStyleLbl="revTx" presStyleIdx="0" presStyleCnt="4">
        <dgm:presLayoutVars>
          <dgm:chMax val="0"/>
          <dgm:chPref val="0"/>
          <dgm:bulletEnabled val="1"/>
        </dgm:presLayoutVars>
      </dgm:prSet>
      <dgm:spPr/>
    </dgm:pt>
    <dgm:pt modelId="{586A3C27-A212-4297-8E9D-FA5C21822A35}" type="pres">
      <dgm:prSet presAssocID="{F18B71EA-9252-48ED-A07D-FA355D2592EF}" presName="BalanceSpacing" presStyleCnt="0"/>
      <dgm:spPr/>
    </dgm:pt>
    <dgm:pt modelId="{5800CC7B-F45D-4DD4-A55E-4E45B2750F1D}" type="pres">
      <dgm:prSet presAssocID="{F18B71EA-9252-48ED-A07D-FA355D2592EF}" presName="BalanceSpacing1" presStyleCnt="0"/>
      <dgm:spPr/>
    </dgm:pt>
    <dgm:pt modelId="{27A8DC0D-5A31-4AFD-90E6-3C52DADF5179}" type="pres">
      <dgm:prSet presAssocID="{99889E29-A36D-4B7A-8B15-9F0F7E7A3DD0}" presName="Accent1Text" presStyleLbl="node1" presStyleIdx="1" presStyleCnt="8"/>
      <dgm:spPr/>
    </dgm:pt>
    <dgm:pt modelId="{CC97AB7E-5463-4E51-8039-EEF0AD24CA8F}" type="pres">
      <dgm:prSet presAssocID="{99889E29-A36D-4B7A-8B15-9F0F7E7A3DD0}" presName="spaceBetweenRectangles" presStyleCnt="0"/>
      <dgm:spPr/>
    </dgm:pt>
    <dgm:pt modelId="{5E27563A-1FF5-41E5-B877-1399EEFC3888}" type="pres">
      <dgm:prSet presAssocID="{B35E1E39-868F-4BA5-9997-11363CF3BC39}" presName="composite" presStyleCnt="0"/>
      <dgm:spPr/>
    </dgm:pt>
    <dgm:pt modelId="{77D27A03-E864-4983-BB34-66A524BDAB68}" type="pres">
      <dgm:prSet presAssocID="{B35E1E39-868F-4BA5-9997-11363CF3BC39}" presName="Parent1" presStyleLbl="node1" presStyleIdx="2" presStyleCnt="8">
        <dgm:presLayoutVars>
          <dgm:chMax val="1"/>
          <dgm:chPref val="1"/>
          <dgm:bulletEnabled val="1"/>
        </dgm:presLayoutVars>
      </dgm:prSet>
      <dgm:spPr/>
    </dgm:pt>
    <dgm:pt modelId="{E197EC74-9C63-4EF7-944A-3D0D67FEB7A0}" type="pres">
      <dgm:prSet presAssocID="{B35E1E39-868F-4BA5-9997-11363CF3BC39}" presName="Childtext1" presStyleLbl="revTx" presStyleIdx="1" presStyleCnt="4">
        <dgm:presLayoutVars>
          <dgm:chMax val="0"/>
          <dgm:chPref val="0"/>
          <dgm:bulletEnabled val="1"/>
        </dgm:presLayoutVars>
      </dgm:prSet>
      <dgm:spPr/>
    </dgm:pt>
    <dgm:pt modelId="{9FBB9C7D-5FE8-4290-9A37-0047E91C8A7A}" type="pres">
      <dgm:prSet presAssocID="{B35E1E39-868F-4BA5-9997-11363CF3BC39}" presName="BalanceSpacing" presStyleCnt="0"/>
      <dgm:spPr/>
    </dgm:pt>
    <dgm:pt modelId="{DA9C1217-C578-4756-A2B7-7A68E7120893}" type="pres">
      <dgm:prSet presAssocID="{B35E1E39-868F-4BA5-9997-11363CF3BC39}" presName="BalanceSpacing1" presStyleCnt="0"/>
      <dgm:spPr/>
    </dgm:pt>
    <dgm:pt modelId="{2923F099-AE4B-439B-A14C-90F933581144}" type="pres">
      <dgm:prSet presAssocID="{FA1E8B4C-2B04-40C3-B2E6-B0C4448A704C}" presName="Accent1Text" presStyleLbl="node1" presStyleIdx="3" presStyleCnt="8"/>
      <dgm:spPr/>
    </dgm:pt>
    <dgm:pt modelId="{5FFEFB87-C92C-4004-8C1F-67B3DE5C08AB}" type="pres">
      <dgm:prSet presAssocID="{FA1E8B4C-2B04-40C3-B2E6-B0C4448A704C}" presName="spaceBetweenRectangles" presStyleCnt="0"/>
      <dgm:spPr/>
    </dgm:pt>
    <dgm:pt modelId="{95B808C8-AA30-4AA6-8ED7-8C937FB0E2D2}" type="pres">
      <dgm:prSet presAssocID="{390D4DDD-DF84-4915-9790-6AAE3596DD2E}" presName="composite" presStyleCnt="0"/>
      <dgm:spPr/>
    </dgm:pt>
    <dgm:pt modelId="{36FF05B9-B41A-4D01-B0E2-CF3CC33BD125}" type="pres">
      <dgm:prSet presAssocID="{390D4DDD-DF84-4915-9790-6AAE3596DD2E}" presName="Parent1" presStyleLbl="node1" presStyleIdx="4" presStyleCnt="8">
        <dgm:presLayoutVars>
          <dgm:chMax val="1"/>
          <dgm:chPref val="1"/>
          <dgm:bulletEnabled val="1"/>
        </dgm:presLayoutVars>
      </dgm:prSet>
      <dgm:spPr/>
    </dgm:pt>
    <dgm:pt modelId="{E8345EFE-5EBB-4945-AB7D-ABE3D8C1070B}" type="pres">
      <dgm:prSet presAssocID="{390D4DDD-DF84-4915-9790-6AAE3596DD2E}" presName="Childtext1" presStyleLbl="revTx" presStyleIdx="2" presStyleCnt="4">
        <dgm:presLayoutVars>
          <dgm:chMax val="0"/>
          <dgm:chPref val="0"/>
          <dgm:bulletEnabled val="1"/>
        </dgm:presLayoutVars>
      </dgm:prSet>
      <dgm:spPr/>
    </dgm:pt>
    <dgm:pt modelId="{6652A860-4922-4DAC-A48E-E6952F31057F}" type="pres">
      <dgm:prSet presAssocID="{390D4DDD-DF84-4915-9790-6AAE3596DD2E}" presName="BalanceSpacing" presStyleCnt="0"/>
      <dgm:spPr/>
    </dgm:pt>
    <dgm:pt modelId="{82B76C47-263C-4A9A-AF05-B95B98B2999C}" type="pres">
      <dgm:prSet presAssocID="{390D4DDD-DF84-4915-9790-6AAE3596DD2E}" presName="BalanceSpacing1" presStyleCnt="0"/>
      <dgm:spPr/>
    </dgm:pt>
    <dgm:pt modelId="{985838D7-1351-4337-B63B-8A0395DED2DB}" type="pres">
      <dgm:prSet presAssocID="{C7B65805-EA8A-4F11-BAB8-678CB7F0227A}" presName="Accent1Text" presStyleLbl="node1" presStyleIdx="5" presStyleCnt="8"/>
      <dgm:spPr/>
    </dgm:pt>
    <dgm:pt modelId="{32F1C9BD-613D-40E5-B279-0580F011E5BF}" type="pres">
      <dgm:prSet presAssocID="{C7B65805-EA8A-4F11-BAB8-678CB7F0227A}" presName="spaceBetweenRectangles" presStyleCnt="0"/>
      <dgm:spPr/>
    </dgm:pt>
    <dgm:pt modelId="{44636F74-AA19-430C-9225-D1E5FC0B0B82}" type="pres">
      <dgm:prSet presAssocID="{AA21D4EC-3212-4D97-BC0F-3E3F64C991E9}" presName="composite" presStyleCnt="0"/>
      <dgm:spPr/>
    </dgm:pt>
    <dgm:pt modelId="{AE110AB7-00D9-46B0-86F3-3549515B30E3}" type="pres">
      <dgm:prSet presAssocID="{AA21D4EC-3212-4D97-BC0F-3E3F64C991E9}" presName="Parent1" presStyleLbl="node1" presStyleIdx="6" presStyleCnt="8">
        <dgm:presLayoutVars>
          <dgm:chMax val="1"/>
          <dgm:chPref val="1"/>
          <dgm:bulletEnabled val="1"/>
        </dgm:presLayoutVars>
      </dgm:prSet>
      <dgm:spPr/>
    </dgm:pt>
    <dgm:pt modelId="{2ACB0787-9225-445C-B9E7-8F6CE72C06B4}" type="pres">
      <dgm:prSet presAssocID="{AA21D4EC-3212-4D97-BC0F-3E3F64C991E9}" presName="Childtext1" presStyleLbl="revTx" presStyleIdx="3" presStyleCnt="4">
        <dgm:presLayoutVars>
          <dgm:chMax val="0"/>
          <dgm:chPref val="0"/>
          <dgm:bulletEnabled val="1"/>
        </dgm:presLayoutVars>
      </dgm:prSet>
      <dgm:spPr/>
    </dgm:pt>
    <dgm:pt modelId="{F55CB7D9-82E6-4514-9EB2-72E5106CD555}" type="pres">
      <dgm:prSet presAssocID="{AA21D4EC-3212-4D97-BC0F-3E3F64C991E9}" presName="BalanceSpacing" presStyleCnt="0"/>
      <dgm:spPr/>
    </dgm:pt>
    <dgm:pt modelId="{2FF816F3-B972-4675-AA8F-09AFB8B4FFE5}" type="pres">
      <dgm:prSet presAssocID="{AA21D4EC-3212-4D97-BC0F-3E3F64C991E9}" presName="BalanceSpacing1" presStyleCnt="0"/>
      <dgm:spPr/>
    </dgm:pt>
    <dgm:pt modelId="{6E8BA553-D4D4-488E-B510-AC9616688BE4}" type="pres">
      <dgm:prSet presAssocID="{6BF1A7EB-4E1E-49A2-91AC-DEBC5779370A}" presName="Accent1Text" presStyleLbl="node1" presStyleIdx="7" presStyleCnt="8"/>
      <dgm:spPr/>
    </dgm:pt>
  </dgm:ptLst>
  <dgm:cxnLst>
    <dgm:cxn modelId="{DA720F0E-444A-4BE7-963A-75D5A490DA51}" type="presOf" srcId="{6BF1A7EB-4E1E-49A2-91AC-DEBC5779370A}" destId="{6E8BA553-D4D4-488E-B510-AC9616688BE4}" srcOrd="0" destOrd="0" presId="urn:microsoft.com/office/officeart/2008/layout/AlternatingHexagons"/>
    <dgm:cxn modelId="{C989EB27-F7AC-4F39-A3D8-950FC8F0361B}" type="presOf" srcId="{AA21D4EC-3212-4D97-BC0F-3E3F64C991E9}" destId="{AE110AB7-00D9-46B0-86F3-3549515B30E3}" srcOrd="0" destOrd="0" presId="urn:microsoft.com/office/officeart/2008/layout/AlternatingHexagons"/>
    <dgm:cxn modelId="{6B531563-C2F1-4997-88C4-9767C12806EF}" srcId="{FF48FF13-F99C-4844-8FB5-BC9A9BE6EFDA}" destId="{F18B71EA-9252-48ED-A07D-FA355D2592EF}" srcOrd="0" destOrd="0" parTransId="{B9724E95-C102-4330-9A41-13FE06416CA0}" sibTransId="{99889E29-A36D-4B7A-8B15-9F0F7E7A3DD0}"/>
    <dgm:cxn modelId="{B2752045-6F69-48ED-B86F-3117BBB07E70}" type="presOf" srcId="{B35E1E39-868F-4BA5-9997-11363CF3BC39}" destId="{77D27A03-E864-4983-BB34-66A524BDAB68}" srcOrd="0" destOrd="0" presId="urn:microsoft.com/office/officeart/2008/layout/AlternatingHexagons"/>
    <dgm:cxn modelId="{9A0DDE51-4E4C-47CA-AC0F-5A20B2D86985}" type="presOf" srcId="{FF48FF13-F99C-4844-8FB5-BC9A9BE6EFDA}" destId="{E4E9382F-57DF-41E2-8F61-7AB9F0478571}" srcOrd="0" destOrd="0" presId="urn:microsoft.com/office/officeart/2008/layout/AlternatingHexagons"/>
    <dgm:cxn modelId="{2D592988-4326-4950-9329-F33DA81473C9}" type="presOf" srcId="{99889E29-A36D-4B7A-8B15-9F0F7E7A3DD0}" destId="{27A8DC0D-5A31-4AFD-90E6-3C52DADF5179}" srcOrd="0" destOrd="0" presId="urn:microsoft.com/office/officeart/2008/layout/AlternatingHexagons"/>
    <dgm:cxn modelId="{51F451AA-396C-47CC-AF7C-368B597074B4}" type="presOf" srcId="{FA1E8B4C-2B04-40C3-B2E6-B0C4448A704C}" destId="{2923F099-AE4B-439B-A14C-90F933581144}" srcOrd="0" destOrd="0" presId="urn:microsoft.com/office/officeart/2008/layout/AlternatingHexagons"/>
    <dgm:cxn modelId="{63A43BBA-BC9D-4FAF-ADFB-0A9C363944F1}" type="presOf" srcId="{C7B65805-EA8A-4F11-BAB8-678CB7F0227A}" destId="{985838D7-1351-4337-B63B-8A0395DED2DB}" srcOrd="0" destOrd="0" presId="urn:microsoft.com/office/officeart/2008/layout/AlternatingHexagons"/>
    <dgm:cxn modelId="{FFD1A7BA-4B28-4827-871F-033AAB2E8F56}" srcId="{FF48FF13-F99C-4844-8FB5-BC9A9BE6EFDA}" destId="{B35E1E39-868F-4BA5-9997-11363CF3BC39}" srcOrd="1" destOrd="0" parTransId="{4519C300-E9C9-4BB9-879F-0144EA3D5A18}" sibTransId="{FA1E8B4C-2B04-40C3-B2E6-B0C4448A704C}"/>
    <dgm:cxn modelId="{A90478D1-A30D-4D57-A562-730875CEE20E}" type="presOf" srcId="{390D4DDD-DF84-4915-9790-6AAE3596DD2E}" destId="{36FF05B9-B41A-4D01-B0E2-CF3CC33BD125}" srcOrd="0" destOrd="0" presId="urn:microsoft.com/office/officeart/2008/layout/AlternatingHexagons"/>
    <dgm:cxn modelId="{C8FEC7D3-46B8-42D8-B398-67CD7CE41A1C}" srcId="{FF48FF13-F99C-4844-8FB5-BC9A9BE6EFDA}" destId="{AA21D4EC-3212-4D97-BC0F-3E3F64C991E9}" srcOrd="3" destOrd="0" parTransId="{D72644FA-86BF-47EB-A4F7-7AD4745C0544}" sibTransId="{6BF1A7EB-4E1E-49A2-91AC-DEBC5779370A}"/>
    <dgm:cxn modelId="{CC4984E3-0DFD-4E9D-A6F6-94DEC1280F5A}" type="presOf" srcId="{F18B71EA-9252-48ED-A07D-FA355D2592EF}" destId="{17963CA6-B3DD-45FB-8DFE-BE6EC683A12C}" srcOrd="0" destOrd="0" presId="urn:microsoft.com/office/officeart/2008/layout/AlternatingHexagons"/>
    <dgm:cxn modelId="{BDFFE9ED-7C3D-4472-95D9-72C78792B485}" srcId="{FF48FF13-F99C-4844-8FB5-BC9A9BE6EFDA}" destId="{390D4DDD-DF84-4915-9790-6AAE3596DD2E}" srcOrd="2" destOrd="0" parTransId="{65B86A8A-C133-4094-9EB0-0C9EFB563133}" sibTransId="{C7B65805-EA8A-4F11-BAB8-678CB7F0227A}"/>
    <dgm:cxn modelId="{94601C0D-91A8-41B0-BB8F-D7F51AE91416}" type="presParOf" srcId="{E4E9382F-57DF-41E2-8F61-7AB9F0478571}" destId="{D46D9783-F69D-4628-807B-7F912600E8BF}" srcOrd="0" destOrd="0" presId="urn:microsoft.com/office/officeart/2008/layout/AlternatingHexagons"/>
    <dgm:cxn modelId="{48ABE29C-3307-4607-86F8-8FB2191E2C9F}" type="presParOf" srcId="{D46D9783-F69D-4628-807B-7F912600E8BF}" destId="{17963CA6-B3DD-45FB-8DFE-BE6EC683A12C}" srcOrd="0" destOrd="0" presId="urn:microsoft.com/office/officeart/2008/layout/AlternatingHexagons"/>
    <dgm:cxn modelId="{E5EE7FC8-CF49-4200-B6AD-212E41B90463}" type="presParOf" srcId="{D46D9783-F69D-4628-807B-7F912600E8BF}" destId="{8F109451-8EB4-4B46-A545-462C1F721E9F}" srcOrd="1" destOrd="0" presId="urn:microsoft.com/office/officeart/2008/layout/AlternatingHexagons"/>
    <dgm:cxn modelId="{BDACD10F-12B8-4FAC-99C0-9A1B9FEB510D}" type="presParOf" srcId="{D46D9783-F69D-4628-807B-7F912600E8BF}" destId="{586A3C27-A212-4297-8E9D-FA5C21822A35}" srcOrd="2" destOrd="0" presId="urn:microsoft.com/office/officeart/2008/layout/AlternatingHexagons"/>
    <dgm:cxn modelId="{CA39A7AD-8485-480A-9DDA-02E585AA3490}" type="presParOf" srcId="{D46D9783-F69D-4628-807B-7F912600E8BF}" destId="{5800CC7B-F45D-4DD4-A55E-4E45B2750F1D}" srcOrd="3" destOrd="0" presId="urn:microsoft.com/office/officeart/2008/layout/AlternatingHexagons"/>
    <dgm:cxn modelId="{713B72DA-2BF9-4A9E-A77B-85C035B8E2B8}" type="presParOf" srcId="{D46D9783-F69D-4628-807B-7F912600E8BF}" destId="{27A8DC0D-5A31-4AFD-90E6-3C52DADF5179}" srcOrd="4" destOrd="0" presId="urn:microsoft.com/office/officeart/2008/layout/AlternatingHexagons"/>
    <dgm:cxn modelId="{5252D31B-0B53-4163-BB5D-97D68434C3C8}" type="presParOf" srcId="{E4E9382F-57DF-41E2-8F61-7AB9F0478571}" destId="{CC97AB7E-5463-4E51-8039-EEF0AD24CA8F}" srcOrd="1" destOrd="0" presId="urn:microsoft.com/office/officeart/2008/layout/AlternatingHexagons"/>
    <dgm:cxn modelId="{C15F216E-391B-4ADC-8A09-64FEABEF4129}" type="presParOf" srcId="{E4E9382F-57DF-41E2-8F61-7AB9F0478571}" destId="{5E27563A-1FF5-41E5-B877-1399EEFC3888}" srcOrd="2" destOrd="0" presId="urn:microsoft.com/office/officeart/2008/layout/AlternatingHexagons"/>
    <dgm:cxn modelId="{E2AC5F3C-7122-485C-A4A8-D7EEFF886890}" type="presParOf" srcId="{5E27563A-1FF5-41E5-B877-1399EEFC3888}" destId="{77D27A03-E864-4983-BB34-66A524BDAB68}" srcOrd="0" destOrd="0" presId="urn:microsoft.com/office/officeart/2008/layout/AlternatingHexagons"/>
    <dgm:cxn modelId="{D61BC246-D42B-41AF-897F-988B8866E3D7}" type="presParOf" srcId="{5E27563A-1FF5-41E5-B877-1399EEFC3888}" destId="{E197EC74-9C63-4EF7-944A-3D0D67FEB7A0}" srcOrd="1" destOrd="0" presId="urn:microsoft.com/office/officeart/2008/layout/AlternatingHexagons"/>
    <dgm:cxn modelId="{416BC9D2-4146-4375-BB2E-72E505FD0DD3}" type="presParOf" srcId="{5E27563A-1FF5-41E5-B877-1399EEFC3888}" destId="{9FBB9C7D-5FE8-4290-9A37-0047E91C8A7A}" srcOrd="2" destOrd="0" presId="urn:microsoft.com/office/officeart/2008/layout/AlternatingHexagons"/>
    <dgm:cxn modelId="{5DF20C40-DD19-4186-8019-209045D1413B}" type="presParOf" srcId="{5E27563A-1FF5-41E5-B877-1399EEFC3888}" destId="{DA9C1217-C578-4756-A2B7-7A68E7120893}" srcOrd="3" destOrd="0" presId="urn:microsoft.com/office/officeart/2008/layout/AlternatingHexagons"/>
    <dgm:cxn modelId="{F24AD814-E1B9-4A5C-8D38-A45A377CFCA2}" type="presParOf" srcId="{5E27563A-1FF5-41E5-B877-1399EEFC3888}" destId="{2923F099-AE4B-439B-A14C-90F933581144}" srcOrd="4" destOrd="0" presId="urn:microsoft.com/office/officeart/2008/layout/AlternatingHexagons"/>
    <dgm:cxn modelId="{4649B0D2-22E5-45B3-B9BF-DAAE69A5B5C5}" type="presParOf" srcId="{E4E9382F-57DF-41E2-8F61-7AB9F0478571}" destId="{5FFEFB87-C92C-4004-8C1F-67B3DE5C08AB}" srcOrd="3" destOrd="0" presId="urn:microsoft.com/office/officeart/2008/layout/AlternatingHexagons"/>
    <dgm:cxn modelId="{18086074-40A3-425A-9551-683A68A2820D}" type="presParOf" srcId="{E4E9382F-57DF-41E2-8F61-7AB9F0478571}" destId="{95B808C8-AA30-4AA6-8ED7-8C937FB0E2D2}" srcOrd="4" destOrd="0" presId="urn:microsoft.com/office/officeart/2008/layout/AlternatingHexagons"/>
    <dgm:cxn modelId="{C7BF4505-6F4A-4DEC-9CE7-6BB0FD05D5FC}" type="presParOf" srcId="{95B808C8-AA30-4AA6-8ED7-8C937FB0E2D2}" destId="{36FF05B9-B41A-4D01-B0E2-CF3CC33BD125}" srcOrd="0" destOrd="0" presId="urn:microsoft.com/office/officeart/2008/layout/AlternatingHexagons"/>
    <dgm:cxn modelId="{CBE1744C-0A29-484A-86DD-6A1BC253B3E5}" type="presParOf" srcId="{95B808C8-AA30-4AA6-8ED7-8C937FB0E2D2}" destId="{E8345EFE-5EBB-4945-AB7D-ABE3D8C1070B}" srcOrd="1" destOrd="0" presId="urn:microsoft.com/office/officeart/2008/layout/AlternatingHexagons"/>
    <dgm:cxn modelId="{6173EE60-876A-4FF2-8738-9391D6158FE9}" type="presParOf" srcId="{95B808C8-AA30-4AA6-8ED7-8C937FB0E2D2}" destId="{6652A860-4922-4DAC-A48E-E6952F31057F}" srcOrd="2" destOrd="0" presId="urn:microsoft.com/office/officeart/2008/layout/AlternatingHexagons"/>
    <dgm:cxn modelId="{50E484D1-0F57-4A94-ABC7-DFC66E77125E}" type="presParOf" srcId="{95B808C8-AA30-4AA6-8ED7-8C937FB0E2D2}" destId="{82B76C47-263C-4A9A-AF05-B95B98B2999C}" srcOrd="3" destOrd="0" presId="urn:microsoft.com/office/officeart/2008/layout/AlternatingHexagons"/>
    <dgm:cxn modelId="{64D3F12A-1AF5-4454-9420-2D26D6A3B7D8}" type="presParOf" srcId="{95B808C8-AA30-4AA6-8ED7-8C937FB0E2D2}" destId="{985838D7-1351-4337-B63B-8A0395DED2DB}" srcOrd="4" destOrd="0" presId="urn:microsoft.com/office/officeart/2008/layout/AlternatingHexagons"/>
    <dgm:cxn modelId="{2E8FAC8A-DF4F-4A90-8AEC-CB05B3C2C481}" type="presParOf" srcId="{E4E9382F-57DF-41E2-8F61-7AB9F0478571}" destId="{32F1C9BD-613D-40E5-B279-0580F011E5BF}" srcOrd="5" destOrd="0" presId="urn:microsoft.com/office/officeart/2008/layout/AlternatingHexagons"/>
    <dgm:cxn modelId="{0FB3876C-C0AC-4356-A3A3-441547E5BDEB}" type="presParOf" srcId="{E4E9382F-57DF-41E2-8F61-7AB9F0478571}" destId="{44636F74-AA19-430C-9225-D1E5FC0B0B82}" srcOrd="6" destOrd="0" presId="urn:microsoft.com/office/officeart/2008/layout/AlternatingHexagons"/>
    <dgm:cxn modelId="{44A40E1C-F2B1-4C8C-BD3E-746654C65E6B}" type="presParOf" srcId="{44636F74-AA19-430C-9225-D1E5FC0B0B82}" destId="{AE110AB7-00D9-46B0-86F3-3549515B30E3}" srcOrd="0" destOrd="0" presId="urn:microsoft.com/office/officeart/2008/layout/AlternatingHexagons"/>
    <dgm:cxn modelId="{B4ADA811-370F-4AE3-827C-70470D021FB9}" type="presParOf" srcId="{44636F74-AA19-430C-9225-D1E5FC0B0B82}" destId="{2ACB0787-9225-445C-B9E7-8F6CE72C06B4}" srcOrd="1" destOrd="0" presId="urn:microsoft.com/office/officeart/2008/layout/AlternatingHexagons"/>
    <dgm:cxn modelId="{5F9623F8-EECE-4993-95DF-E708B213FD6F}" type="presParOf" srcId="{44636F74-AA19-430C-9225-D1E5FC0B0B82}" destId="{F55CB7D9-82E6-4514-9EB2-72E5106CD555}" srcOrd="2" destOrd="0" presId="urn:microsoft.com/office/officeart/2008/layout/AlternatingHexagons"/>
    <dgm:cxn modelId="{8B7D04E6-4148-46EF-B6DF-584CACADB1F4}" type="presParOf" srcId="{44636F74-AA19-430C-9225-D1E5FC0B0B82}" destId="{2FF816F3-B972-4675-AA8F-09AFB8B4FFE5}" srcOrd="3" destOrd="0" presId="urn:microsoft.com/office/officeart/2008/layout/AlternatingHexagons"/>
    <dgm:cxn modelId="{F716D556-CBC3-417F-945E-474587780105}" type="presParOf" srcId="{44636F74-AA19-430C-9225-D1E5FC0B0B82}" destId="{6E8BA553-D4D4-488E-B510-AC9616688BE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19261-3A4B-4C68-92DE-65E7A71903A1}" type="doc">
      <dgm:prSet loTypeId="urn:microsoft.com/office/officeart/2005/8/layout/equation1" loCatId="process" qsTypeId="urn:microsoft.com/office/officeart/2005/8/quickstyle/simple1" qsCatId="simple" csTypeId="urn:microsoft.com/office/officeart/2005/8/colors/accent1_2" csCatId="accent1" phldr="1"/>
      <dgm:spPr/>
    </dgm:pt>
    <dgm:pt modelId="{172050A2-8713-4223-8F1D-D19F9F4CC933}">
      <dgm:prSet phldrT="[Text]" custT="1"/>
      <dgm:spPr>
        <a:solidFill>
          <a:schemeClr val="tx1"/>
        </a:solidFill>
        <a:ln>
          <a:solidFill>
            <a:schemeClr val="accent1">
              <a:lumMod val="50000"/>
            </a:schemeClr>
          </a:solidFill>
        </a:ln>
      </dgm:spPr>
      <dgm:t>
        <a:bodyPr/>
        <a:lstStyle/>
        <a:p>
          <a:r>
            <a:rPr lang="en-GB" sz="1600" dirty="0"/>
            <a:t>Knowledge/</a:t>
          </a:r>
        </a:p>
        <a:p>
          <a:r>
            <a:rPr lang="en-GB" sz="1600" dirty="0"/>
            <a:t>Theory</a:t>
          </a:r>
        </a:p>
      </dgm:t>
    </dgm:pt>
    <dgm:pt modelId="{48C72C56-E026-4C5A-A64B-2DD8FFCAB6C1}" type="parTrans" cxnId="{AE0A2CEF-DFDF-419F-BD82-3BD47396E896}">
      <dgm:prSet/>
      <dgm:spPr/>
      <dgm:t>
        <a:bodyPr/>
        <a:lstStyle/>
        <a:p>
          <a:endParaRPr lang="en-GB" sz="2000"/>
        </a:p>
      </dgm:t>
    </dgm:pt>
    <dgm:pt modelId="{AE6D303A-CABD-4E88-B1F3-5AADE36C98C7}" type="sibTrans" cxnId="{AE0A2CEF-DFDF-419F-BD82-3BD47396E896}">
      <dgm:prSet custT="1"/>
      <dgm:spPr>
        <a:solidFill>
          <a:srgbClr val="C00000"/>
        </a:solidFill>
      </dgm:spPr>
      <dgm:t>
        <a:bodyPr/>
        <a:lstStyle/>
        <a:p>
          <a:endParaRPr lang="en-GB" sz="1400" dirty="0"/>
        </a:p>
      </dgm:t>
    </dgm:pt>
    <dgm:pt modelId="{F4BB44C3-5B91-4B16-BFA4-193CBFA49C4A}">
      <dgm:prSet phldrT="[Text]" custT="1"/>
      <dgm:spPr>
        <a:solidFill>
          <a:srgbClr val="FF8F8F"/>
        </a:solidFill>
        <a:ln>
          <a:solidFill>
            <a:schemeClr val="accent1">
              <a:lumMod val="50000"/>
            </a:schemeClr>
          </a:solidFill>
        </a:ln>
      </dgm:spPr>
      <dgm:t>
        <a:bodyPr/>
        <a:lstStyle/>
        <a:p>
          <a:r>
            <a:rPr lang="en-GB" sz="1600" dirty="0"/>
            <a:t>Practical Skills </a:t>
          </a:r>
        </a:p>
      </dgm:t>
    </dgm:pt>
    <dgm:pt modelId="{B6CCC276-21F1-405D-8B3C-38AA6295ED4E}" type="parTrans" cxnId="{54797186-626A-4E58-86DB-85103C2D1246}">
      <dgm:prSet/>
      <dgm:spPr/>
      <dgm:t>
        <a:bodyPr/>
        <a:lstStyle/>
        <a:p>
          <a:endParaRPr lang="en-GB" sz="2000"/>
        </a:p>
      </dgm:t>
    </dgm:pt>
    <dgm:pt modelId="{561CDCB8-1F7D-4DD0-A75F-A95667DAB72A}" type="sibTrans" cxnId="{54797186-626A-4E58-86DB-85103C2D1246}">
      <dgm:prSet custT="1"/>
      <dgm:spPr>
        <a:solidFill>
          <a:srgbClr val="C00000"/>
        </a:solidFill>
      </dgm:spPr>
      <dgm:t>
        <a:bodyPr/>
        <a:lstStyle/>
        <a:p>
          <a:endParaRPr lang="en-GB" sz="2000" dirty="0"/>
        </a:p>
      </dgm:t>
    </dgm:pt>
    <dgm:pt modelId="{FA8F4505-D838-4D8D-A4DC-D82F6F3BDFDD}">
      <dgm:prSet phldrT="[Text]" custT="1"/>
      <dgm:spPr>
        <a:solidFill>
          <a:schemeClr val="bg1">
            <a:lumMod val="75000"/>
          </a:schemeClr>
        </a:solidFill>
        <a:ln>
          <a:solidFill>
            <a:schemeClr val="accent1">
              <a:lumMod val="50000"/>
            </a:schemeClr>
          </a:solidFill>
        </a:ln>
      </dgm:spPr>
      <dgm:t>
        <a:bodyPr/>
        <a:lstStyle/>
        <a:p>
          <a:r>
            <a:rPr lang="en-GB" sz="1600" dirty="0"/>
            <a:t>Occupational qualification (Full and Part) + Skills Programme</a:t>
          </a:r>
        </a:p>
      </dgm:t>
    </dgm:pt>
    <dgm:pt modelId="{333D313F-F5ED-4891-A216-FCCAEC285A84}" type="parTrans" cxnId="{0DF3E038-AFEB-4599-AC3F-0B36B3F97815}">
      <dgm:prSet/>
      <dgm:spPr/>
      <dgm:t>
        <a:bodyPr/>
        <a:lstStyle/>
        <a:p>
          <a:endParaRPr lang="en-GB" sz="2000"/>
        </a:p>
      </dgm:t>
    </dgm:pt>
    <dgm:pt modelId="{27DEBE78-1FBB-4065-B710-E892AA32EBFC}" type="sibTrans" cxnId="{0DF3E038-AFEB-4599-AC3F-0B36B3F97815}">
      <dgm:prSet/>
      <dgm:spPr/>
      <dgm:t>
        <a:bodyPr/>
        <a:lstStyle/>
        <a:p>
          <a:endParaRPr lang="en-GB" sz="2000"/>
        </a:p>
      </dgm:t>
    </dgm:pt>
    <dgm:pt modelId="{A367191B-3A28-45D0-8AB4-A775B20317D5}">
      <dgm:prSet custT="1"/>
      <dgm:spPr>
        <a:solidFill>
          <a:srgbClr val="FF3737"/>
        </a:solidFill>
      </dgm:spPr>
      <dgm:t>
        <a:bodyPr/>
        <a:lstStyle/>
        <a:p>
          <a:r>
            <a:rPr lang="en-GB" sz="1600" dirty="0"/>
            <a:t>Work Experience</a:t>
          </a:r>
          <a:endParaRPr lang="en-US" sz="1600" dirty="0"/>
        </a:p>
      </dgm:t>
    </dgm:pt>
    <dgm:pt modelId="{0735D9F6-B085-46A0-9D03-9F0DF8EF3F47}" type="parTrans" cxnId="{1FE8F855-D887-4C47-BF89-22840C39ED14}">
      <dgm:prSet/>
      <dgm:spPr/>
      <dgm:t>
        <a:bodyPr/>
        <a:lstStyle/>
        <a:p>
          <a:endParaRPr lang="en-US"/>
        </a:p>
      </dgm:t>
    </dgm:pt>
    <dgm:pt modelId="{3A6097CC-3FBA-4FBA-8DA1-B086168AE25B}" type="sibTrans" cxnId="{1FE8F855-D887-4C47-BF89-22840C39ED14}">
      <dgm:prSet/>
      <dgm:spPr>
        <a:solidFill>
          <a:srgbClr val="C00000"/>
        </a:solidFill>
      </dgm:spPr>
      <dgm:t>
        <a:bodyPr/>
        <a:lstStyle/>
        <a:p>
          <a:endParaRPr lang="en-US" dirty="0"/>
        </a:p>
      </dgm:t>
    </dgm:pt>
    <dgm:pt modelId="{97ADA5A9-D446-4C9A-BC5C-C6CB16C64022}" type="pres">
      <dgm:prSet presAssocID="{F7719261-3A4B-4C68-92DE-65E7A71903A1}" presName="linearFlow" presStyleCnt="0">
        <dgm:presLayoutVars>
          <dgm:dir/>
          <dgm:resizeHandles val="exact"/>
        </dgm:presLayoutVars>
      </dgm:prSet>
      <dgm:spPr/>
    </dgm:pt>
    <dgm:pt modelId="{5F8925CB-2408-4519-82FE-565BB3D8B1F6}" type="pres">
      <dgm:prSet presAssocID="{172050A2-8713-4223-8F1D-D19F9F4CC933}" presName="node" presStyleLbl="node1" presStyleIdx="0" presStyleCnt="4">
        <dgm:presLayoutVars>
          <dgm:bulletEnabled val="1"/>
        </dgm:presLayoutVars>
      </dgm:prSet>
      <dgm:spPr/>
    </dgm:pt>
    <dgm:pt modelId="{ADFAB33B-7386-48BB-BAB0-ADAEA8A5B6DA}" type="pres">
      <dgm:prSet presAssocID="{AE6D303A-CABD-4E88-B1F3-5AADE36C98C7}" presName="spacerL" presStyleCnt="0"/>
      <dgm:spPr/>
    </dgm:pt>
    <dgm:pt modelId="{959EE756-C061-475F-8B8C-7DC5F1D2BA33}" type="pres">
      <dgm:prSet presAssocID="{AE6D303A-CABD-4E88-B1F3-5AADE36C98C7}" presName="sibTrans" presStyleLbl="sibTrans2D1" presStyleIdx="0" presStyleCnt="3"/>
      <dgm:spPr/>
    </dgm:pt>
    <dgm:pt modelId="{C63DEA9B-A4A5-4150-9B44-988E54E63327}" type="pres">
      <dgm:prSet presAssocID="{AE6D303A-CABD-4E88-B1F3-5AADE36C98C7}" presName="spacerR" presStyleCnt="0"/>
      <dgm:spPr/>
    </dgm:pt>
    <dgm:pt modelId="{B0528B60-9095-464C-8F29-4C61E922943F}" type="pres">
      <dgm:prSet presAssocID="{F4BB44C3-5B91-4B16-BFA4-193CBFA49C4A}" presName="node" presStyleLbl="node1" presStyleIdx="1" presStyleCnt="4" custLinFactNeighborX="-5289">
        <dgm:presLayoutVars>
          <dgm:bulletEnabled val="1"/>
        </dgm:presLayoutVars>
      </dgm:prSet>
      <dgm:spPr/>
    </dgm:pt>
    <dgm:pt modelId="{07E77517-8D8D-4FE5-B514-332D656DA5D3}" type="pres">
      <dgm:prSet presAssocID="{561CDCB8-1F7D-4DD0-A75F-A95667DAB72A}" presName="spacerL" presStyleCnt="0"/>
      <dgm:spPr/>
    </dgm:pt>
    <dgm:pt modelId="{C29BCF7D-3752-40E6-A005-4115FB811FC3}" type="pres">
      <dgm:prSet presAssocID="{561CDCB8-1F7D-4DD0-A75F-A95667DAB72A}" presName="sibTrans" presStyleLbl="sibTrans2D1" presStyleIdx="1" presStyleCnt="3"/>
      <dgm:spPr/>
    </dgm:pt>
    <dgm:pt modelId="{76F3907B-B6B0-40B3-94AE-D6DD4346DBCA}" type="pres">
      <dgm:prSet presAssocID="{561CDCB8-1F7D-4DD0-A75F-A95667DAB72A}" presName="spacerR" presStyleCnt="0"/>
      <dgm:spPr/>
    </dgm:pt>
    <dgm:pt modelId="{83AD7D04-ABFE-458B-92FD-5B2971B9B727}" type="pres">
      <dgm:prSet presAssocID="{A367191B-3A28-45D0-8AB4-A775B20317D5}" presName="node" presStyleLbl="node1" presStyleIdx="2" presStyleCnt="4">
        <dgm:presLayoutVars>
          <dgm:bulletEnabled val="1"/>
        </dgm:presLayoutVars>
      </dgm:prSet>
      <dgm:spPr/>
    </dgm:pt>
    <dgm:pt modelId="{711C62CB-65E1-4753-88AE-E9F8C181C988}" type="pres">
      <dgm:prSet presAssocID="{3A6097CC-3FBA-4FBA-8DA1-B086168AE25B}" presName="spacerL" presStyleCnt="0"/>
      <dgm:spPr/>
    </dgm:pt>
    <dgm:pt modelId="{DA40E62D-0BB4-4ED8-8ED5-424D9AC0D332}" type="pres">
      <dgm:prSet presAssocID="{3A6097CC-3FBA-4FBA-8DA1-B086168AE25B}" presName="sibTrans" presStyleLbl="sibTrans2D1" presStyleIdx="2" presStyleCnt="3"/>
      <dgm:spPr/>
    </dgm:pt>
    <dgm:pt modelId="{6C40AF78-CE3B-447F-B227-92F016CE937E}" type="pres">
      <dgm:prSet presAssocID="{3A6097CC-3FBA-4FBA-8DA1-B086168AE25B}" presName="spacerR" presStyleCnt="0"/>
      <dgm:spPr/>
    </dgm:pt>
    <dgm:pt modelId="{C18C1F0E-AF35-4DEB-B1FA-BA82595F8A51}" type="pres">
      <dgm:prSet presAssocID="{FA8F4505-D838-4D8D-A4DC-D82F6F3BDFDD}" presName="node" presStyleLbl="node1" presStyleIdx="3" presStyleCnt="4">
        <dgm:presLayoutVars>
          <dgm:bulletEnabled val="1"/>
        </dgm:presLayoutVars>
      </dgm:prSet>
      <dgm:spPr/>
    </dgm:pt>
  </dgm:ptLst>
  <dgm:cxnLst>
    <dgm:cxn modelId="{0DF3E038-AFEB-4599-AC3F-0B36B3F97815}" srcId="{F7719261-3A4B-4C68-92DE-65E7A71903A1}" destId="{FA8F4505-D838-4D8D-A4DC-D82F6F3BDFDD}" srcOrd="3" destOrd="0" parTransId="{333D313F-F5ED-4891-A216-FCCAEC285A84}" sibTransId="{27DEBE78-1FBB-4065-B710-E892AA32EBFC}"/>
    <dgm:cxn modelId="{3C453772-2056-4594-8E75-A3304237B31B}" type="presOf" srcId="{AE6D303A-CABD-4E88-B1F3-5AADE36C98C7}" destId="{959EE756-C061-475F-8B8C-7DC5F1D2BA33}" srcOrd="0" destOrd="0" presId="urn:microsoft.com/office/officeart/2005/8/layout/equation1"/>
    <dgm:cxn modelId="{1FE8F855-D887-4C47-BF89-22840C39ED14}" srcId="{F7719261-3A4B-4C68-92DE-65E7A71903A1}" destId="{A367191B-3A28-45D0-8AB4-A775B20317D5}" srcOrd="2" destOrd="0" parTransId="{0735D9F6-B085-46A0-9D03-9F0DF8EF3F47}" sibTransId="{3A6097CC-3FBA-4FBA-8DA1-B086168AE25B}"/>
    <dgm:cxn modelId="{D0536A59-A052-480D-BFE8-28DA59E3FD46}" type="presOf" srcId="{FA8F4505-D838-4D8D-A4DC-D82F6F3BDFDD}" destId="{C18C1F0E-AF35-4DEB-B1FA-BA82595F8A51}" srcOrd="0" destOrd="0" presId="urn:microsoft.com/office/officeart/2005/8/layout/equation1"/>
    <dgm:cxn modelId="{15173A7A-F9AB-4F62-B0A1-7D0CF80338F7}" type="presOf" srcId="{3A6097CC-3FBA-4FBA-8DA1-B086168AE25B}" destId="{DA40E62D-0BB4-4ED8-8ED5-424D9AC0D332}" srcOrd="0" destOrd="0" presId="urn:microsoft.com/office/officeart/2005/8/layout/equation1"/>
    <dgm:cxn modelId="{CB833A7A-94E8-4A05-B861-DC066DC8E1CF}" type="presOf" srcId="{172050A2-8713-4223-8F1D-D19F9F4CC933}" destId="{5F8925CB-2408-4519-82FE-565BB3D8B1F6}" srcOrd="0" destOrd="0" presId="urn:microsoft.com/office/officeart/2005/8/layout/equation1"/>
    <dgm:cxn modelId="{54797186-626A-4E58-86DB-85103C2D1246}" srcId="{F7719261-3A4B-4C68-92DE-65E7A71903A1}" destId="{F4BB44C3-5B91-4B16-BFA4-193CBFA49C4A}" srcOrd="1" destOrd="0" parTransId="{B6CCC276-21F1-405D-8B3C-38AA6295ED4E}" sibTransId="{561CDCB8-1F7D-4DD0-A75F-A95667DAB72A}"/>
    <dgm:cxn modelId="{F359728D-FB51-4D88-9134-0052A6C4A961}" type="presOf" srcId="{F4BB44C3-5B91-4B16-BFA4-193CBFA49C4A}" destId="{B0528B60-9095-464C-8F29-4C61E922943F}" srcOrd="0" destOrd="0" presId="urn:microsoft.com/office/officeart/2005/8/layout/equation1"/>
    <dgm:cxn modelId="{55DE53AB-2A9D-40C9-9AAD-F7AAE05EA777}" type="presOf" srcId="{F7719261-3A4B-4C68-92DE-65E7A71903A1}" destId="{97ADA5A9-D446-4C9A-BC5C-C6CB16C64022}" srcOrd="0" destOrd="0" presId="urn:microsoft.com/office/officeart/2005/8/layout/equation1"/>
    <dgm:cxn modelId="{1D9DD5B1-331A-4A6D-BF54-727E6EC40BB3}" type="presOf" srcId="{A367191B-3A28-45D0-8AB4-A775B20317D5}" destId="{83AD7D04-ABFE-458B-92FD-5B2971B9B727}" srcOrd="0" destOrd="0" presId="urn:microsoft.com/office/officeart/2005/8/layout/equation1"/>
    <dgm:cxn modelId="{6F0685B5-DF1D-4CC7-9B4B-CA0ACAEF5594}" type="presOf" srcId="{561CDCB8-1F7D-4DD0-A75F-A95667DAB72A}" destId="{C29BCF7D-3752-40E6-A005-4115FB811FC3}" srcOrd="0" destOrd="0" presId="urn:microsoft.com/office/officeart/2005/8/layout/equation1"/>
    <dgm:cxn modelId="{AE0A2CEF-DFDF-419F-BD82-3BD47396E896}" srcId="{F7719261-3A4B-4C68-92DE-65E7A71903A1}" destId="{172050A2-8713-4223-8F1D-D19F9F4CC933}" srcOrd="0" destOrd="0" parTransId="{48C72C56-E026-4C5A-A64B-2DD8FFCAB6C1}" sibTransId="{AE6D303A-CABD-4E88-B1F3-5AADE36C98C7}"/>
    <dgm:cxn modelId="{3BCC157F-CC13-4E4F-B0AB-7E65AF7715DE}" type="presParOf" srcId="{97ADA5A9-D446-4C9A-BC5C-C6CB16C64022}" destId="{5F8925CB-2408-4519-82FE-565BB3D8B1F6}" srcOrd="0" destOrd="0" presId="urn:microsoft.com/office/officeart/2005/8/layout/equation1"/>
    <dgm:cxn modelId="{9E409F6A-B232-4AF0-A219-A8B784DB1967}" type="presParOf" srcId="{97ADA5A9-D446-4C9A-BC5C-C6CB16C64022}" destId="{ADFAB33B-7386-48BB-BAB0-ADAEA8A5B6DA}" srcOrd="1" destOrd="0" presId="urn:microsoft.com/office/officeart/2005/8/layout/equation1"/>
    <dgm:cxn modelId="{C89775D1-878B-4644-AC49-1EF073437D77}" type="presParOf" srcId="{97ADA5A9-D446-4C9A-BC5C-C6CB16C64022}" destId="{959EE756-C061-475F-8B8C-7DC5F1D2BA33}" srcOrd="2" destOrd="0" presId="urn:microsoft.com/office/officeart/2005/8/layout/equation1"/>
    <dgm:cxn modelId="{E49F806C-E488-48F3-AA62-51E894E2EA01}" type="presParOf" srcId="{97ADA5A9-D446-4C9A-BC5C-C6CB16C64022}" destId="{C63DEA9B-A4A5-4150-9B44-988E54E63327}" srcOrd="3" destOrd="0" presId="urn:microsoft.com/office/officeart/2005/8/layout/equation1"/>
    <dgm:cxn modelId="{629C7496-8289-4AAD-B090-9901195EC69F}" type="presParOf" srcId="{97ADA5A9-D446-4C9A-BC5C-C6CB16C64022}" destId="{B0528B60-9095-464C-8F29-4C61E922943F}" srcOrd="4" destOrd="0" presId="urn:microsoft.com/office/officeart/2005/8/layout/equation1"/>
    <dgm:cxn modelId="{56449C8E-2B30-499D-837D-735D27E33D35}" type="presParOf" srcId="{97ADA5A9-D446-4C9A-BC5C-C6CB16C64022}" destId="{07E77517-8D8D-4FE5-B514-332D656DA5D3}" srcOrd="5" destOrd="0" presId="urn:microsoft.com/office/officeart/2005/8/layout/equation1"/>
    <dgm:cxn modelId="{76C0C42B-B678-4B1B-8FF2-02D8DF042B47}" type="presParOf" srcId="{97ADA5A9-D446-4C9A-BC5C-C6CB16C64022}" destId="{C29BCF7D-3752-40E6-A005-4115FB811FC3}" srcOrd="6" destOrd="0" presId="urn:microsoft.com/office/officeart/2005/8/layout/equation1"/>
    <dgm:cxn modelId="{67E657F2-487C-443D-9AD3-796D9467BF38}" type="presParOf" srcId="{97ADA5A9-D446-4C9A-BC5C-C6CB16C64022}" destId="{76F3907B-B6B0-40B3-94AE-D6DD4346DBCA}" srcOrd="7" destOrd="0" presId="urn:microsoft.com/office/officeart/2005/8/layout/equation1"/>
    <dgm:cxn modelId="{5E013102-BB64-46F0-B679-C978C62C7857}" type="presParOf" srcId="{97ADA5A9-D446-4C9A-BC5C-C6CB16C64022}" destId="{83AD7D04-ABFE-458B-92FD-5B2971B9B727}" srcOrd="8" destOrd="0" presId="urn:microsoft.com/office/officeart/2005/8/layout/equation1"/>
    <dgm:cxn modelId="{E45B5D2F-7820-4588-A140-5A42E60F3B33}" type="presParOf" srcId="{97ADA5A9-D446-4C9A-BC5C-C6CB16C64022}" destId="{711C62CB-65E1-4753-88AE-E9F8C181C988}" srcOrd="9" destOrd="0" presId="urn:microsoft.com/office/officeart/2005/8/layout/equation1"/>
    <dgm:cxn modelId="{6FADA2AE-04C9-446B-82D9-F0729E735650}" type="presParOf" srcId="{97ADA5A9-D446-4C9A-BC5C-C6CB16C64022}" destId="{DA40E62D-0BB4-4ED8-8ED5-424D9AC0D332}" srcOrd="10" destOrd="0" presId="urn:microsoft.com/office/officeart/2005/8/layout/equation1"/>
    <dgm:cxn modelId="{A281330E-98AE-4DBC-90C1-B18742E0720D}" type="presParOf" srcId="{97ADA5A9-D446-4C9A-BC5C-C6CB16C64022}" destId="{6C40AF78-CE3B-447F-B227-92F016CE937E}" srcOrd="11" destOrd="0" presId="urn:microsoft.com/office/officeart/2005/8/layout/equation1"/>
    <dgm:cxn modelId="{D7CFDB00-98BF-4F36-A1D6-393318727F29}" type="presParOf" srcId="{97ADA5A9-D446-4C9A-BC5C-C6CB16C64022}" destId="{C18C1F0E-AF35-4DEB-B1FA-BA82595F8A51}"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73413-72B1-4C5F-8CA6-ACEF0A16613C}"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ZA"/>
        </a:p>
      </dgm:t>
    </dgm:pt>
    <dgm:pt modelId="{AB70717C-5BFA-4C45-B2A8-21E686D85B4E}">
      <dgm:prSet phldrT="[Text]" custT="1"/>
      <dgm:spPr>
        <a:xfrm>
          <a:off x="2935993" y="283377"/>
          <a:ext cx="1260076" cy="1260076"/>
        </a:xfrm>
        <a:solidFill>
          <a:schemeClr val="tx1"/>
        </a:solidFill>
      </dgm:spPr>
      <dgm:t>
        <a:bodyPr/>
        <a:lstStyle/>
        <a:p>
          <a:r>
            <a:rPr lang="en-ZA" sz="1400" dirty="0">
              <a:latin typeface="Arial" panose="020B0604020202020204" pitchFamily="34" charset="0"/>
              <a:ea typeface="+mn-ea"/>
              <a:cs typeface="Arial" panose="020B0604020202020204" pitchFamily="34" charset="0"/>
            </a:rPr>
            <a:t>Unit standard based qualification </a:t>
          </a:r>
        </a:p>
      </dgm:t>
    </dgm:pt>
    <dgm:pt modelId="{EAA0952F-B7B5-49BE-8E3C-F59C1E6FA985}" type="parTrans" cxnId="{84DE82D8-E293-477D-AE02-F70680676767}">
      <dgm:prSet/>
      <dgm:spPr/>
      <dgm:t>
        <a:bodyPr/>
        <a:lstStyle/>
        <a:p>
          <a:endParaRPr lang="en-ZA"/>
        </a:p>
      </dgm:t>
    </dgm:pt>
    <dgm:pt modelId="{4FD8E8FC-9945-4698-A741-84672197A38F}" type="sibTrans" cxnId="{84DE82D8-E293-477D-AE02-F70680676767}">
      <dgm:prSet/>
      <dgm:spPr/>
      <dgm:t>
        <a:bodyPr/>
        <a:lstStyle/>
        <a:p>
          <a:endParaRPr lang="en-ZA"/>
        </a:p>
      </dgm:t>
    </dgm:pt>
    <dgm:pt modelId="{12E80316-9155-43DB-8785-2AF55184EC80}">
      <dgm:prSet phldrT="[Text]" custT="1"/>
      <dgm:spPr>
        <a:xfrm>
          <a:off x="1647915" y="588035"/>
          <a:ext cx="1260076" cy="1260076"/>
        </a:xfrm>
        <a:solidFill>
          <a:srgbClr val="C00000"/>
        </a:solidFill>
      </dgm:spPr>
      <dgm:t>
        <a:bodyPr/>
        <a:lstStyle/>
        <a:p>
          <a:r>
            <a:rPr lang="en-ZA" sz="1400" dirty="0">
              <a:latin typeface="Arial" panose="020B0604020202020204" pitchFamily="34" charset="0"/>
              <a:ea typeface="+mn-ea"/>
              <a:cs typeface="Arial" panose="020B0604020202020204" pitchFamily="34" charset="0"/>
            </a:rPr>
            <a:t>National N Certificate (N4-N6) &amp; National Diploma</a:t>
          </a:r>
        </a:p>
      </dgm:t>
    </dgm:pt>
    <dgm:pt modelId="{5BB3CC1F-679E-483A-9E7A-09A6696721D3}" type="parTrans" cxnId="{8DEAD8BA-A914-419E-9C8F-E5A319F26250}">
      <dgm:prSet/>
      <dgm:spPr/>
      <dgm:t>
        <a:bodyPr/>
        <a:lstStyle/>
        <a:p>
          <a:endParaRPr lang="en-ZA"/>
        </a:p>
      </dgm:t>
    </dgm:pt>
    <dgm:pt modelId="{C4054CBD-CAB4-40B5-8492-2FF81914CF5D}" type="sibTrans" cxnId="{8DEAD8BA-A914-419E-9C8F-E5A319F26250}">
      <dgm:prSet/>
      <dgm:spPr/>
      <dgm:t>
        <a:bodyPr/>
        <a:lstStyle/>
        <a:p>
          <a:endParaRPr lang="en-ZA"/>
        </a:p>
      </dgm:t>
    </dgm:pt>
    <dgm:pt modelId="{958363F7-B017-46A9-93B5-86CF8EC61925}">
      <dgm:prSet custT="1"/>
      <dgm:spPr>
        <a:xfrm>
          <a:off x="2549569" y="1533373"/>
          <a:ext cx="1260076" cy="1260076"/>
        </a:xfrm>
      </dgm:spPr>
      <dgm:t>
        <a:bodyPr/>
        <a:lstStyle/>
        <a:p>
          <a:r>
            <a:rPr lang="en-ZA" sz="1500" b="0" dirty="0">
              <a:latin typeface="Arial" panose="020B0604020202020204" pitchFamily="34" charset="0"/>
              <a:ea typeface="+mn-ea"/>
              <a:cs typeface="Arial" panose="020B0604020202020204" pitchFamily="34" charset="0"/>
            </a:rPr>
            <a:t>Outcomes based qualification</a:t>
          </a:r>
        </a:p>
      </dgm:t>
    </dgm:pt>
    <dgm:pt modelId="{E7A00211-737D-42AC-9F58-3285314F9121}" type="parTrans" cxnId="{4B1462BE-3375-4FF2-8D87-49BF8F118D59}">
      <dgm:prSet/>
      <dgm:spPr/>
      <dgm:t>
        <a:bodyPr/>
        <a:lstStyle/>
        <a:p>
          <a:endParaRPr lang="en-ZA"/>
        </a:p>
      </dgm:t>
    </dgm:pt>
    <dgm:pt modelId="{F4D3B4BE-EC3B-465A-B074-39DDF3F83520}" type="sibTrans" cxnId="{4B1462BE-3375-4FF2-8D87-49BF8F118D59}">
      <dgm:prSet/>
      <dgm:spPr/>
      <dgm:t>
        <a:bodyPr/>
        <a:lstStyle/>
        <a:p>
          <a:endParaRPr lang="en-ZA"/>
        </a:p>
      </dgm:t>
    </dgm:pt>
    <dgm:pt modelId="{7E992CFC-0F75-451D-BA8F-207636E0D704}">
      <dgm:prSet custT="1"/>
      <dgm:spPr>
        <a:xfrm>
          <a:off x="1367898" y="3496208"/>
          <a:ext cx="3360204" cy="840051"/>
        </a:xfrm>
      </dgm:spPr>
      <dgm:t>
        <a:bodyPr/>
        <a:lstStyle/>
        <a:p>
          <a:endParaRPr lang="en-ZA"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B2DA2BB-6630-4BA2-8515-BBE8442EE0FA}" type="sibTrans" cxnId="{4C8D724F-10FB-4275-9FC1-52FC460CC94D}">
      <dgm:prSet/>
      <dgm:spPr/>
      <dgm:t>
        <a:bodyPr/>
        <a:lstStyle/>
        <a:p>
          <a:endParaRPr lang="en-ZA"/>
        </a:p>
      </dgm:t>
    </dgm:pt>
    <dgm:pt modelId="{21CA0BAA-87CF-4280-AD11-D2EE4D546928}" type="parTrans" cxnId="{4C8D724F-10FB-4275-9FC1-52FC460CC94D}">
      <dgm:prSet/>
      <dgm:spPr/>
      <dgm:t>
        <a:bodyPr/>
        <a:lstStyle/>
        <a:p>
          <a:endParaRPr lang="en-ZA"/>
        </a:p>
      </dgm:t>
    </dgm:pt>
    <dgm:pt modelId="{14201A3C-EFCC-40D2-AC1A-82DB5864A06A}" type="pres">
      <dgm:prSet presAssocID="{AC573413-72B1-4C5F-8CA6-ACEF0A16613C}" presName="Name0" presStyleCnt="0">
        <dgm:presLayoutVars>
          <dgm:chMax val="4"/>
          <dgm:resizeHandles val="exact"/>
        </dgm:presLayoutVars>
      </dgm:prSet>
      <dgm:spPr/>
    </dgm:pt>
    <dgm:pt modelId="{6327F84A-2EC2-48AC-84F4-39BFF2FABC19}" type="pres">
      <dgm:prSet presAssocID="{AC573413-72B1-4C5F-8CA6-ACEF0A16613C}" presName="ellipse" presStyleLbl="trBgShp" presStyleIdx="0" presStyleCnt="1" custLinFactNeighborX="-245"/>
      <dgm:spPr>
        <a:xfrm>
          <a:off x="1236290" y="182011"/>
          <a:ext cx="3612219" cy="1254476"/>
        </a:xfrm>
        <a:prstGeom prst="ellipse">
          <a:avLst/>
        </a:prstGeom>
      </dgm:spPr>
    </dgm:pt>
    <dgm:pt modelId="{408A4FE7-F3BB-4716-B5A9-E9A1A1296C2C}" type="pres">
      <dgm:prSet presAssocID="{AC573413-72B1-4C5F-8CA6-ACEF0A16613C}" presName="arrow1" presStyleLbl="fgShp" presStyleIdx="0" presStyleCnt="1" custFlipHor="1" custScaleX="98172" custScaleY="91818" custLinFactNeighborX="11191" custLinFactNeighborY="-29689"/>
      <dgm:spPr>
        <a:xfrm flipH="1">
          <a:off x="2704377" y="3178291"/>
          <a:ext cx="687245" cy="411369"/>
        </a:xfrm>
        <a:prstGeom prst="downArrow">
          <a:avLst/>
        </a:prstGeom>
      </dgm:spPr>
    </dgm:pt>
    <dgm:pt modelId="{8C2F989F-1E71-4448-B716-FCD098B3B626}" type="pres">
      <dgm:prSet presAssocID="{AC573413-72B1-4C5F-8CA6-ACEF0A16613C}" presName="rectangle" presStyleLbl="revTx" presStyleIdx="0" presStyleCnt="1" custLinFactNeighborY="-13810">
        <dgm:presLayoutVars>
          <dgm:bulletEnabled val="1"/>
        </dgm:presLayoutVars>
      </dgm:prSet>
      <dgm:spPr>
        <a:prstGeom prst="rect">
          <a:avLst/>
        </a:prstGeom>
      </dgm:spPr>
    </dgm:pt>
    <dgm:pt modelId="{0BA17FE7-0B4F-4B43-85FD-0D2DC880E99C}" type="pres">
      <dgm:prSet presAssocID="{12E80316-9155-43DB-8785-2AF55184EC80}" presName="item1" presStyleLbl="node1" presStyleIdx="0" presStyleCnt="3" custScaleX="134816">
        <dgm:presLayoutVars>
          <dgm:bulletEnabled val="1"/>
        </dgm:presLayoutVars>
      </dgm:prSet>
      <dgm:spPr>
        <a:prstGeom prst="ellipse">
          <a:avLst/>
        </a:prstGeom>
      </dgm:spPr>
    </dgm:pt>
    <dgm:pt modelId="{6C6565BB-AD43-4DEE-8427-CD12E9B918A3}" type="pres">
      <dgm:prSet presAssocID="{958363F7-B017-46A9-93B5-86CF8EC61925}" presName="item2" presStyleLbl="node1" presStyleIdx="1" presStyleCnt="3" custScaleX="127114" custScaleY="103048" custLinFactNeighborX="-7490" custLinFactNeighborY="-26215">
        <dgm:presLayoutVars>
          <dgm:bulletEnabled val="1"/>
        </dgm:presLayoutVars>
      </dgm:prSet>
      <dgm:spPr>
        <a:prstGeom prst="ellipse">
          <a:avLst/>
        </a:prstGeom>
      </dgm:spPr>
    </dgm:pt>
    <dgm:pt modelId="{8BA87834-92B6-4D35-8440-3DFEA4A3B9DF}" type="pres">
      <dgm:prSet presAssocID="{7E992CFC-0F75-451D-BA8F-207636E0D704}" presName="item3" presStyleLbl="node1" presStyleIdx="2" presStyleCnt="3" custScaleX="130123" custLinFactNeighborX="17227">
        <dgm:presLayoutVars>
          <dgm:bulletEnabled val="1"/>
        </dgm:presLayoutVars>
      </dgm:prSet>
      <dgm:spPr>
        <a:prstGeom prst="ellipse">
          <a:avLst/>
        </a:prstGeom>
      </dgm:spPr>
    </dgm:pt>
    <dgm:pt modelId="{497D9893-1C12-4CD5-9330-76092EACAAFF}" type="pres">
      <dgm:prSet presAssocID="{AC573413-72B1-4C5F-8CA6-ACEF0A16613C}" presName="funnel" presStyleLbl="trAlignAcc1" presStyleIdx="0" presStyleCnt="1" custLinFactNeighborX="3229" custLinFactNeighborY="-2582"/>
      <dgm:spPr>
        <a:xfrm>
          <a:off x="1032958" y="0"/>
          <a:ext cx="3920238" cy="3136190"/>
        </a:xfrm>
        <a:prstGeom prst="funnel">
          <a:avLst/>
        </a:prstGeom>
        <a:ln>
          <a:solidFill>
            <a:srgbClr val="C00000"/>
          </a:solidFill>
        </a:ln>
      </dgm:spPr>
    </dgm:pt>
  </dgm:ptLst>
  <dgm:cxnLst>
    <dgm:cxn modelId="{0ADCF805-2D1A-4E24-96A1-DFDEF9040D5C}" type="presOf" srcId="{7E992CFC-0F75-451D-BA8F-207636E0D704}" destId="{8C2F989F-1E71-4448-B716-FCD098B3B626}" srcOrd="0" destOrd="0" presId="urn:microsoft.com/office/officeart/2005/8/layout/funnel1"/>
    <dgm:cxn modelId="{827C7915-2941-44E0-8030-98E6A611183D}" type="presOf" srcId="{AB70717C-5BFA-4C45-B2A8-21E686D85B4E}" destId="{8BA87834-92B6-4D35-8440-3DFEA4A3B9DF}" srcOrd="0" destOrd="0" presId="urn:microsoft.com/office/officeart/2005/8/layout/funnel1"/>
    <dgm:cxn modelId="{F44E1167-7845-4B9A-9EBF-9D4FBF2B16FD}" type="presOf" srcId="{AC573413-72B1-4C5F-8CA6-ACEF0A16613C}" destId="{14201A3C-EFCC-40D2-AC1A-82DB5864A06A}" srcOrd="0" destOrd="0" presId="urn:microsoft.com/office/officeart/2005/8/layout/funnel1"/>
    <dgm:cxn modelId="{4C8D724F-10FB-4275-9FC1-52FC460CC94D}" srcId="{AC573413-72B1-4C5F-8CA6-ACEF0A16613C}" destId="{7E992CFC-0F75-451D-BA8F-207636E0D704}" srcOrd="3" destOrd="0" parTransId="{21CA0BAA-87CF-4280-AD11-D2EE4D546928}" sibTransId="{0B2DA2BB-6630-4BA2-8515-BBE8442EE0FA}"/>
    <dgm:cxn modelId="{8DEAD8BA-A914-419E-9C8F-E5A319F26250}" srcId="{AC573413-72B1-4C5F-8CA6-ACEF0A16613C}" destId="{12E80316-9155-43DB-8785-2AF55184EC80}" srcOrd="1" destOrd="0" parTransId="{5BB3CC1F-679E-483A-9E7A-09A6696721D3}" sibTransId="{C4054CBD-CAB4-40B5-8492-2FF81914CF5D}"/>
    <dgm:cxn modelId="{4B1462BE-3375-4FF2-8D87-49BF8F118D59}" srcId="{AC573413-72B1-4C5F-8CA6-ACEF0A16613C}" destId="{958363F7-B017-46A9-93B5-86CF8EC61925}" srcOrd="2" destOrd="0" parTransId="{E7A00211-737D-42AC-9F58-3285314F9121}" sibTransId="{F4D3B4BE-EC3B-465A-B074-39DDF3F83520}"/>
    <dgm:cxn modelId="{84DE82D8-E293-477D-AE02-F70680676767}" srcId="{AC573413-72B1-4C5F-8CA6-ACEF0A16613C}" destId="{AB70717C-5BFA-4C45-B2A8-21E686D85B4E}" srcOrd="0" destOrd="0" parTransId="{EAA0952F-B7B5-49BE-8E3C-F59C1E6FA985}" sibTransId="{4FD8E8FC-9945-4698-A741-84672197A38F}"/>
    <dgm:cxn modelId="{0C50AED9-B9FD-41A7-95D6-28626659AE8C}" type="presOf" srcId="{958363F7-B017-46A9-93B5-86CF8EC61925}" destId="{0BA17FE7-0B4F-4B43-85FD-0D2DC880E99C}" srcOrd="0" destOrd="0" presId="urn:microsoft.com/office/officeart/2005/8/layout/funnel1"/>
    <dgm:cxn modelId="{C61687E0-233E-4215-8D7A-15B43DB96E51}" type="presOf" srcId="{12E80316-9155-43DB-8785-2AF55184EC80}" destId="{6C6565BB-AD43-4DEE-8427-CD12E9B918A3}" srcOrd="0" destOrd="0" presId="urn:microsoft.com/office/officeart/2005/8/layout/funnel1"/>
    <dgm:cxn modelId="{6D5AA688-1B8C-41C9-B6D7-A92842E57441}" type="presParOf" srcId="{14201A3C-EFCC-40D2-AC1A-82DB5864A06A}" destId="{6327F84A-2EC2-48AC-84F4-39BFF2FABC19}" srcOrd="0" destOrd="0" presId="urn:microsoft.com/office/officeart/2005/8/layout/funnel1"/>
    <dgm:cxn modelId="{69E1CE74-F510-45BD-B33D-0CC35BEF7B1C}" type="presParOf" srcId="{14201A3C-EFCC-40D2-AC1A-82DB5864A06A}" destId="{408A4FE7-F3BB-4716-B5A9-E9A1A1296C2C}" srcOrd="1" destOrd="0" presId="urn:microsoft.com/office/officeart/2005/8/layout/funnel1"/>
    <dgm:cxn modelId="{8EA31678-59D0-4B53-BFDB-19CB8E7F28EA}" type="presParOf" srcId="{14201A3C-EFCC-40D2-AC1A-82DB5864A06A}" destId="{8C2F989F-1E71-4448-B716-FCD098B3B626}" srcOrd="2" destOrd="0" presId="urn:microsoft.com/office/officeart/2005/8/layout/funnel1"/>
    <dgm:cxn modelId="{D014F4C6-9E82-437A-804C-BC6C40F3BD38}" type="presParOf" srcId="{14201A3C-EFCC-40D2-AC1A-82DB5864A06A}" destId="{0BA17FE7-0B4F-4B43-85FD-0D2DC880E99C}" srcOrd="3" destOrd="0" presId="urn:microsoft.com/office/officeart/2005/8/layout/funnel1"/>
    <dgm:cxn modelId="{EA166855-2FED-4C39-825F-9F9A8A230BC1}" type="presParOf" srcId="{14201A3C-EFCC-40D2-AC1A-82DB5864A06A}" destId="{6C6565BB-AD43-4DEE-8427-CD12E9B918A3}" srcOrd="4" destOrd="0" presId="urn:microsoft.com/office/officeart/2005/8/layout/funnel1"/>
    <dgm:cxn modelId="{5309F6FB-C7C0-4C91-8755-E60520650D27}" type="presParOf" srcId="{14201A3C-EFCC-40D2-AC1A-82DB5864A06A}" destId="{8BA87834-92B6-4D35-8440-3DFEA4A3B9DF}" srcOrd="5" destOrd="0" presId="urn:microsoft.com/office/officeart/2005/8/layout/funnel1"/>
    <dgm:cxn modelId="{A2AE30D7-600F-48AB-93C4-49CDEE477372}" type="presParOf" srcId="{14201A3C-EFCC-40D2-AC1A-82DB5864A06A}" destId="{497D9893-1C12-4CD5-9330-76092EACAAFF}" srcOrd="6" destOrd="0" presId="urn:microsoft.com/office/officeart/2005/8/layout/funnel1"/>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F21261-6454-485E-9B37-24AC8899890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AA94C88-0551-418E-98F6-A5878012EA0C}">
      <dgm:prSet phldrT="[Text]"/>
      <dgm:spPr>
        <a:solidFill>
          <a:schemeClr val="bg1">
            <a:lumMod val="65000"/>
          </a:schemeClr>
        </a:solidFill>
      </dgm:spPr>
      <dgm:t>
        <a:bodyPr/>
        <a:lstStyle/>
        <a:p>
          <a:r>
            <a:rPr lang="en-GB" dirty="0">
              <a:solidFill>
                <a:schemeClr val="tx1"/>
              </a:solidFill>
            </a:rPr>
            <a:t>Employer Representatives /Associations /Workplace Practitioners</a:t>
          </a:r>
          <a:endParaRPr lang="en-US" dirty="0">
            <a:solidFill>
              <a:schemeClr val="tx1"/>
            </a:solidFill>
          </a:endParaRPr>
        </a:p>
      </dgm:t>
    </dgm:pt>
    <dgm:pt modelId="{C8B616A9-9A96-4142-BE6D-E6383F88B1AD}" type="parTrans" cxnId="{03E9ACE8-B209-4BC2-A325-19CFD8875A28}">
      <dgm:prSet/>
      <dgm:spPr/>
      <dgm:t>
        <a:bodyPr/>
        <a:lstStyle/>
        <a:p>
          <a:endParaRPr lang="en-US"/>
        </a:p>
      </dgm:t>
    </dgm:pt>
    <dgm:pt modelId="{208A0C1F-0CBB-46A7-A545-3A8DD1E874C7}" type="sibTrans" cxnId="{03E9ACE8-B209-4BC2-A325-19CFD8875A28}">
      <dgm:prSet/>
      <dgm:spPr/>
      <dgm:t>
        <a:bodyPr/>
        <a:lstStyle/>
        <a:p>
          <a:endParaRPr lang="en-US"/>
        </a:p>
      </dgm:t>
    </dgm:pt>
    <dgm:pt modelId="{C9F6C1CB-0713-436D-BD98-96D89AB146B1}">
      <dgm:prSet phldrT="[Text]"/>
      <dgm:spPr>
        <a:solidFill>
          <a:srgbClr val="FF7D7D"/>
        </a:solidFill>
      </dgm:spPr>
      <dgm:t>
        <a:bodyPr/>
        <a:lstStyle/>
        <a:p>
          <a:r>
            <a:rPr lang="en-GB" dirty="0">
              <a:solidFill>
                <a:schemeClr val="tx1"/>
              </a:solidFill>
            </a:rPr>
            <a:t>Employee Organisations/ Associations  (Labour representatives)_</a:t>
          </a:r>
          <a:endParaRPr lang="en-US" dirty="0">
            <a:solidFill>
              <a:schemeClr val="tx1"/>
            </a:solidFill>
          </a:endParaRPr>
        </a:p>
      </dgm:t>
    </dgm:pt>
    <dgm:pt modelId="{E7C049B0-2DB8-4EA3-BD9A-16AEFEEE3FF5}" type="parTrans" cxnId="{DB960A57-89C5-4C8B-ADF9-B43781608A8A}">
      <dgm:prSet/>
      <dgm:spPr/>
      <dgm:t>
        <a:bodyPr/>
        <a:lstStyle/>
        <a:p>
          <a:endParaRPr lang="en-US"/>
        </a:p>
      </dgm:t>
    </dgm:pt>
    <dgm:pt modelId="{689F0FA4-6DA9-4EEA-BDF2-CA9BE57A324E}" type="sibTrans" cxnId="{DB960A57-89C5-4C8B-ADF9-B43781608A8A}">
      <dgm:prSet/>
      <dgm:spPr/>
      <dgm:t>
        <a:bodyPr/>
        <a:lstStyle/>
        <a:p>
          <a:endParaRPr lang="en-US"/>
        </a:p>
      </dgm:t>
    </dgm:pt>
    <dgm:pt modelId="{DC133A56-1C86-45F1-AA6F-DA767442F632}">
      <dgm:prSet phldrT="[Text]"/>
      <dgm:spPr>
        <a:solidFill>
          <a:srgbClr val="FF3737"/>
        </a:solidFill>
      </dgm:spPr>
      <dgm:t>
        <a:bodyPr/>
        <a:lstStyle/>
        <a:p>
          <a:r>
            <a:rPr lang="en-GB" dirty="0">
              <a:solidFill>
                <a:schemeClr val="tx1"/>
              </a:solidFill>
            </a:rPr>
            <a:t>Assessment Experts </a:t>
          </a:r>
          <a:endParaRPr lang="en-US" dirty="0">
            <a:solidFill>
              <a:schemeClr val="tx1"/>
            </a:solidFill>
          </a:endParaRPr>
        </a:p>
      </dgm:t>
    </dgm:pt>
    <dgm:pt modelId="{F80C4239-806F-4180-86C2-FE59A57D1CFA}" type="parTrans" cxnId="{78BE47DA-63FD-4914-A720-7E701FF1EBA5}">
      <dgm:prSet/>
      <dgm:spPr/>
      <dgm:t>
        <a:bodyPr/>
        <a:lstStyle/>
        <a:p>
          <a:endParaRPr lang="en-US"/>
        </a:p>
      </dgm:t>
    </dgm:pt>
    <dgm:pt modelId="{9761BDEF-67E8-4CBA-8832-4231D8C7A942}" type="sibTrans" cxnId="{78BE47DA-63FD-4914-A720-7E701FF1EBA5}">
      <dgm:prSet/>
      <dgm:spPr/>
      <dgm:t>
        <a:bodyPr/>
        <a:lstStyle/>
        <a:p>
          <a:endParaRPr lang="en-US"/>
        </a:p>
      </dgm:t>
    </dgm:pt>
    <dgm:pt modelId="{A1ED0061-63BE-406D-81E7-ADB772C5AF9B}">
      <dgm:prSet/>
      <dgm:spPr>
        <a:solidFill>
          <a:schemeClr val="tx1"/>
        </a:solidFill>
      </dgm:spPr>
      <dgm:t>
        <a:bodyPr/>
        <a:lstStyle/>
        <a:p>
          <a:r>
            <a:rPr lang="en-GB" dirty="0">
              <a:solidFill>
                <a:schemeClr val="bg1"/>
              </a:solidFill>
            </a:rPr>
            <a:t>Regulatory bodies/Professional Bodies/ Statutory bodies/Non- Statutory bodies</a:t>
          </a:r>
          <a:endParaRPr lang="en-US" dirty="0">
            <a:solidFill>
              <a:schemeClr val="bg1"/>
            </a:solidFill>
          </a:endParaRPr>
        </a:p>
      </dgm:t>
    </dgm:pt>
    <dgm:pt modelId="{0ED0940D-65E5-4A4E-99C0-6B0F89415185}" type="parTrans" cxnId="{E9181EA1-01C8-4586-A3C1-1ED9EC2AC3AD}">
      <dgm:prSet/>
      <dgm:spPr/>
      <dgm:t>
        <a:bodyPr/>
        <a:lstStyle/>
        <a:p>
          <a:endParaRPr lang="en-US"/>
        </a:p>
      </dgm:t>
    </dgm:pt>
    <dgm:pt modelId="{60D32474-75D6-48E5-AF3A-71855544FEED}" type="sibTrans" cxnId="{E9181EA1-01C8-4586-A3C1-1ED9EC2AC3AD}">
      <dgm:prSet/>
      <dgm:spPr/>
      <dgm:t>
        <a:bodyPr/>
        <a:lstStyle/>
        <a:p>
          <a:endParaRPr lang="en-US"/>
        </a:p>
      </dgm:t>
    </dgm:pt>
    <dgm:pt modelId="{E0393EEF-DF24-4BB8-B8A2-C6F8F68997E2}">
      <dgm:prSet/>
      <dgm:spPr/>
      <dgm:t>
        <a:bodyPr/>
        <a:lstStyle/>
        <a:p>
          <a:r>
            <a:rPr lang="en-GB" dirty="0">
              <a:solidFill>
                <a:schemeClr val="tx1"/>
              </a:solidFill>
            </a:rPr>
            <a:t>Training Providers (Public and Private)  </a:t>
          </a:r>
          <a:endParaRPr lang="en-US" dirty="0">
            <a:solidFill>
              <a:schemeClr val="tx1"/>
            </a:solidFill>
          </a:endParaRPr>
        </a:p>
      </dgm:t>
    </dgm:pt>
    <dgm:pt modelId="{0080DECB-9159-41E7-8866-D609653D2EBE}" type="parTrans" cxnId="{0CFFC47A-EE31-4CD2-90E6-07F8591E0622}">
      <dgm:prSet/>
      <dgm:spPr/>
      <dgm:t>
        <a:bodyPr/>
        <a:lstStyle/>
        <a:p>
          <a:endParaRPr lang="en-US"/>
        </a:p>
      </dgm:t>
    </dgm:pt>
    <dgm:pt modelId="{6B86836C-DC95-4505-BA73-5EA69ADE9525}" type="sibTrans" cxnId="{0CFFC47A-EE31-4CD2-90E6-07F8591E0622}">
      <dgm:prSet/>
      <dgm:spPr/>
      <dgm:t>
        <a:bodyPr/>
        <a:lstStyle/>
        <a:p>
          <a:endParaRPr lang="en-US"/>
        </a:p>
      </dgm:t>
    </dgm:pt>
    <dgm:pt modelId="{0F887F9F-DF7F-481D-82EB-FFDCFA56165D}" type="pres">
      <dgm:prSet presAssocID="{4DF21261-6454-485E-9B37-24AC88998908}" presName="Name0" presStyleCnt="0">
        <dgm:presLayoutVars>
          <dgm:chMax val="7"/>
          <dgm:chPref val="7"/>
          <dgm:dir/>
        </dgm:presLayoutVars>
      </dgm:prSet>
      <dgm:spPr/>
    </dgm:pt>
    <dgm:pt modelId="{5D567109-78F8-4E64-B5EF-BF1E6822D425}" type="pres">
      <dgm:prSet presAssocID="{4DF21261-6454-485E-9B37-24AC88998908}" presName="Name1" presStyleCnt="0"/>
      <dgm:spPr/>
    </dgm:pt>
    <dgm:pt modelId="{6DCF6DA4-EC47-4832-A7F7-EABD10C7DC6C}" type="pres">
      <dgm:prSet presAssocID="{4DF21261-6454-485E-9B37-24AC88998908}" presName="cycle" presStyleCnt="0"/>
      <dgm:spPr/>
    </dgm:pt>
    <dgm:pt modelId="{A39B2129-858B-4241-B925-65415B1C9E92}" type="pres">
      <dgm:prSet presAssocID="{4DF21261-6454-485E-9B37-24AC88998908}" presName="srcNode" presStyleLbl="node1" presStyleIdx="0" presStyleCnt="5"/>
      <dgm:spPr/>
    </dgm:pt>
    <dgm:pt modelId="{3AC5FE68-2AB1-41B6-80C3-77DFB2750ABB}" type="pres">
      <dgm:prSet presAssocID="{4DF21261-6454-485E-9B37-24AC88998908}" presName="conn" presStyleLbl="parChTrans1D2" presStyleIdx="0" presStyleCnt="1"/>
      <dgm:spPr/>
    </dgm:pt>
    <dgm:pt modelId="{10C58B63-65ED-446E-AACF-926BD77042D8}" type="pres">
      <dgm:prSet presAssocID="{4DF21261-6454-485E-9B37-24AC88998908}" presName="extraNode" presStyleLbl="node1" presStyleIdx="0" presStyleCnt="5"/>
      <dgm:spPr/>
    </dgm:pt>
    <dgm:pt modelId="{1154397B-AD8F-4EA8-9026-3F2101FDA8BF}" type="pres">
      <dgm:prSet presAssocID="{4DF21261-6454-485E-9B37-24AC88998908}" presName="dstNode" presStyleLbl="node1" presStyleIdx="0" presStyleCnt="5"/>
      <dgm:spPr/>
    </dgm:pt>
    <dgm:pt modelId="{9B7F7C38-0232-4786-8480-87641EA46E13}" type="pres">
      <dgm:prSet presAssocID="{6AA94C88-0551-418E-98F6-A5878012EA0C}" presName="text_1" presStyleLbl="node1" presStyleIdx="0" presStyleCnt="5" custLinFactNeighborX="632" custLinFactNeighborY="-6645">
        <dgm:presLayoutVars>
          <dgm:bulletEnabled val="1"/>
        </dgm:presLayoutVars>
      </dgm:prSet>
      <dgm:spPr/>
    </dgm:pt>
    <dgm:pt modelId="{F2B67B3E-C256-424D-87D9-9A7017A3F3BA}" type="pres">
      <dgm:prSet presAssocID="{6AA94C88-0551-418E-98F6-A5878012EA0C}" presName="accent_1" presStyleCnt="0"/>
      <dgm:spPr/>
    </dgm:pt>
    <dgm:pt modelId="{3351C61B-FE32-4E16-9416-30582D8D229C}" type="pres">
      <dgm:prSet presAssocID="{6AA94C88-0551-418E-98F6-A5878012EA0C}" presName="accentRepeatNode" presStyleLbl="solidFgAcc1" presStyleIdx="0" presStyleCnt="5"/>
      <dgm:spPr/>
    </dgm:pt>
    <dgm:pt modelId="{00F621FC-CF9D-4099-B726-9FED4A01CB23}" type="pres">
      <dgm:prSet presAssocID="{C9F6C1CB-0713-436D-BD98-96D89AB146B1}" presName="text_2" presStyleLbl="node1" presStyleIdx="1" presStyleCnt="5">
        <dgm:presLayoutVars>
          <dgm:bulletEnabled val="1"/>
        </dgm:presLayoutVars>
      </dgm:prSet>
      <dgm:spPr/>
    </dgm:pt>
    <dgm:pt modelId="{C1E52658-F01B-4C4B-AC8F-64D0AE2AB3E7}" type="pres">
      <dgm:prSet presAssocID="{C9F6C1CB-0713-436D-BD98-96D89AB146B1}" presName="accent_2" presStyleCnt="0"/>
      <dgm:spPr/>
    </dgm:pt>
    <dgm:pt modelId="{82D0DD8B-EDE7-4470-B3D1-68FD171DAF37}" type="pres">
      <dgm:prSet presAssocID="{C9F6C1CB-0713-436D-BD98-96D89AB146B1}" presName="accentRepeatNode" presStyleLbl="solidFgAcc1" presStyleIdx="1" presStyleCnt="5"/>
      <dgm:spPr/>
    </dgm:pt>
    <dgm:pt modelId="{36BB994F-BD3E-4961-9356-DA2466970356}" type="pres">
      <dgm:prSet presAssocID="{DC133A56-1C86-45F1-AA6F-DA767442F632}" presName="text_3" presStyleLbl="node1" presStyleIdx="2" presStyleCnt="5">
        <dgm:presLayoutVars>
          <dgm:bulletEnabled val="1"/>
        </dgm:presLayoutVars>
      </dgm:prSet>
      <dgm:spPr/>
    </dgm:pt>
    <dgm:pt modelId="{2287411D-CF7D-4B38-891D-9B0F35D61978}" type="pres">
      <dgm:prSet presAssocID="{DC133A56-1C86-45F1-AA6F-DA767442F632}" presName="accent_3" presStyleCnt="0"/>
      <dgm:spPr/>
    </dgm:pt>
    <dgm:pt modelId="{597F9D4E-B96F-4E6C-83A5-3260DEF26CBE}" type="pres">
      <dgm:prSet presAssocID="{DC133A56-1C86-45F1-AA6F-DA767442F632}" presName="accentRepeatNode" presStyleLbl="solidFgAcc1" presStyleIdx="2" presStyleCnt="5"/>
      <dgm:spPr/>
    </dgm:pt>
    <dgm:pt modelId="{283627DB-65F1-404D-94E3-011850D07DE2}" type="pres">
      <dgm:prSet presAssocID="{A1ED0061-63BE-406D-81E7-ADB772C5AF9B}" presName="text_4" presStyleLbl="node1" presStyleIdx="3" presStyleCnt="5">
        <dgm:presLayoutVars>
          <dgm:bulletEnabled val="1"/>
        </dgm:presLayoutVars>
      </dgm:prSet>
      <dgm:spPr/>
    </dgm:pt>
    <dgm:pt modelId="{036C646B-BCCE-4B61-B5C3-5DB981FEEC95}" type="pres">
      <dgm:prSet presAssocID="{A1ED0061-63BE-406D-81E7-ADB772C5AF9B}" presName="accent_4" presStyleCnt="0"/>
      <dgm:spPr/>
    </dgm:pt>
    <dgm:pt modelId="{A3C27F6A-6474-4177-9024-1CB115D18BF6}" type="pres">
      <dgm:prSet presAssocID="{A1ED0061-63BE-406D-81E7-ADB772C5AF9B}" presName="accentRepeatNode" presStyleLbl="solidFgAcc1" presStyleIdx="3" presStyleCnt="5"/>
      <dgm:spPr/>
    </dgm:pt>
    <dgm:pt modelId="{CA664CD5-8B6C-4904-946F-1E4D28EDF52A}" type="pres">
      <dgm:prSet presAssocID="{E0393EEF-DF24-4BB8-B8A2-C6F8F68997E2}" presName="text_5" presStyleLbl="node1" presStyleIdx="4" presStyleCnt="5">
        <dgm:presLayoutVars>
          <dgm:bulletEnabled val="1"/>
        </dgm:presLayoutVars>
      </dgm:prSet>
      <dgm:spPr/>
    </dgm:pt>
    <dgm:pt modelId="{5DD3DE2B-951E-4C32-8062-CEF3A583934F}" type="pres">
      <dgm:prSet presAssocID="{E0393EEF-DF24-4BB8-B8A2-C6F8F68997E2}" presName="accent_5" presStyleCnt="0"/>
      <dgm:spPr/>
    </dgm:pt>
    <dgm:pt modelId="{38BA0A44-3397-4DB8-BE21-3BA574222F07}" type="pres">
      <dgm:prSet presAssocID="{E0393EEF-DF24-4BB8-B8A2-C6F8F68997E2}" presName="accentRepeatNode" presStyleLbl="solidFgAcc1" presStyleIdx="4" presStyleCnt="5"/>
      <dgm:spPr/>
    </dgm:pt>
  </dgm:ptLst>
  <dgm:cxnLst>
    <dgm:cxn modelId="{ACD71C3E-8217-48D0-8302-3FC9E888C1DE}" type="presOf" srcId="{208A0C1F-0CBB-46A7-A545-3A8DD1E874C7}" destId="{3AC5FE68-2AB1-41B6-80C3-77DFB2750ABB}" srcOrd="0" destOrd="0" presId="urn:microsoft.com/office/officeart/2008/layout/VerticalCurvedList"/>
    <dgm:cxn modelId="{BF9EE15F-F996-4A57-85CA-777442889E70}" type="presOf" srcId="{4DF21261-6454-485E-9B37-24AC88998908}" destId="{0F887F9F-DF7F-481D-82EB-FFDCFA56165D}" srcOrd="0" destOrd="0" presId="urn:microsoft.com/office/officeart/2008/layout/VerticalCurvedList"/>
    <dgm:cxn modelId="{431BC460-EA63-4235-BF12-DF95F105B9A7}" type="presOf" srcId="{DC133A56-1C86-45F1-AA6F-DA767442F632}" destId="{36BB994F-BD3E-4961-9356-DA2466970356}" srcOrd="0" destOrd="0" presId="urn:microsoft.com/office/officeart/2008/layout/VerticalCurvedList"/>
    <dgm:cxn modelId="{DB960A57-89C5-4C8B-ADF9-B43781608A8A}" srcId="{4DF21261-6454-485E-9B37-24AC88998908}" destId="{C9F6C1CB-0713-436D-BD98-96D89AB146B1}" srcOrd="1" destOrd="0" parTransId="{E7C049B0-2DB8-4EA3-BD9A-16AEFEEE3FF5}" sibTransId="{689F0FA4-6DA9-4EEA-BDF2-CA9BE57A324E}"/>
    <dgm:cxn modelId="{0CFFC47A-EE31-4CD2-90E6-07F8591E0622}" srcId="{4DF21261-6454-485E-9B37-24AC88998908}" destId="{E0393EEF-DF24-4BB8-B8A2-C6F8F68997E2}" srcOrd="4" destOrd="0" parTransId="{0080DECB-9159-41E7-8866-D609653D2EBE}" sibTransId="{6B86836C-DC95-4505-BA73-5EA69ADE9525}"/>
    <dgm:cxn modelId="{3F2B807C-49E9-4D6E-8D0B-DD862A021A95}" type="presOf" srcId="{A1ED0061-63BE-406D-81E7-ADB772C5AF9B}" destId="{283627DB-65F1-404D-94E3-011850D07DE2}" srcOrd="0" destOrd="0" presId="urn:microsoft.com/office/officeart/2008/layout/VerticalCurvedList"/>
    <dgm:cxn modelId="{4A0BB885-3C74-47C0-94C1-0970AC6CB841}" type="presOf" srcId="{E0393EEF-DF24-4BB8-B8A2-C6F8F68997E2}" destId="{CA664CD5-8B6C-4904-946F-1E4D28EDF52A}" srcOrd="0" destOrd="0" presId="urn:microsoft.com/office/officeart/2008/layout/VerticalCurvedList"/>
    <dgm:cxn modelId="{EA167A8E-F2BF-466B-A056-0D47DC9E63B0}" type="presOf" srcId="{C9F6C1CB-0713-436D-BD98-96D89AB146B1}" destId="{00F621FC-CF9D-4099-B726-9FED4A01CB23}" srcOrd="0" destOrd="0" presId="urn:microsoft.com/office/officeart/2008/layout/VerticalCurvedList"/>
    <dgm:cxn modelId="{F5625A9A-7609-40D7-AB2A-541F3E3F4FFA}" type="presOf" srcId="{6AA94C88-0551-418E-98F6-A5878012EA0C}" destId="{9B7F7C38-0232-4786-8480-87641EA46E13}" srcOrd="0" destOrd="0" presId="urn:microsoft.com/office/officeart/2008/layout/VerticalCurvedList"/>
    <dgm:cxn modelId="{E9181EA1-01C8-4586-A3C1-1ED9EC2AC3AD}" srcId="{4DF21261-6454-485E-9B37-24AC88998908}" destId="{A1ED0061-63BE-406D-81E7-ADB772C5AF9B}" srcOrd="3" destOrd="0" parTransId="{0ED0940D-65E5-4A4E-99C0-6B0F89415185}" sibTransId="{60D32474-75D6-48E5-AF3A-71855544FEED}"/>
    <dgm:cxn modelId="{78BE47DA-63FD-4914-A720-7E701FF1EBA5}" srcId="{4DF21261-6454-485E-9B37-24AC88998908}" destId="{DC133A56-1C86-45F1-AA6F-DA767442F632}" srcOrd="2" destOrd="0" parTransId="{F80C4239-806F-4180-86C2-FE59A57D1CFA}" sibTransId="{9761BDEF-67E8-4CBA-8832-4231D8C7A942}"/>
    <dgm:cxn modelId="{03E9ACE8-B209-4BC2-A325-19CFD8875A28}" srcId="{4DF21261-6454-485E-9B37-24AC88998908}" destId="{6AA94C88-0551-418E-98F6-A5878012EA0C}" srcOrd="0" destOrd="0" parTransId="{C8B616A9-9A96-4142-BE6D-E6383F88B1AD}" sibTransId="{208A0C1F-0CBB-46A7-A545-3A8DD1E874C7}"/>
    <dgm:cxn modelId="{5A25DFB9-5C07-4B37-A8BD-C016E75FE3FB}" type="presParOf" srcId="{0F887F9F-DF7F-481D-82EB-FFDCFA56165D}" destId="{5D567109-78F8-4E64-B5EF-BF1E6822D425}" srcOrd="0" destOrd="0" presId="urn:microsoft.com/office/officeart/2008/layout/VerticalCurvedList"/>
    <dgm:cxn modelId="{88C2B3ED-6834-44DE-8DD4-19344F30093B}" type="presParOf" srcId="{5D567109-78F8-4E64-B5EF-BF1E6822D425}" destId="{6DCF6DA4-EC47-4832-A7F7-EABD10C7DC6C}" srcOrd="0" destOrd="0" presId="urn:microsoft.com/office/officeart/2008/layout/VerticalCurvedList"/>
    <dgm:cxn modelId="{70877A2D-E45D-4628-BF8D-87C216F64B63}" type="presParOf" srcId="{6DCF6DA4-EC47-4832-A7F7-EABD10C7DC6C}" destId="{A39B2129-858B-4241-B925-65415B1C9E92}" srcOrd="0" destOrd="0" presId="urn:microsoft.com/office/officeart/2008/layout/VerticalCurvedList"/>
    <dgm:cxn modelId="{A866E06B-E8CF-4583-AD92-57DEC53A6A4F}" type="presParOf" srcId="{6DCF6DA4-EC47-4832-A7F7-EABD10C7DC6C}" destId="{3AC5FE68-2AB1-41B6-80C3-77DFB2750ABB}" srcOrd="1" destOrd="0" presId="urn:microsoft.com/office/officeart/2008/layout/VerticalCurvedList"/>
    <dgm:cxn modelId="{BEEF1ED4-6D91-4F2F-ACB8-BD8860D79CF6}" type="presParOf" srcId="{6DCF6DA4-EC47-4832-A7F7-EABD10C7DC6C}" destId="{10C58B63-65ED-446E-AACF-926BD77042D8}" srcOrd="2" destOrd="0" presId="urn:microsoft.com/office/officeart/2008/layout/VerticalCurvedList"/>
    <dgm:cxn modelId="{1CDCB3FC-95A5-45FB-B7A0-0672ADDFC6B1}" type="presParOf" srcId="{6DCF6DA4-EC47-4832-A7F7-EABD10C7DC6C}" destId="{1154397B-AD8F-4EA8-9026-3F2101FDA8BF}" srcOrd="3" destOrd="0" presId="urn:microsoft.com/office/officeart/2008/layout/VerticalCurvedList"/>
    <dgm:cxn modelId="{4682E3FC-B5F3-4A7C-AEAB-71AD37F7C99C}" type="presParOf" srcId="{5D567109-78F8-4E64-B5EF-BF1E6822D425}" destId="{9B7F7C38-0232-4786-8480-87641EA46E13}" srcOrd="1" destOrd="0" presId="urn:microsoft.com/office/officeart/2008/layout/VerticalCurvedList"/>
    <dgm:cxn modelId="{89BF6EF7-2B3B-4C8F-ACC2-7E60136E2EAF}" type="presParOf" srcId="{5D567109-78F8-4E64-B5EF-BF1E6822D425}" destId="{F2B67B3E-C256-424D-87D9-9A7017A3F3BA}" srcOrd="2" destOrd="0" presId="urn:microsoft.com/office/officeart/2008/layout/VerticalCurvedList"/>
    <dgm:cxn modelId="{6090E60F-0D50-4902-9B32-BDF669C7482E}" type="presParOf" srcId="{F2B67B3E-C256-424D-87D9-9A7017A3F3BA}" destId="{3351C61B-FE32-4E16-9416-30582D8D229C}" srcOrd="0" destOrd="0" presId="urn:microsoft.com/office/officeart/2008/layout/VerticalCurvedList"/>
    <dgm:cxn modelId="{42251A90-713E-496F-A6AA-3CF4D4BED906}" type="presParOf" srcId="{5D567109-78F8-4E64-B5EF-BF1E6822D425}" destId="{00F621FC-CF9D-4099-B726-9FED4A01CB23}" srcOrd="3" destOrd="0" presId="urn:microsoft.com/office/officeart/2008/layout/VerticalCurvedList"/>
    <dgm:cxn modelId="{652B9F52-24BF-4CA7-99E8-4B50ECCA0CE2}" type="presParOf" srcId="{5D567109-78F8-4E64-B5EF-BF1E6822D425}" destId="{C1E52658-F01B-4C4B-AC8F-64D0AE2AB3E7}" srcOrd="4" destOrd="0" presId="urn:microsoft.com/office/officeart/2008/layout/VerticalCurvedList"/>
    <dgm:cxn modelId="{DE3F40A0-2FFB-4AEE-BD61-8704C00E7EC5}" type="presParOf" srcId="{C1E52658-F01B-4C4B-AC8F-64D0AE2AB3E7}" destId="{82D0DD8B-EDE7-4470-B3D1-68FD171DAF37}" srcOrd="0" destOrd="0" presId="urn:microsoft.com/office/officeart/2008/layout/VerticalCurvedList"/>
    <dgm:cxn modelId="{41E45D77-0A98-4FB3-BB03-A75496A7A4A2}" type="presParOf" srcId="{5D567109-78F8-4E64-B5EF-BF1E6822D425}" destId="{36BB994F-BD3E-4961-9356-DA2466970356}" srcOrd="5" destOrd="0" presId="urn:microsoft.com/office/officeart/2008/layout/VerticalCurvedList"/>
    <dgm:cxn modelId="{56A587E6-331D-49E7-B8D4-067EF68C63B7}" type="presParOf" srcId="{5D567109-78F8-4E64-B5EF-BF1E6822D425}" destId="{2287411D-CF7D-4B38-891D-9B0F35D61978}" srcOrd="6" destOrd="0" presId="urn:microsoft.com/office/officeart/2008/layout/VerticalCurvedList"/>
    <dgm:cxn modelId="{D8357D7F-1442-4A9D-964F-D02EDCDCC882}" type="presParOf" srcId="{2287411D-CF7D-4B38-891D-9B0F35D61978}" destId="{597F9D4E-B96F-4E6C-83A5-3260DEF26CBE}" srcOrd="0" destOrd="0" presId="urn:microsoft.com/office/officeart/2008/layout/VerticalCurvedList"/>
    <dgm:cxn modelId="{DD1EC098-7587-490B-B516-6759BE14FB82}" type="presParOf" srcId="{5D567109-78F8-4E64-B5EF-BF1E6822D425}" destId="{283627DB-65F1-404D-94E3-011850D07DE2}" srcOrd="7" destOrd="0" presId="urn:microsoft.com/office/officeart/2008/layout/VerticalCurvedList"/>
    <dgm:cxn modelId="{3FDF9723-3194-4D78-BE21-4B66CC6F34FA}" type="presParOf" srcId="{5D567109-78F8-4E64-B5EF-BF1E6822D425}" destId="{036C646B-BCCE-4B61-B5C3-5DB981FEEC95}" srcOrd="8" destOrd="0" presId="urn:microsoft.com/office/officeart/2008/layout/VerticalCurvedList"/>
    <dgm:cxn modelId="{0ADE1C7A-5FD2-47CE-8BFF-1C90A0624CB9}" type="presParOf" srcId="{036C646B-BCCE-4B61-B5C3-5DB981FEEC95}" destId="{A3C27F6A-6474-4177-9024-1CB115D18BF6}" srcOrd="0" destOrd="0" presId="urn:microsoft.com/office/officeart/2008/layout/VerticalCurvedList"/>
    <dgm:cxn modelId="{211C5542-2490-4B3F-8D9A-D848EC9AC85F}" type="presParOf" srcId="{5D567109-78F8-4E64-B5EF-BF1E6822D425}" destId="{CA664CD5-8B6C-4904-946F-1E4D28EDF52A}" srcOrd="9" destOrd="0" presId="urn:microsoft.com/office/officeart/2008/layout/VerticalCurvedList"/>
    <dgm:cxn modelId="{61DF868A-8235-49B7-8497-4BBA0BD7FC64}" type="presParOf" srcId="{5D567109-78F8-4E64-B5EF-BF1E6822D425}" destId="{5DD3DE2B-951E-4C32-8062-CEF3A583934F}" srcOrd="10" destOrd="0" presId="urn:microsoft.com/office/officeart/2008/layout/VerticalCurvedList"/>
    <dgm:cxn modelId="{F41479DD-F6CF-4360-8650-B8571624D361}" type="presParOf" srcId="{5DD3DE2B-951E-4C32-8062-CEF3A583934F}" destId="{38BA0A44-3397-4DB8-BE21-3BA574222F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DFC962-DDA4-4062-A3B6-79527FB53212}" type="doc">
      <dgm:prSet loTypeId="urn:microsoft.com/office/officeart/2011/layout/RadialPictureList#1" loCatId="picture" qsTypeId="urn:microsoft.com/office/officeart/2005/8/quickstyle/simple1" qsCatId="simple" csTypeId="urn:microsoft.com/office/officeart/2005/8/colors/accent1_2" csCatId="accent1" phldr="1"/>
      <dgm:spPr/>
      <dgm:t>
        <a:bodyPr/>
        <a:lstStyle/>
        <a:p>
          <a:endParaRPr lang="en-US"/>
        </a:p>
      </dgm:t>
    </dgm:pt>
    <dgm:pt modelId="{4E55B9CF-D092-46D3-9E23-315CB087DC45}">
      <dgm:prSet phldrT="[Text]" custT="1"/>
      <dgm:spPr>
        <a:solidFill>
          <a:srgbClr val="C00000"/>
        </a:solidFill>
      </dgm:spPr>
      <dgm:t>
        <a:bodyPr vert="horz"/>
        <a:lstStyle/>
        <a:p>
          <a:pPr algn="l"/>
          <a:r>
            <a:rPr lang="en-US" sz="2000" dirty="0">
              <a:solidFill>
                <a:schemeClr val="bg1"/>
              </a:solidFill>
            </a:rPr>
            <a:t>Quality</a:t>
          </a:r>
        </a:p>
        <a:p>
          <a:pPr algn="l"/>
          <a:r>
            <a:rPr lang="en-US" sz="2000" dirty="0">
              <a:solidFill>
                <a:schemeClr val="bg1"/>
              </a:solidFill>
            </a:rPr>
            <a:t>Partners          </a:t>
          </a:r>
          <a:endParaRPr lang="en-US" sz="2000" dirty="0"/>
        </a:p>
      </dgm:t>
    </dgm:pt>
    <dgm:pt modelId="{5E56F1F1-54F9-46FB-B774-49BB4DBF1A28}" type="parTrans" cxnId="{A257C151-C41D-4568-85B2-93DD0B166078}">
      <dgm:prSet/>
      <dgm:spPr/>
      <dgm:t>
        <a:bodyPr/>
        <a:lstStyle/>
        <a:p>
          <a:endParaRPr lang="en-US"/>
        </a:p>
      </dgm:t>
    </dgm:pt>
    <dgm:pt modelId="{80FC8C8A-02F0-48E8-A7A7-4348B84FF49D}" type="sibTrans" cxnId="{A257C151-C41D-4568-85B2-93DD0B166078}">
      <dgm:prSet/>
      <dgm:spPr/>
      <dgm:t>
        <a:bodyPr/>
        <a:lstStyle/>
        <a:p>
          <a:endParaRPr lang="en-US"/>
        </a:p>
      </dgm:t>
    </dgm:pt>
    <dgm:pt modelId="{F267274A-FFE7-4F16-B263-E39F60E8A1B9}" type="pres">
      <dgm:prSet presAssocID="{63DFC962-DDA4-4062-A3B6-79527FB53212}" presName="Name0" presStyleCnt="0">
        <dgm:presLayoutVars>
          <dgm:chMax val="1"/>
          <dgm:chPref val="1"/>
          <dgm:dir/>
          <dgm:resizeHandles/>
        </dgm:presLayoutVars>
      </dgm:prSet>
      <dgm:spPr/>
    </dgm:pt>
    <dgm:pt modelId="{00D3E0DB-8E05-41C5-AD30-1B3E85C52975}" type="pres">
      <dgm:prSet presAssocID="{4E55B9CF-D092-46D3-9E23-315CB087DC45}" presName="Parent" presStyleLbl="node1" presStyleIdx="0" presStyleCnt="1" custScaleX="56420" custScaleY="55631" custLinFactNeighborX="-22044" custLinFactNeighborY="-13401">
        <dgm:presLayoutVars>
          <dgm:chMax val="4"/>
          <dgm:chPref val="3"/>
        </dgm:presLayoutVars>
      </dgm:prSet>
      <dgm:spPr/>
    </dgm:pt>
  </dgm:ptLst>
  <dgm:cxnLst>
    <dgm:cxn modelId="{D2A89413-63F5-43A1-9926-E8F83EBF3B32}" type="presOf" srcId="{63DFC962-DDA4-4062-A3B6-79527FB53212}" destId="{F267274A-FFE7-4F16-B263-E39F60E8A1B9}" srcOrd="0" destOrd="0" presId="urn:microsoft.com/office/officeart/2011/layout/RadialPictureList#1"/>
    <dgm:cxn modelId="{A257C151-C41D-4568-85B2-93DD0B166078}" srcId="{63DFC962-DDA4-4062-A3B6-79527FB53212}" destId="{4E55B9CF-D092-46D3-9E23-315CB087DC45}" srcOrd="0" destOrd="0" parTransId="{5E56F1F1-54F9-46FB-B774-49BB4DBF1A28}" sibTransId="{80FC8C8A-02F0-48E8-A7A7-4348B84FF49D}"/>
    <dgm:cxn modelId="{27F97F95-11D1-4E77-8956-223C215442BF}" type="presOf" srcId="{4E55B9CF-D092-46D3-9E23-315CB087DC45}" destId="{00D3E0DB-8E05-41C5-AD30-1B3E85C52975}" srcOrd="0" destOrd="0" presId="urn:microsoft.com/office/officeart/2011/layout/RadialPictureList#1"/>
    <dgm:cxn modelId="{5214B2FA-9355-4E6B-9C5A-4D9CB7BD0DF6}" type="presParOf" srcId="{F267274A-FFE7-4F16-B263-E39F60E8A1B9}" destId="{00D3E0DB-8E05-41C5-AD30-1B3E85C52975}" srcOrd="0" destOrd="0" presId="urn:microsoft.com/office/officeart/2011/layout/RadialPicture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68FBD-1E54-42D6-838C-1B42729DC1E5}">
      <dsp:nvSpPr>
        <dsp:cNvPr id="0" name=""/>
        <dsp:cNvSpPr/>
      </dsp:nvSpPr>
      <dsp:spPr>
        <a:xfrm>
          <a:off x="2" y="0"/>
          <a:ext cx="10177266" cy="65196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A403E-F175-45AE-AB92-6AF56A6A0939}">
      <dsp:nvSpPr>
        <dsp:cNvPr id="0" name=""/>
        <dsp:cNvSpPr/>
      </dsp:nvSpPr>
      <dsp:spPr>
        <a:xfrm>
          <a:off x="4969" y="1697422"/>
          <a:ext cx="1109163" cy="3124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FF0000"/>
              </a:solidFill>
            </a:rPr>
            <a:t>QCTO  listed as a Schedule 3A Public Entity  under PFMA : 2010  </a:t>
          </a:r>
        </a:p>
        <a:p>
          <a:pPr marL="114300" lvl="1" indent="-114300" algn="l" defTabSz="533400">
            <a:lnSpc>
              <a:spcPct val="90000"/>
            </a:lnSpc>
            <a:spcBef>
              <a:spcPct val="0"/>
            </a:spcBef>
            <a:spcAft>
              <a:spcPct val="15000"/>
            </a:spcAft>
            <a:buChar char="•"/>
          </a:pPr>
          <a:r>
            <a:rPr lang="en-ZA" sz="1200" kern="1200" baseline="0" dirty="0">
              <a:solidFill>
                <a:srgbClr val="002060"/>
              </a:solidFill>
            </a:rPr>
            <a:t>Government Gazette No. 33900 of 2010 published on 31 December   2010 </a:t>
          </a:r>
          <a:r>
            <a:rPr lang="en-US" sz="1200" kern="1200" baseline="0" dirty="0">
              <a:solidFill>
                <a:srgbClr val="002060"/>
              </a:solidFill>
            </a:rPr>
            <a:t>effective retrospectively from 1 April 2010</a:t>
          </a:r>
        </a:p>
        <a:p>
          <a:pPr marL="114300" lvl="1" indent="-114300" algn="l" defTabSz="622300">
            <a:lnSpc>
              <a:spcPct val="90000"/>
            </a:lnSpc>
            <a:spcBef>
              <a:spcPct val="0"/>
            </a:spcBef>
            <a:spcAft>
              <a:spcPct val="15000"/>
            </a:spcAft>
            <a:buChar char="•"/>
          </a:pPr>
          <a:endParaRPr lang="en-US" sz="1400" kern="1200" dirty="0"/>
        </a:p>
      </dsp:txBody>
      <dsp:txXfrm>
        <a:off x="59114" y="1751567"/>
        <a:ext cx="1000873" cy="3016536"/>
      </dsp:txXfrm>
    </dsp:sp>
    <dsp:sp modelId="{5B93A174-B7D4-4AE2-9D2E-92692B0E19F2}">
      <dsp:nvSpPr>
        <dsp:cNvPr id="0" name=""/>
        <dsp:cNvSpPr/>
      </dsp:nvSpPr>
      <dsp:spPr>
        <a:xfrm>
          <a:off x="1298993" y="1504544"/>
          <a:ext cx="1109163" cy="3510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FF0000"/>
              </a:solidFill>
            </a:rPr>
            <a:t>Draft OQSF Policy submitted to Minister : 2011</a:t>
          </a:r>
        </a:p>
        <a:p>
          <a:pPr marL="0" lvl="0" indent="0" algn="l" defTabSz="444500">
            <a:lnSpc>
              <a:spcPct val="90000"/>
            </a:lnSpc>
            <a:spcBef>
              <a:spcPct val="0"/>
            </a:spcBef>
            <a:spcAft>
              <a:spcPct val="35000"/>
            </a:spcAft>
            <a:buNone/>
          </a:pPr>
          <a:r>
            <a:rPr lang="en-US" sz="1000" b="1" kern="1200" dirty="0">
              <a:solidFill>
                <a:srgbClr val="FF0000"/>
              </a:solidFill>
            </a:rPr>
            <a:t>OQSF Policy published by Minister for public comments : 2011</a:t>
          </a:r>
        </a:p>
        <a:p>
          <a:pPr marL="0" lvl="0" indent="0" algn="l" defTabSz="444500">
            <a:lnSpc>
              <a:spcPct val="90000"/>
            </a:lnSpc>
            <a:spcBef>
              <a:spcPct val="0"/>
            </a:spcBef>
            <a:spcAft>
              <a:spcPct val="35000"/>
            </a:spcAft>
            <a:buNone/>
          </a:pPr>
          <a:endParaRPr lang="en-US" sz="1000" b="1" kern="1200" dirty="0">
            <a:solidFill>
              <a:srgbClr val="FF0000"/>
            </a:solidFill>
          </a:endParaRPr>
        </a:p>
        <a:p>
          <a:pPr marL="114300" lvl="1" indent="-114300" algn="l" defTabSz="533400">
            <a:lnSpc>
              <a:spcPct val="90000"/>
            </a:lnSpc>
            <a:spcBef>
              <a:spcPct val="0"/>
            </a:spcBef>
            <a:spcAft>
              <a:spcPct val="15000"/>
            </a:spcAft>
            <a:buChar char="•"/>
          </a:pPr>
          <a:r>
            <a:rPr lang="en-US" sz="1200" kern="1200" baseline="0" dirty="0">
              <a:solidFill>
                <a:srgbClr val="002060"/>
              </a:solidFill>
            </a:rPr>
            <a:t>Government Notice 913 of 2011 (Government Gazette No 34883 of 23 December 2011</a:t>
          </a:r>
        </a:p>
      </dsp:txBody>
      <dsp:txXfrm>
        <a:off x="1353138" y="1558689"/>
        <a:ext cx="1000873" cy="3402292"/>
      </dsp:txXfrm>
    </dsp:sp>
    <dsp:sp modelId="{221057CF-BEC1-4FBE-B42F-7C717CCED1BF}">
      <dsp:nvSpPr>
        <dsp:cNvPr id="0" name=""/>
        <dsp:cNvSpPr/>
      </dsp:nvSpPr>
      <dsp:spPr>
        <a:xfrm>
          <a:off x="2593017" y="1639567"/>
          <a:ext cx="1109163" cy="3240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FF0000"/>
              </a:solidFill>
            </a:rPr>
            <a:t>Ministerial Determination on the three sub-frameworks that comprise the National Qualifications Framework: 2012</a:t>
          </a:r>
          <a:endParaRPr lang="en-US" sz="1000" b="1" kern="1200" dirty="0">
            <a:solidFill>
              <a:srgbClr val="FF0000"/>
            </a:solidFill>
          </a:endParaRPr>
        </a:p>
        <a:p>
          <a:pPr marL="114300" lvl="1" indent="-114300" algn="l" defTabSz="533400">
            <a:lnSpc>
              <a:spcPct val="90000"/>
            </a:lnSpc>
            <a:spcBef>
              <a:spcPct val="0"/>
            </a:spcBef>
            <a:spcAft>
              <a:spcPct val="15000"/>
            </a:spcAft>
            <a:buChar char="•"/>
          </a:pPr>
          <a:r>
            <a:rPr lang="en-ZA" sz="1200" kern="1200" baseline="0" dirty="0">
              <a:solidFill>
                <a:srgbClr val="002060"/>
              </a:solidFill>
            </a:rPr>
            <a:t>Government Gazette No. 36003 of 2012 Published in Notice Number 1040 of 14 December 2012 </a:t>
          </a:r>
          <a:endParaRPr lang="en-US" sz="1200" kern="1200" baseline="0" dirty="0">
            <a:solidFill>
              <a:srgbClr val="002060"/>
            </a:solidFill>
          </a:endParaRPr>
        </a:p>
      </dsp:txBody>
      <dsp:txXfrm>
        <a:off x="2647162" y="1693712"/>
        <a:ext cx="1000873" cy="3132247"/>
      </dsp:txXfrm>
    </dsp:sp>
    <dsp:sp modelId="{D5651569-8C90-4AC6-A4B2-EEE9E707F6D5}">
      <dsp:nvSpPr>
        <dsp:cNvPr id="0" name=""/>
        <dsp:cNvSpPr/>
      </dsp:nvSpPr>
      <dsp:spPr>
        <a:xfrm>
          <a:off x="3887042" y="1955901"/>
          <a:ext cx="1109163" cy="2607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FF0000"/>
              </a:solidFill>
            </a:rPr>
            <a:t>Amendments to the previous Ministerial Determination : 2013</a:t>
          </a:r>
          <a:endParaRPr lang="en-US" sz="1000" b="1" kern="1200" dirty="0">
            <a:solidFill>
              <a:srgbClr val="FF0000"/>
            </a:solidFill>
          </a:endParaRPr>
        </a:p>
        <a:p>
          <a:pPr marL="114300" lvl="1" indent="-114300" algn="l" defTabSz="533400">
            <a:lnSpc>
              <a:spcPct val="90000"/>
            </a:lnSpc>
            <a:spcBef>
              <a:spcPct val="0"/>
            </a:spcBef>
            <a:spcAft>
              <a:spcPct val="15000"/>
            </a:spcAft>
            <a:buChar char="•"/>
          </a:pPr>
          <a:r>
            <a:rPr lang="en-ZA" sz="1200" kern="1200" baseline="0" dirty="0">
              <a:solidFill>
                <a:srgbClr val="002060"/>
              </a:solidFill>
            </a:rPr>
            <a:t>Government Gazette No. 891 of 2013 published in Notice Number 36803 of 30 August 2013 </a:t>
          </a:r>
          <a:endParaRPr lang="en-US" sz="1200" kern="1200" dirty="0">
            <a:solidFill>
              <a:srgbClr val="002060"/>
            </a:solidFill>
          </a:endParaRPr>
        </a:p>
      </dsp:txBody>
      <dsp:txXfrm>
        <a:off x="3941187" y="2010046"/>
        <a:ext cx="1000873" cy="2499578"/>
      </dsp:txXfrm>
    </dsp:sp>
    <dsp:sp modelId="{BFD26038-34B7-4AB5-8EC2-56EBE78812CC}">
      <dsp:nvSpPr>
        <dsp:cNvPr id="0" name=""/>
        <dsp:cNvSpPr/>
      </dsp:nvSpPr>
      <dsp:spPr>
        <a:xfrm>
          <a:off x="5181066" y="1955901"/>
          <a:ext cx="1109163" cy="2607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FF0000"/>
              </a:solidFill>
            </a:rPr>
            <a:t>OQSF Policy  published on Government Gazette : 2014</a:t>
          </a:r>
        </a:p>
        <a:p>
          <a:pPr marL="114300" lvl="1" indent="-114300" algn="l" defTabSz="533400">
            <a:lnSpc>
              <a:spcPct val="90000"/>
            </a:lnSpc>
            <a:spcBef>
              <a:spcPct val="0"/>
            </a:spcBef>
            <a:spcAft>
              <a:spcPct val="15000"/>
            </a:spcAft>
            <a:buChar char="•"/>
          </a:pPr>
          <a:r>
            <a:rPr lang="en-ZA" sz="1200" kern="1200" baseline="0" dirty="0">
              <a:solidFill>
                <a:srgbClr val="002060"/>
              </a:solidFill>
            </a:rPr>
            <a:t>Government Gazette No. 37879 of 2014 published in Notice Number 597 of 31 July 2014 </a:t>
          </a:r>
          <a:endParaRPr lang="en-US" sz="1200" kern="1200" baseline="0" dirty="0">
            <a:solidFill>
              <a:srgbClr val="002060"/>
            </a:solidFill>
          </a:endParaRPr>
        </a:p>
      </dsp:txBody>
      <dsp:txXfrm>
        <a:off x="5235211" y="2010046"/>
        <a:ext cx="1000873" cy="2499578"/>
      </dsp:txXfrm>
    </dsp:sp>
    <dsp:sp modelId="{D4B16122-9692-4917-A1B8-DDBB7A3F2104}">
      <dsp:nvSpPr>
        <dsp:cNvPr id="0" name=""/>
        <dsp:cNvSpPr/>
      </dsp:nvSpPr>
      <dsp:spPr>
        <a:xfrm>
          <a:off x="6475090" y="1955901"/>
          <a:ext cx="1109163" cy="2607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FF0000"/>
              </a:solidFill>
            </a:rPr>
            <a:t>OQSF Policy  published on Government Gazette : 2020</a:t>
          </a:r>
        </a:p>
        <a:p>
          <a:pPr marL="114300" lvl="1" indent="-114300" algn="l" defTabSz="533400">
            <a:lnSpc>
              <a:spcPct val="90000"/>
            </a:lnSpc>
            <a:spcBef>
              <a:spcPct val="0"/>
            </a:spcBef>
            <a:spcAft>
              <a:spcPct val="15000"/>
            </a:spcAft>
            <a:buChar char="•"/>
          </a:pPr>
          <a:r>
            <a:rPr lang="en-ZA" sz="1200" kern="1200" baseline="0" dirty="0">
              <a:solidFill>
                <a:srgbClr val="002060"/>
              </a:solidFill>
            </a:rPr>
            <a:t>Government Gazette No. 43062 of 2020 published in Notice Number 239 of 2 March  2020 </a:t>
          </a:r>
          <a:endParaRPr lang="en-US" sz="1200" kern="1200" baseline="0" dirty="0">
            <a:solidFill>
              <a:srgbClr val="002060"/>
            </a:solidFill>
          </a:endParaRPr>
        </a:p>
      </dsp:txBody>
      <dsp:txXfrm>
        <a:off x="6529235" y="2010046"/>
        <a:ext cx="1000873" cy="2499578"/>
      </dsp:txXfrm>
    </dsp:sp>
    <dsp:sp modelId="{F6CF72C9-E700-46F9-9090-B945B4D0BA60}">
      <dsp:nvSpPr>
        <dsp:cNvPr id="0" name=""/>
        <dsp:cNvSpPr/>
      </dsp:nvSpPr>
      <dsp:spPr>
        <a:xfrm>
          <a:off x="7769114" y="1600983"/>
          <a:ext cx="1109163" cy="33177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FF0000"/>
              </a:solidFill>
            </a:rPr>
            <a:t>Ministerial Determination on the three sub-frameworks that comprise the National Qualifications Framework: 2020</a:t>
          </a:r>
          <a:endParaRPr lang="en-US" sz="1000" kern="1200" dirty="0">
            <a:solidFill>
              <a:srgbClr val="FF0000"/>
            </a:solidFill>
          </a:endParaRPr>
        </a:p>
        <a:p>
          <a:pPr marL="114300" lvl="1" indent="-114300" algn="l" defTabSz="533400">
            <a:lnSpc>
              <a:spcPct val="90000"/>
            </a:lnSpc>
            <a:spcBef>
              <a:spcPct val="0"/>
            </a:spcBef>
            <a:spcAft>
              <a:spcPct val="15000"/>
            </a:spcAft>
            <a:buChar char="•"/>
          </a:pPr>
          <a:r>
            <a:rPr lang="en-GB" sz="1200" kern="1200" baseline="0" dirty="0">
              <a:solidFill>
                <a:srgbClr val="002060"/>
              </a:solidFill>
            </a:rPr>
            <a:t>Government Gazette Notice No. 1391 published in Government Gazette No 44031 of 24 December 2020</a:t>
          </a:r>
          <a:endParaRPr lang="en-US" sz="1200" kern="1200" baseline="0" dirty="0">
            <a:solidFill>
              <a:srgbClr val="002060"/>
            </a:solidFill>
          </a:endParaRPr>
        </a:p>
      </dsp:txBody>
      <dsp:txXfrm>
        <a:off x="7823259" y="1655128"/>
        <a:ext cx="1000873" cy="3209414"/>
      </dsp:txXfrm>
    </dsp:sp>
    <dsp:sp modelId="{55A5D905-E3ED-4F06-9161-C0394DE86319}">
      <dsp:nvSpPr>
        <dsp:cNvPr id="0" name=""/>
        <dsp:cNvSpPr/>
      </dsp:nvSpPr>
      <dsp:spPr>
        <a:xfrm>
          <a:off x="9063139" y="1687786"/>
          <a:ext cx="1109163" cy="31440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FF0000"/>
              </a:solidFill>
            </a:rPr>
            <a:t>OQSF Policy  published on Government Gazette : 2021</a:t>
          </a:r>
          <a:endParaRPr lang="en-US" sz="1000" kern="1200" dirty="0"/>
        </a:p>
        <a:p>
          <a:pPr marL="114300" lvl="1" indent="-114300" algn="l" defTabSz="533400">
            <a:lnSpc>
              <a:spcPct val="90000"/>
            </a:lnSpc>
            <a:spcBef>
              <a:spcPct val="0"/>
            </a:spcBef>
            <a:spcAft>
              <a:spcPct val="15000"/>
            </a:spcAft>
            <a:buChar char="•"/>
          </a:pPr>
          <a:r>
            <a:rPr lang="en-ZA" sz="1200" kern="1200" baseline="0" dirty="0">
              <a:solidFill>
                <a:srgbClr val="002060"/>
              </a:solidFill>
            </a:rPr>
            <a:t>Government Gazette No. 45401 of 2021 published in Notice Number 1463 of 29 October  2021 </a:t>
          </a:r>
          <a:endParaRPr lang="en-US" sz="1200" kern="1200" baseline="0" dirty="0">
            <a:solidFill>
              <a:srgbClr val="002060"/>
            </a:solidFill>
          </a:endParaRPr>
        </a:p>
      </dsp:txBody>
      <dsp:txXfrm>
        <a:off x="9117284" y="1741931"/>
        <a:ext cx="1000873" cy="3035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63CA6-B3DD-45FB-8DFE-BE6EC683A12C}">
      <dsp:nvSpPr>
        <dsp:cNvPr id="0" name=""/>
        <dsp:cNvSpPr/>
      </dsp:nvSpPr>
      <dsp:spPr>
        <a:xfrm rot="5400000">
          <a:off x="5126770" y="112491"/>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dirty="0">
              <a:solidFill>
                <a:srgbClr val="002060"/>
              </a:solidFill>
              <a:effectLst/>
              <a:latin typeface="+mn-lt"/>
              <a:ea typeface="+mn-ea"/>
              <a:cs typeface="+mn-cs"/>
            </a:rPr>
            <a:t>SAQA Policy and Criteria for the registration of qualifications and part qualifications on the National Qualifications Framework, (As amended, 2020).</a:t>
          </a:r>
          <a:endParaRPr lang="en-US" sz="900" kern="1200" dirty="0">
            <a:solidFill>
              <a:srgbClr val="002060"/>
            </a:solidFill>
          </a:endParaRPr>
        </a:p>
      </dsp:txBody>
      <dsp:txXfrm rot="-5400000">
        <a:off x="5457324" y="262188"/>
        <a:ext cx="986927" cy="1134398"/>
      </dsp:txXfrm>
    </dsp:sp>
    <dsp:sp modelId="{8F109451-8EB4-4B46-A545-462C1F721E9F}">
      <dsp:nvSpPr>
        <dsp:cNvPr id="0" name=""/>
        <dsp:cNvSpPr/>
      </dsp:nvSpPr>
      <dsp:spPr>
        <a:xfrm>
          <a:off x="6711193" y="334976"/>
          <a:ext cx="1839208" cy="988822"/>
        </a:xfrm>
        <a:prstGeom prst="rect">
          <a:avLst/>
        </a:prstGeom>
        <a:noFill/>
        <a:ln>
          <a:noFill/>
        </a:ln>
        <a:effectLst/>
      </dsp:spPr>
      <dsp:style>
        <a:lnRef idx="0">
          <a:scrgbClr r="0" g="0" b="0"/>
        </a:lnRef>
        <a:fillRef idx="0">
          <a:scrgbClr r="0" g="0" b="0"/>
        </a:fillRef>
        <a:effectRef idx="0">
          <a:scrgbClr r="0" g="0" b="0"/>
        </a:effectRef>
        <a:fontRef idx="minor"/>
      </dsp:style>
    </dsp:sp>
    <dsp:sp modelId="{27A8DC0D-5A31-4AFD-90E6-3C52DADF5179}">
      <dsp:nvSpPr>
        <dsp:cNvPr id="0" name=""/>
        <dsp:cNvSpPr/>
      </dsp:nvSpPr>
      <dsp:spPr>
        <a:xfrm rot="5400000">
          <a:off x="3578275" y="112491"/>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dirty="0">
              <a:solidFill>
                <a:srgbClr val="002060"/>
              </a:solidFill>
              <a:effectLst/>
              <a:latin typeface="+mn-lt"/>
              <a:ea typeface="+mn-ea"/>
              <a:cs typeface="+mn-cs"/>
            </a:rPr>
            <a:t>Determination of the Sub Frameworks that comprise the National Qualifications Framework, Government Gazette 44031 of 24 December 2020</a:t>
          </a:r>
          <a:endParaRPr lang="en-US" sz="900" kern="1200" dirty="0">
            <a:solidFill>
              <a:srgbClr val="002060"/>
            </a:solidFill>
          </a:endParaRPr>
        </a:p>
      </dsp:txBody>
      <dsp:txXfrm rot="-5400000">
        <a:off x="3908829" y="262188"/>
        <a:ext cx="986927" cy="1134398"/>
      </dsp:txXfrm>
    </dsp:sp>
    <dsp:sp modelId="{77D27A03-E864-4983-BB34-66A524BDAB68}">
      <dsp:nvSpPr>
        <dsp:cNvPr id="0" name=""/>
        <dsp:cNvSpPr/>
      </dsp:nvSpPr>
      <dsp:spPr>
        <a:xfrm rot="5400000">
          <a:off x="4349556" y="1511345"/>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rgbClr val="002060"/>
              </a:solidFill>
              <a:effectLst/>
              <a:latin typeface="+mn-lt"/>
              <a:ea typeface="+mn-ea"/>
              <a:cs typeface="+mn-cs"/>
            </a:rPr>
            <a:t>SAQA Level Descriptors for the South African Qualifications Framework</a:t>
          </a:r>
          <a:r>
            <a:rPr lang="en-AU" sz="1200" b="1" kern="1200" dirty="0">
              <a:solidFill>
                <a:schemeClr val="lt1"/>
              </a:solidFill>
              <a:effectLst/>
              <a:latin typeface="+mn-lt"/>
              <a:ea typeface="+mn-ea"/>
              <a:cs typeface="+mn-cs"/>
            </a:rPr>
            <a:t>.</a:t>
          </a:r>
          <a:endParaRPr lang="en-US" sz="1200" kern="1200" dirty="0"/>
        </a:p>
      </dsp:txBody>
      <dsp:txXfrm rot="-5400000">
        <a:off x="4680110" y="1661042"/>
        <a:ext cx="986927" cy="1134398"/>
      </dsp:txXfrm>
    </dsp:sp>
    <dsp:sp modelId="{E197EC74-9C63-4EF7-944A-3D0D67FEB7A0}">
      <dsp:nvSpPr>
        <dsp:cNvPr id="0" name=""/>
        <dsp:cNvSpPr/>
      </dsp:nvSpPr>
      <dsp:spPr>
        <a:xfrm>
          <a:off x="2617470" y="1733830"/>
          <a:ext cx="1779879" cy="988822"/>
        </a:xfrm>
        <a:prstGeom prst="rect">
          <a:avLst/>
        </a:prstGeom>
        <a:noFill/>
        <a:ln>
          <a:noFill/>
        </a:ln>
        <a:effectLst/>
      </dsp:spPr>
      <dsp:style>
        <a:lnRef idx="0">
          <a:scrgbClr r="0" g="0" b="0"/>
        </a:lnRef>
        <a:fillRef idx="0">
          <a:scrgbClr r="0" g="0" b="0"/>
        </a:fillRef>
        <a:effectRef idx="0">
          <a:scrgbClr r="0" g="0" b="0"/>
        </a:effectRef>
        <a:fontRef idx="minor"/>
      </dsp:style>
    </dsp:sp>
    <dsp:sp modelId="{2923F099-AE4B-439B-A14C-90F933581144}">
      <dsp:nvSpPr>
        <dsp:cNvPr id="0" name=""/>
        <dsp:cNvSpPr/>
      </dsp:nvSpPr>
      <dsp:spPr>
        <a:xfrm rot="5400000">
          <a:off x="5898051" y="1511345"/>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rgbClr val="002060"/>
              </a:solidFill>
              <a:effectLst/>
              <a:latin typeface="+mn-lt"/>
              <a:ea typeface="+mn-ea"/>
              <a:cs typeface="+mn-cs"/>
            </a:rPr>
            <a:t>SAQA National Policy and Criteria for Implementation of Recognition of Prior Learning.</a:t>
          </a:r>
          <a:endParaRPr lang="en-US" sz="1100" kern="1200" dirty="0">
            <a:solidFill>
              <a:srgbClr val="002060"/>
            </a:solidFill>
          </a:endParaRPr>
        </a:p>
      </dsp:txBody>
      <dsp:txXfrm rot="-5400000">
        <a:off x="6228605" y="1661042"/>
        <a:ext cx="986927" cy="1134398"/>
      </dsp:txXfrm>
    </dsp:sp>
    <dsp:sp modelId="{36FF05B9-B41A-4D01-B0E2-CF3CC33BD125}">
      <dsp:nvSpPr>
        <dsp:cNvPr id="0" name=""/>
        <dsp:cNvSpPr/>
      </dsp:nvSpPr>
      <dsp:spPr>
        <a:xfrm rot="5400000">
          <a:off x="5126770" y="2910198"/>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0000"/>
              </a:solidFill>
            </a:rPr>
            <a:t>OQSF Policy 2021</a:t>
          </a:r>
        </a:p>
      </dsp:txBody>
      <dsp:txXfrm rot="-5400000">
        <a:off x="5457324" y="3059895"/>
        <a:ext cx="986927" cy="1134398"/>
      </dsp:txXfrm>
    </dsp:sp>
    <dsp:sp modelId="{E8345EFE-5EBB-4945-AB7D-ABE3D8C1070B}">
      <dsp:nvSpPr>
        <dsp:cNvPr id="0" name=""/>
        <dsp:cNvSpPr/>
      </dsp:nvSpPr>
      <dsp:spPr>
        <a:xfrm>
          <a:off x="6711193" y="3132683"/>
          <a:ext cx="1839208" cy="988822"/>
        </a:xfrm>
        <a:prstGeom prst="rect">
          <a:avLst/>
        </a:prstGeom>
        <a:noFill/>
        <a:ln>
          <a:noFill/>
        </a:ln>
        <a:effectLst/>
      </dsp:spPr>
      <dsp:style>
        <a:lnRef idx="0">
          <a:scrgbClr r="0" g="0" b="0"/>
        </a:lnRef>
        <a:fillRef idx="0">
          <a:scrgbClr r="0" g="0" b="0"/>
        </a:fillRef>
        <a:effectRef idx="0">
          <a:scrgbClr r="0" g="0" b="0"/>
        </a:effectRef>
        <a:fontRef idx="minor"/>
      </dsp:style>
    </dsp:sp>
    <dsp:sp modelId="{985838D7-1351-4337-B63B-8A0395DED2DB}">
      <dsp:nvSpPr>
        <dsp:cNvPr id="0" name=""/>
        <dsp:cNvSpPr/>
      </dsp:nvSpPr>
      <dsp:spPr>
        <a:xfrm rot="5400000">
          <a:off x="3578275" y="2910198"/>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rgbClr val="002060"/>
              </a:solidFill>
              <a:effectLst/>
              <a:latin typeface="+mn-lt"/>
              <a:ea typeface="+mn-ea"/>
              <a:cs typeface="+mn-cs"/>
            </a:rPr>
            <a:t>SAQA Policy and Criteria for Credit Accumulation and Transfer within then National Qualifications Framework</a:t>
          </a:r>
          <a:endParaRPr lang="en-US" sz="1000" kern="1200" dirty="0">
            <a:solidFill>
              <a:srgbClr val="002060"/>
            </a:solidFill>
          </a:endParaRPr>
        </a:p>
      </dsp:txBody>
      <dsp:txXfrm rot="-5400000">
        <a:off x="3908829" y="3059895"/>
        <a:ext cx="986927" cy="1134398"/>
      </dsp:txXfrm>
    </dsp:sp>
    <dsp:sp modelId="{AE110AB7-00D9-46B0-86F3-3549515B30E3}">
      <dsp:nvSpPr>
        <dsp:cNvPr id="0" name=""/>
        <dsp:cNvSpPr/>
      </dsp:nvSpPr>
      <dsp:spPr>
        <a:xfrm rot="5400000">
          <a:off x="4349556" y="4309052"/>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rgbClr val="002060"/>
              </a:solidFill>
              <a:effectLst/>
              <a:latin typeface="+mn-lt"/>
              <a:ea typeface="+mn-ea"/>
              <a:cs typeface="+mn-cs"/>
            </a:rPr>
            <a:t>QCTO Operational Policies and Other applicable policies</a:t>
          </a:r>
          <a:endParaRPr lang="en-US" sz="1200" kern="1200" dirty="0">
            <a:solidFill>
              <a:srgbClr val="002060"/>
            </a:solidFill>
          </a:endParaRPr>
        </a:p>
      </dsp:txBody>
      <dsp:txXfrm rot="-5400000">
        <a:off x="4680110" y="4458749"/>
        <a:ext cx="986927" cy="1134398"/>
      </dsp:txXfrm>
    </dsp:sp>
    <dsp:sp modelId="{2ACB0787-9225-445C-B9E7-8F6CE72C06B4}">
      <dsp:nvSpPr>
        <dsp:cNvPr id="0" name=""/>
        <dsp:cNvSpPr/>
      </dsp:nvSpPr>
      <dsp:spPr>
        <a:xfrm>
          <a:off x="2617470" y="4531537"/>
          <a:ext cx="1779879" cy="988822"/>
        </a:xfrm>
        <a:prstGeom prst="rect">
          <a:avLst/>
        </a:prstGeom>
        <a:noFill/>
        <a:ln>
          <a:noFill/>
        </a:ln>
        <a:effectLst/>
      </dsp:spPr>
      <dsp:style>
        <a:lnRef idx="0">
          <a:scrgbClr r="0" g="0" b="0"/>
        </a:lnRef>
        <a:fillRef idx="0">
          <a:scrgbClr r="0" g="0" b="0"/>
        </a:fillRef>
        <a:effectRef idx="0">
          <a:scrgbClr r="0" g="0" b="0"/>
        </a:effectRef>
        <a:fontRef idx="minor"/>
      </dsp:style>
    </dsp:sp>
    <dsp:sp modelId="{6E8BA553-D4D4-488E-B510-AC9616688BE4}">
      <dsp:nvSpPr>
        <dsp:cNvPr id="0" name=""/>
        <dsp:cNvSpPr/>
      </dsp:nvSpPr>
      <dsp:spPr>
        <a:xfrm rot="5400000">
          <a:off x="5898051" y="4309052"/>
          <a:ext cx="1648036" cy="143379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mn-lt"/>
              <a:ea typeface="+mn-ea"/>
              <a:cs typeface="+mn-cs"/>
            </a:rPr>
            <a:t>PSET Sector Policies and other</a:t>
          </a:r>
          <a:r>
            <a:rPr lang="en-US" sz="1200" kern="1200" dirty="0"/>
            <a:t> </a:t>
          </a:r>
          <a:r>
            <a:rPr lang="en-US" sz="1200" b="1" kern="1200" dirty="0">
              <a:solidFill>
                <a:srgbClr val="002060"/>
              </a:solidFill>
              <a:effectLst/>
              <a:latin typeface="+mn-lt"/>
              <a:ea typeface="+mn-ea"/>
              <a:cs typeface="+mn-cs"/>
            </a:rPr>
            <a:t>National Drivers </a:t>
          </a:r>
        </a:p>
      </dsp:txBody>
      <dsp:txXfrm rot="-5400000">
        <a:off x="6228605" y="4458749"/>
        <a:ext cx="986927" cy="1134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925CB-2408-4519-82FE-565BB3D8B1F6}">
      <dsp:nvSpPr>
        <dsp:cNvPr id="0" name=""/>
        <dsp:cNvSpPr/>
      </dsp:nvSpPr>
      <dsp:spPr>
        <a:xfrm>
          <a:off x="6455" y="809602"/>
          <a:ext cx="1793468" cy="1793468"/>
        </a:xfrm>
        <a:prstGeom prst="ellipse">
          <a:avLst/>
        </a:prstGeom>
        <a:solidFill>
          <a:schemeClr val="tx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Knowledge/</a:t>
          </a:r>
        </a:p>
        <a:p>
          <a:pPr marL="0" lvl="0" indent="0" algn="ctr" defTabSz="711200">
            <a:lnSpc>
              <a:spcPct val="90000"/>
            </a:lnSpc>
            <a:spcBef>
              <a:spcPct val="0"/>
            </a:spcBef>
            <a:spcAft>
              <a:spcPct val="35000"/>
            </a:spcAft>
            <a:buNone/>
          </a:pPr>
          <a:r>
            <a:rPr lang="en-GB" sz="1600" kern="1200" dirty="0"/>
            <a:t>Theory</a:t>
          </a:r>
        </a:p>
      </dsp:txBody>
      <dsp:txXfrm>
        <a:off x="269102" y="1072249"/>
        <a:ext cx="1268174" cy="1268174"/>
      </dsp:txXfrm>
    </dsp:sp>
    <dsp:sp modelId="{959EE756-C061-475F-8B8C-7DC5F1D2BA33}">
      <dsp:nvSpPr>
        <dsp:cNvPr id="0" name=""/>
        <dsp:cNvSpPr/>
      </dsp:nvSpPr>
      <dsp:spPr>
        <a:xfrm>
          <a:off x="1945553" y="1186231"/>
          <a:ext cx="1040211" cy="1040211"/>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2083433" y="1584008"/>
        <a:ext cx="764451" cy="244657"/>
      </dsp:txXfrm>
    </dsp:sp>
    <dsp:sp modelId="{B0528B60-9095-464C-8F29-4C61E922943F}">
      <dsp:nvSpPr>
        <dsp:cNvPr id="0" name=""/>
        <dsp:cNvSpPr/>
      </dsp:nvSpPr>
      <dsp:spPr>
        <a:xfrm>
          <a:off x="3123693" y="809602"/>
          <a:ext cx="1793468" cy="1793468"/>
        </a:xfrm>
        <a:prstGeom prst="ellipse">
          <a:avLst/>
        </a:prstGeom>
        <a:solidFill>
          <a:srgbClr val="FF8F8F"/>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Practical Skills </a:t>
          </a:r>
        </a:p>
      </dsp:txBody>
      <dsp:txXfrm>
        <a:off x="3386340" y="1072249"/>
        <a:ext cx="1268174" cy="1268174"/>
      </dsp:txXfrm>
    </dsp:sp>
    <dsp:sp modelId="{C29BCF7D-3752-40E6-A005-4115FB811FC3}">
      <dsp:nvSpPr>
        <dsp:cNvPr id="0" name=""/>
        <dsp:cNvSpPr/>
      </dsp:nvSpPr>
      <dsp:spPr>
        <a:xfrm>
          <a:off x="5070494" y="1186231"/>
          <a:ext cx="1040211" cy="1040211"/>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5208374" y="1584008"/>
        <a:ext cx="764451" cy="244657"/>
      </dsp:txXfrm>
    </dsp:sp>
    <dsp:sp modelId="{83AD7D04-ABFE-458B-92FD-5B2971B9B727}">
      <dsp:nvSpPr>
        <dsp:cNvPr id="0" name=""/>
        <dsp:cNvSpPr/>
      </dsp:nvSpPr>
      <dsp:spPr>
        <a:xfrm>
          <a:off x="6256335" y="809602"/>
          <a:ext cx="1793468" cy="1793468"/>
        </a:xfrm>
        <a:prstGeom prst="ellipse">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Work Experience</a:t>
          </a:r>
          <a:endParaRPr lang="en-US" sz="1600" kern="1200" dirty="0"/>
        </a:p>
      </dsp:txBody>
      <dsp:txXfrm>
        <a:off x="6518982" y="1072249"/>
        <a:ext cx="1268174" cy="1268174"/>
      </dsp:txXfrm>
    </dsp:sp>
    <dsp:sp modelId="{DA40E62D-0BB4-4ED8-8ED5-424D9AC0D332}">
      <dsp:nvSpPr>
        <dsp:cNvPr id="0" name=""/>
        <dsp:cNvSpPr/>
      </dsp:nvSpPr>
      <dsp:spPr>
        <a:xfrm>
          <a:off x="8195434" y="1186231"/>
          <a:ext cx="1040211" cy="1040211"/>
        </a:xfrm>
        <a:prstGeom prst="mathEqual">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8333314" y="1400514"/>
        <a:ext cx="764451" cy="611645"/>
      </dsp:txXfrm>
    </dsp:sp>
    <dsp:sp modelId="{C18C1F0E-AF35-4DEB-B1FA-BA82595F8A51}">
      <dsp:nvSpPr>
        <dsp:cNvPr id="0" name=""/>
        <dsp:cNvSpPr/>
      </dsp:nvSpPr>
      <dsp:spPr>
        <a:xfrm>
          <a:off x="9381275" y="809602"/>
          <a:ext cx="1793468" cy="1793468"/>
        </a:xfrm>
        <a:prstGeom prst="ellipse">
          <a:avLst/>
        </a:prstGeom>
        <a:solidFill>
          <a:schemeClr val="bg1">
            <a:lumMod val="75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Occupational qualification (Full and Part) + Skills Programme</a:t>
          </a:r>
        </a:p>
      </dsp:txBody>
      <dsp:txXfrm>
        <a:off x="9643922" y="1072249"/>
        <a:ext cx="1268174" cy="1268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7F84A-2EC2-48AC-84F4-39BFF2FABC19}">
      <dsp:nvSpPr>
        <dsp:cNvPr id="0" name=""/>
        <dsp:cNvSpPr/>
      </dsp:nvSpPr>
      <dsp:spPr>
        <a:xfrm>
          <a:off x="886039" y="336105"/>
          <a:ext cx="3267186" cy="113465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A4FE7-F3BB-4716-B5A9-E9A1A1296C2C}">
      <dsp:nvSpPr>
        <dsp:cNvPr id="0" name=""/>
        <dsp:cNvSpPr/>
      </dsp:nvSpPr>
      <dsp:spPr>
        <a:xfrm flipH="1">
          <a:off x="2292761" y="3010749"/>
          <a:ext cx="621601" cy="37207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F989F-1E71-4448-B716-FCD098B3B626}">
      <dsp:nvSpPr>
        <dsp:cNvPr id="0" name=""/>
        <dsp:cNvSpPr/>
      </dsp:nvSpPr>
      <dsp:spPr>
        <a:xfrm>
          <a:off x="1013081" y="3333737"/>
          <a:ext cx="3039243" cy="75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ZA" sz="3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013081" y="3333737"/>
        <a:ext cx="3039243" cy="759810"/>
      </dsp:txXfrm>
    </dsp:sp>
    <dsp:sp modelId="{0BA17FE7-0B4F-4B43-85FD-0D2DC880E99C}">
      <dsp:nvSpPr>
        <dsp:cNvPr id="0" name=""/>
        <dsp:cNvSpPr/>
      </dsp:nvSpPr>
      <dsp:spPr>
        <a:xfrm>
          <a:off x="1883480" y="1558388"/>
          <a:ext cx="1536519" cy="11397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ZA" sz="1500" b="0" kern="1200" dirty="0">
              <a:latin typeface="Arial" panose="020B0604020202020204" pitchFamily="34" charset="0"/>
              <a:ea typeface="+mn-ea"/>
              <a:cs typeface="Arial" panose="020B0604020202020204" pitchFamily="34" charset="0"/>
            </a:rPr>
            <a:t>Outcomes based qualification</a:t>
          </a:r>
        </a:p>
      </dsp:txBody>
      <dsp:txXfrm>
        <a:off x="2108498" y="1725296"/>
        <a:ext cx="1086483" cy="805900"/>
      </dsp:txXfrm>
    </dsp:sp>
    <dsp:sp modelId="{6C6565BB-AD43-4DEE-8427-CD12E9B918A3}">
      <dsp:nvSpPr>
        <dsp:cNvPr id="0" name=""/>
        <dsp:cNvSpPr/>
      </dsp:nvSpPr>
      <dsp:spPr>
        <a:xfrm>
          <a:off x="1026475" y="387201"/>
          <a:ext cx="1448739" cy="1174454"/>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ea typeface="+mn-ea"/>
              <a:cs typeface="Arial" panose="020B0604020202020204" pitchFamily="34" charset="0"/>
            </a:rPr>
            <a:t>National N Certificate (N4-N6) &amp; National Diploma</a:t>
          </a:r>
        </a:p>
      </dsp:txBody>
      <dsp:txXfrm>
        <a:off x="1238638" y="559196"/>
        <a:ext cx="1024413" cy="830464"/>
      </dsp:txXfrm>
    </dsp:sp>
    <dsp:sp modelId="{8BA87834-92B6-4D35-8440-3DFEA4A3B9DF}">
      <dsp:nvSpPr>
        <dsp:cNvPr id="0" name=""/>
        <dsp:cNvSpPr/>
      </dsp:nvSpPr>
      <dsp:spPr>
        <a:xfrm>
          <a:off x="2456075" y="427789"/>
          <a:ext cx="1483033" cy="1139716"/>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ea typeface="+mn-ea"/>
              <a:cs typeface="Arial" panose="020B0604020202020204" pitchFamily="34" charset="0"/>
            </a:rPr>
            <a:t>Unit standard based qualification </a:t>
          </a:r>
        </a:p>
      </dsp:txBody>
      <dsp:txXfrm>
        <a:off x="2673260" y="594697"/>
        <a:ext cx="1048663" cy="805900"/>
      </dsp:txXfrm>
    </dsp:sp>
    <dsp:sp modelId="{497D9893-1C12-4CD5-9330-76092EACAAFF}">
      <dsp:nvSpPr>
        <dsp:cNvPr id="0" name=""/>
        <dsp:cNvSpPr/>
      </dsp:nvSpPr>
      <dsp:spPr>
        <a:xfrm>
          <a:off x="874304" y="123565"/>
          <a:ext cx="3545784" cy="2836627"/>
        </a:xfrm>
        <a:prstGeom prst="funnel">
          <a:avLst/>
        </a:prstGeom>
        <a:solidFill>
          <a:schemeClr val="lt1">
            <a:alpha val="4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5FE68-2AB1-41B6-80C3-77DFB2750ABB}">
      <dsp:nvSpPr>
        <dsp:cNvPr id="0" name=""/>
        <dsp:cNvSpPr/>
      </dsp:nvSpPr>
      <dsp:spPr>
        <a:xfrm>
          <a:off x="-5924712" y="-906660"/>
          <a:ext cx="7053208" cy="7053208"/>
        </a:xfrm>
        <a:prstGeom prst="blockArc">
          <a:avLst>
            <a:gd name="adj1" fmla="val 18900000"/>
            <a:gd name="adj2" fmla="val 2700000"/>
            <a:gd name="adj3" fmla="val 30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F7C38-0232-4786-8480-87641EA46E13}">
      <dsp:nvSpPr>
        <dsp:cNvPr id="0" name=""/>
        <dsp:cNvSpPr/>
      </dsp:nvSpPr>
      <dsp:spPr>
        <a:xfrm>
          <a:off x="551693" y="283850"/>
          <a:ext cx="9255756" cy="655195"/>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6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Employer Representatives /Associations /Workplace Practitioners</a:t>
          </a:r>
          <a:endParaRPr lang="en-US" sz="2000" kern="1200" dirty="0">
            <a:solidFill>
              <a:schemeClr val="tx1"/>
            </a:solidFill>
          </a:endParaRPr>
        </a:p>
      </dsp:txBody>
      <dsp:txXfrm>
        <a:off x="551693" y="283850"/>
        <a:ext cx="9255756" cy="655195"/>
      </dsp:txXfrm>
    </dsp:sp>
    <dsp:sp modelId="{3351C61B-FE32-4E16-9416-30582D8D229C}">
      <dsp:nvSpPr>
        <dsp:cNvPr id="0" name=""/>
        <dsp:cNvSpPr/>
      </dsp:nvSpPr>
      <dsp:spPr>
        <a:xfrm>
          <a:off x="83700" y="245488"/>
          <a:ext cx="818994" cy="8189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F621FC-CF9D-4099-B726-9FED4A01CB23}">
      <dsp:nvSpPr>
        <dsp:cNvPr id="0" name=""/>
        <dsp:cNvSpPr/>
      </dsp:nvSpPr>
      <dsp:spPr>
        <a:xfrm>
          <a:off x="962691" y="1309866"/>
          <a:ext cx="8786262" cy="655195"/>
        </a:xfrm>
        <a:prstGeom prst="rect">
          <a:avLst/>
        </a:prstGeom>
        <a:solidFill>
          <a:srgbClr val="FF7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6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Employee Organisations/ Associations  (Labour representatives)_</a:t>
          </a:r>
          <a:endParaRPr lang="en-US" sz="2000" kern="1200" dirty="0">
            <a:solidFill>
              <a:schemeClr val="tx1"/>
            </a:solidFill>
          </a:endParaRPr>
        </a:p>
      </dsp:txBody>
      <dsp:txXfrm>
        <a:off x="962691" y="1309866"/>
        <a:ext cx="8786262" cy="655195"/>
      </dsp:txXfrm>
    </dsp:sp>
    <dsp:sp modelId="{82D0DD8B-EDE7-4470-B3D1-68FD171DAF37}">
      <dsp:nvSpPr>
        <dsp:cNvPr id="0" name=""/>
        <dsp:cNvSpPr/>
      </dsp:nvSpPr>
      <dsp:spPr>
        <a:xfrm>
          <a:off x="553194" y="1227967"/>
          <a:ext cx="818994" cy="8189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B994F-BD3E-4961-9356-DA2466970356}">
      <dsp:nvSpPr>
        <dsp:cNvPr id="0" name=""/>
        <dsp:cNvSpPr/>
      </dsp:nvSpPr>
      <dsp:spPr>
        <a:xfrm>
          <a:off x="1106788" y="2292345"/>
          <a:ext cx="8642165" cy="655195"/>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6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Assessment Experts </a:t>
          </a:r>
          <a:endParaRPr lang="en-US" sz="2000" kern="1200" dirty="0">
            <a:solidFill>
              <a:schemeClr val="tx1"/>
            </a:solidFill>
          </a:endParaRPr>
        </a:p>
      </dsp:txBody>
      <dsp:txXfrm>
        <a:off x="1106788" y="2292345"/>
        <a:ext cx="8642165" cy="655195"/>
      </dsp:txXfrm>
    </dsp:sp>
    <dsp:sp modelId="{597F9D4E-B96F-4E6C-83A5-3260DEF26CBE}">
      <dsp:nvSpPr>
        <dsp:cNvPr id="0" name=""/>
        <dsp:cNvSpPr/>
      </dsp:nvSpPr>
      <dsp:spPr>
        <a:xfrm>
          <a:off x="697290" y="2210446"/>
          <a:ext cx="818994" cy="8189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3627DB-65F1-404D-94E3-011850D07DE2}">
      <dsp:nvSpPr>
        <dsp:cNvPr id="0" name=""/>
        <dsp:cNvSpPr/>
      </dsp:nvSpPr>
      <dsp:spPr>
        <a:xfrm>
          <a:off x="962691" y="3274824"/>
          <a:ext cx="8786262" cy="65519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6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Regulatory bodies/Professional Bodies/ Statutory bodies/Non- Statutory bodies</a:t>
          </a:r>
          <a:endParaRPr lang="en-US" sz="2000" kern="1200" dirty="0">
            <a:solidFill>
              <a:schemeClr val="bg1"/>
            </a:solidFill>
          </a:endParaRPr>
        </a:p>
      </dsp:txBody>
      <dsp:txXfrm>
        <a:off x="962691" y="3274824"/>
        <a:ext cx="8786262" cy="655195"/>
      </dsp:txXfrm>
    </dsp:sp>
    <dsp:sp modelId="{A3C27F6A-6474-4177-9024-1CB115D18BF6}">
      <dsp:nvSpPr>
        <dsp:cNvPr id="0" name=""/>
        <dsp:cNvSpPr/>
      </dsp:nvSpPr>
      <dsp:spPr>
        <a:xfrm>
          <a:off x="553194" y="3192925"/>
          <a:ext cx="818994" cy="8189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64CD5-8B6C-4904-946F-1E4D28EDF52A}">
      <dsp:nvSpPr>
        <dsp:cNvPr id="0" name=""/>
        <dsp:cNvSpPr/>
      </dsp:nvSpPr>
      <dsp:spPr>
        <a:xfrm>
          <a:off x="493197" y="4257303"/>
          <a:ext cx="9255756" cy="6551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6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Training Providers (Public and Private)  </a:t>
          </a:r>
          <a:endParaRPr lang="en-US" sz="2000" kern="1200" dirty="0">
            <a:solidFill>
              <a:schemeClr val="tx1"/>
            </a:solidFill>
          </a:endParaRPr>
        </a:p>
      </dsp:txBody>
      <dsp:txXfrm>
        <a:off x="493197" y="4257303"/>
        <a:ext cx="9255756" cy="655195"/>
      </dsp:txXfrm>
    </dsp:sp>
    <dsp:sp modelId="{38BA0A44-3397-4DB8-BE21-3BA574222F07}">
      <dsp:nvSpPr>
        <dsp:cNvPr id="0" name=""/>
        <dsp:cNvSpPr/>
      </dsp:nvSpPr>
      <dsp:spPr>
        <a:xfrm>
          <a:off x="83700" y="4175403"/>
          <a:ext cx="818994" cy="8189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3E0DB-8E05-41C5-AD30-1B3E85C52975}">
      <dsp:nvSpPr>
        <dsp:cNvPr id="0" name=""/>
        <dsp:cNvSpPr/>
      </dsp:nvSpPr>
      <dsp:spPr>
        <a:xfrm>
          <a:off x="0" y="1115138"/>
          <a:ext cx="2027264" cy="1998914"/>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Quality</a:t>
          </a:r>
        </a:p>
        <a:p>
          <a:pPr marL="0" lvl="0" indent="0" algn="l" defTabSz="889000">
            <a:lnSpc>
              <a:spcPct val="90000"/>
            </a:lnSpc>
            <a:spcBef>
              <a:spcPct val="0"/>
            </a:spcBef>
            <a:spcAft>
              <a:spcPct val="35000"/>
            </a:spcAft>
            <a:buNone/>
          </a:pPr>
          <a:r>
            <a:rPr lang="en-US" sz="2000" kern="1200" dirty="0">
              <a:solidFill>
                <a:schemeClr val="bg1"/>
              </a:solidFill>
            </a:rPr>
            <a:t>Partners          </a:t>
          </a:r>
          <a:endParaRPr lang="en-US" sz="2000" kern="1200" dirty="0"/>
        </a:p>
      </dsp:txBody>
      <dsp:txXfrm>
        <a:off x="296886" y="1407872"/>
        <a:ext cx="1433492" cy="14134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RadialPictureList#1">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B1573-0AA5-430C-ABE2-1EFDCDC1AA0B}" type="datetimeFigureOut">
              <a:rPr lang="en-ZA" smtClean="0"/>
              <a:t>2023/02/20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AE80E-FB37-4808-9A1C-85E399E51581}" type="slidenum">
              <a:rPr lang="en-ZA" smtClean="0"/>
              <a:t>‹#›</a:t>
            </a:fld>
            <a:endParaRPr lang="en-ZA" dirty="0"/>
          </a:p>
        </p:txBody>
      </p:sp>
    </p:spTree>
    <p:extLst>
      <p:ext uri="{BB962C8B-B14F-4D97-AF65-F5344CB8AC3E}">
        <p14:creationId xmlns:p14="http://schemas.microsoft.com/office/powerpoint/2010/main" val="77393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B92E9D-890E-4744-9298-D19C5AB459BD}" type="slidenum">
              <a:rPr lang="en-ZA" smtClean="0"/>
              <a:t>3</a:t>
            </a:fld>
            <a:endParaRPr lang="en-ZA" dirty="0"/>
          </a:p>
        </p:txBody>
      </p:sp>
    </p:spTree>
    <p:extLst>
      <p:ext uri="{BB962C8B-B14F-4D97-AF65-F5344CB8AC3E}">
        <p14:creationId xmlns:p14="http://schemas.microsoft.com/office/powerpoint/2010/main" val="194429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02691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114655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563722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234828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1877008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114660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334936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428924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306081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3038915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3755707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52A70-E989-4829-A9B8-2C4DF75C3374}" type="datetimeFigureOut">
              <a:rPr lang="en-ZA" smtClean="0"/>
              <a:t>2023/02/20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7D6AFEC-CDEB-466B-B36A-B3360EF5DE77}" type="slidenum">
              <a:rPr lang="en-ZA" smtClean="0"/>
              <a:t>‹#›</a:t>
            </a:fld>
            <a:endParaRPr lang="en-ZA" dirty="0"/>
          </a:p>
        </p:txBody>
      </p:sp>
    </p:spTree>
    <p:extLst>
      <p:ext uri="{BB962C8B-B14F-4D97-AF65-F5344CB8AC3E}">
        <p14:creationId xmlns:p14="http://schemas.microsoft.com/office/powerpoint/2010/main" val="349004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52A70-E989-4829-A9B8-2C4DF75C3374}" type="datetimeFigureOut">
              <a:rPr lang="en-ZA" smtClean="0"/>
              <a:t>2023/02/20</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AFEC-CDEB-466B-B36A-B3360EF5DE77}" type="slidenum">
              <a:rPr lang="en-ZA" smtClean="0"/>
              <a:t>‹#›</a:t>
            </a:fld>
            <a:endParaRPr lang="en-ZA" dirty="0"/>
          </a:p>
        </p:txBody>
      </p:sp>
    </p:spTree>
    <p:extLst>
      <p:ext uri="{BB962C8B-B14F-4D97-AF65-F5344CB8AC3E}">
        <p14:creationId xmlns:p14="http://schemas.microsoft.com/office/powerpoint/2010/main" val="3660101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qcto.org.za/" TargetMode="External"/><Relationship Id="rId7" Type="http://schemas.openxmlformats.org/officeDocument/2006/relationships/hyperlink" Target="mailto:qcto@tip-offs.com"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mailto:info@qcto.org.za" TargetMode="External"/><Relationship Id="rId5" Type="http://schemas.openxmlformats.org/officeDocument/2006/relationships/hyperlink" Target="https://www.youtube.com/channel/UCW4ifYEOIcM8-H1P85trCHw" TargetMode="External"/><Relationship Id="rId4" Type="http://schemas.openxmlformats.org/officeDocument/2006/relationships/hyperlink" Target="https://web.facebook.com/QCTO-Page-102182324756817?_rdc=1&amp;_rd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with medium confidence">
            <a:extLst>
              <a:ext uri="{FF2B5EF4-FFF2-40B4-BE49-F238E27FC236}">
                <a16:creationId xmlns:a16="http://schemas.microsoft.com/office/drawing/2014/main" id="{5DABB334-C2D4-49BA-A327-5158FBD59B1F}"/>
              </a:ext>
            </a:extLst>
          </p:cNvPr>
          <p:cNvPicPr>
            <a:picLocks noChangeAspect="1"/>
          </p:cNvPicPr>
          <p:nvPr/>
        </p:nvPicPr>
        <p:blipFill rotWithShape="1">
          <a:blip r:embed="rId2">
            <a:extLst>
              <a:ext uri="{28A0092B-C50C-407E-A947-70E740481C1C}">
                <a14:useLocalDpi xmlns:a14="http://schemas.microsoft.com/office/drawing/2010/main" val="0"/>
              </a:ext>
            </a:extLst>
          </a:blip>
          <a:srcRect l="27549" t="9091" r="7815"/>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DFDEE-3387-4CFC-B4F5-D05714F152C9}"/>
              </a:ext>
            </a:extLst>
          </p:cNvPr>
          <p:cNvSpPr>
            <a:spLocks noGrp="1"/>
          </p:cNvSpPr>
          <p:nvPr>
            <p:ph type="ctrTitle"/>
          </p:nvPr>
        </p:nvSpPr>
        <p:spPr>
          <a:xfrm>
            <a:off x="477981" y="1122363"/>
            <a:ext cx="4912166" cy="3204134"/>
          </a:xfrm>
        </p:spPr>
        <p:txBody>
          <a:bodyPr anchor="b">
            <a:normAutofit fontScale="90000"/>
          </a:bodyPr>
          <a:lstStyle/>
          <a:p>
            <a:pPr algn="l"/>
            <a:r>
              <a:rPr lang="en-ZA" sz="4800" b="1" dirty="0">
                <a:solidFill>
                  <a:srgbClr val="FF0000"/>
                </a:solidFill>
              </a:rPr>
              <a:t>Occupational Qualifications Sub-Framework (OQSF) managed by the QCTO</a:t>
            </a:r>
          </a:p>
        </p:txBody>
      </p:sp>
      <p:sp>
        <p:nvSpPr>
          <p:cNvPr id="3" name="Subtitle 2">
            <a:extLst>
              <a:ext uri="{FF2B5EF4-FFF2-40B4-BE49-F238E27FC236}">
                <a16:creationId xmlns:a16="http://schemas.microsoft.com/office/drawing/2014/main" id="{4ED4A484-5985-4B67-B414-199E043037E5}"/>
              </a:ext>
            </a:extLst>
          </p:cNvPr>
          <p:cNvSpPr>
            <a:spLocks noGrp="1"/>
          </p:cNvSpPr>
          <p:nvPr>
            <p:ph type="subTitle" idx="1"/>
          </p:nvPr>
        </p:nvSpPr>
        <p:spPr>
          <a:xfrm>
            <a:off x="477980" y="4872922"/>
            <a:ext cx="4912167" cy="1208141"/>
          </a:xfrm>
        </p:spPr>
        <p:txBody>
          <a:bodyPr>
            <a:normAutofit/>
          </a:bodyPr>
          <a:lstStyle/>
          <a:p>
            <a:pPr algn="l"/>
            <a:r>
              <a:rPr lang="en-GB" sz="2000" dirty="0"/>
              <a:t>Ms. C. Hoffman </a:t>
            </a:r>
          </a:p>
          <a:p>
            <a:pPr algn="l"/>
            <a:r>
              <a:rPr lang="en-GB" sz="2000" dirty="0"/>
              <a:t>Deputy Director: Qualifications Development </a:t>
            </a:r>
          </a:p>
          <a:p>
            <a:pPr algn="l"/>
            <a:r>
              <a:rPr lang="en-GB" sz="2000" dirty="0"/>
              <a:t>20 February 2023</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4A8259ED-2170-4BAB-B9AA-7F4206F27F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49517" y="1106321"/>
            <a:ext cx="4023360" cy="1575256"/>
          </a:xfrm>
          <a:prstGeom prst="rect">
            <a:avLst/>
          </a:prstGeom>
        </p:spPr>
      </p:pic>
    </p:spTree>
    <p:extLst>
      <p:ext uri="{BB962C8B-B14F-4D97-AF65-F5344CB8AC3E}">
        <p14:creationId xmlns:p14="http://schemas.microsoft.com/office/powerpoint/2010/main" val="380359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986"/>
          </a:xfrm>
        </p:spPr>
        <p:txBody>
          <a:bodyPr/>
          <a:lstStyle/>
          <a:p>
            <a:r>
              <a:rPr lang="en-GB" dirty="0"/>
              <a:t>Ministerial Determination …</a:t>
            </a:r>
            <a:endParaRPr lang="en-ZA" dirty="0"/>
          </a:p>
        </p:txBody>
      </p:sp>
      <p:sp>
        <p:nvSpPr>
          <p:cNvPr id="3" name="Content Placeholder 2"/>
          <p:cNvSpPr>
            <a:spLocks noGrp="1"/>
          </p:cNvSpPr>
          <p:nvPr>
            <p:ph idx="1"/>
          </p:nvPr>
        </p:nvSpPr>
        <p:spPr>
          <a:xfrm>
            <a:off x="0" y="1144988"/>
            <a:ext cx="11353800" cy="5191001"/>
          </a:xfrm>
        </p:spPr>
        <p:txBody>
          <a:bodyPr>
            <a:normAutofit fontScale="77500" lnSpcReduction="20000"/>
          </a:bodyPr>
          <a:lstStyle/>
          <a:p>
            <a:pPr marL="361950" indent="-361950" fontAlgn="t">
              <a:buFont typeface="+mj-lt"/>
              <a:buAutoNum type="alphaLcParenR"/>
            </a:pPr>
            <a:r>
              <a:rPr lang="en-GB" sz="2400" dirty="0"/>
              <a:t>The Ministerial Determination states that the OQSF comprises of qualifications at NQF Level 1 to 8 with occupational purposes.</a:t>
            </a:r>
            <a:endParaRPr lang="en-ZA" sz="2400" dirty="0"/>
          </a:p>
          <a:p>
            <a:pPr marL="0" indent="0" fontAlgn="t">
              <a:buNone/>
            </a:pPr>
            <a:r>
              <a:rPr lang="en-GB" sz="2400" dirty="0"/>
              <a:t>b)   There are 9 qualifications types    </a:t>
            </a:r>
          </a:p>
          <a:p>
            <a:pPr marL="457200" lvl="1" indent="-457200" fontAlgn="t">
              <a:lnSpc>
                <a:spcPct val="110000"/>
              </a:lnSpc>
              <a:spcBef>
                <a:spcPts val="1000"/>
              </a:spcBef>
              <a:buAutoNum type="alphaLcParenR" startAt="3"/>
              <a:tabLst>
                <a:tab pos="444500" algn="l"/>
                <a:tab pos="541338" algn="l"/>
                <a:tab pos="715963" algn="l"/>
              </a:tabLst>
            </a:pPr>
            <a:r>
              <a:rPr lang="en-GB" dirty="0"/>
              <a:t>The minimum credits that may be awarded at each level of the NQF across the sub frameworks are 120 credits per level</a:t>
            </a:r>
          </a:p>
          <a:p>
            <a:pPr marL="457200" lvl="1" indent="-457200" fontAlgn="t">
              <a:lnSpc>
                <a:spcPct val="110000"/>
              </a:lnSpc>
              <a:spcBef>
                <a:spcPts val="1000"/>
              </a:spcBef>
              <a:buAutoNum type="alphaLcParenR" startAt="3"/>
              <a:tabLst>
                <a:tab pos="444500" algn="l"/>
                <a:tab pos="541338" algn="l"/>
                <a:tab pos="715963" algn="l"/>
              </a:tabLst>
            </a:pPr>
            <a:r>
              <a:rPr lang="en-GB" dirty="0"/>
              <a:t>SAQA will register part qualifications at any level of the NQF.   </a:t>
            </a:r>
          </a:p>
          <a:p>
            <a:pPr marL="457200" lvl="1" indent="0">
              <a:buNone/>
            </a:pPr>
            <a:endParaRPr lang="en-GB" b="1" dirty="0"/>
          </a:p>
          <a:p>
            <a:pPr marL="457200" lvl="1" indent="0">
              <a:buNone/>
            </a:pPr>
            <a:r>
              <a:rPr lang="en-GB" b="1" dirty="0"/>
              <a:t>Articulation, Recognition of </a:t>
            </a:r>
            <a:r>
              <a:rPr lang="en-GB" b="1" dirty="0" err="1"/>
              <a:t>Prio</a:t>
            </a:r>
            <a:r>
              <a:rPr lang="en-GB" b="1" dirty="0"/>
              <a:t> Learning and Credit Accumulation and Transfer</a:t>
            </a:r>
          </a:p>
          <a:p>
            <a:pPr marL="457200" lvl="1" indent="-457200" fontAlgn="t">
              <a:lnSpc>
                <a:spcPct val="110000"/>
              </a:lnSpc>
              <a:spcBef>
                <a:spcPts val="1000"/>
              </a:spcBef>
              <a:buAutoNum type="alphaLcParenR" startAt="5"/>
              <a:tabLst>
                <a:tab pos="444500" algn="l"/>
                <a:tab pos="541338" algn="l"/>
                <a:tab pos="715963" algn="l"/>
              </a:tabLst>
            </a:pPr>
            <a:r>
              <a:rPr lang="en-GB" dirty="0"/>
              <a:t>Articulation between different programmes and qualifications within and between the sub-frameworks is essential to advance the objectives of the NQF.</a:t>
            </a:r>
          </a:p>
          <a:p>
            <a:pPr marL="457200" lvl="1" indent="-457200" fontAlgn="t">
              <a:lnSpc>
                <a:spcPct val="110000"/>
              </a:lnSpc>
              <a:spcBef>
                <a:spcPts val="1000"/>
              </a:spcBef>
              <a:buAutoNum type="alphaLcParenR" startAt="5"/>
              <a:tabLst>
                <a:tab pos="444500" algn="l"/>
                <a:tab pos="541338" algn="l"/>
                <a:tab pos="715963" algn="l"/>
              </a:tabLst>
            </a:pPr>
            <a:r>
              <a:rPr lang="en-GB" dirty="0"/>
              <a:t>Each qualification will by design have clear articulation rules and pathways aligned to the purpose and scope of the qualification.</a:t>
            </a:r>
          </a:p>
          <a:p>
            <a:pPr marL="457200" lvl="1" indent="-457200" fontAlgn="t">
              <a:lnSpc>
                <a:spcPct val="110000"/>
              </a:lnSpc>
              <a:spcBef>
                <a:spcPts val="1000"/>
              </a:spcBef>
              <a:buAutoNum type="alphaLcParenR" startAt="5"/>
              <a:tabLst>
                <a:tab pos="444500" algn="l"/>
                <a:tab pos="541338" algn="l"/>
                <a:tab pos="715963" algn="l"/>
              </a:tabLst>
            </a:pPr>
            <a:r>
              <a:rPr lang="en-GB" dirty="0"/>
              <a:t>The QCs must, in consultation with curriculum developers and providers, produce articulation pathways maps for each registered qualification and part qualifications both within and between sub-frameworks.</a:t>
            </a:r>
          </a:p>
          <a:p>
            <a:pPr marL="457200" lvl="1" indent="-457200" fontAlgn="t">
              <a:lnSpc>
                <a:spcPct val="110000"/>
              </a:lnSpc>
              <a:spcBef>
                <a:spcPts val="1000"/>
              </a:spcBef>
              <a:buAutoNum type="alphaLcParenR" startAt="5"/>
              <a:tabLst>
                <a:tab pos="444500" algn="l"/>
                <a:tab pos="541338" algn="l"/>
                <a:tab pos="715963" algn="l"/>
              </a:tabLst>
            </a:pPr>
            <a:r>
              <a:rPr lang="en-GB" dirty="0"/>
              <a:t>SAQA and the QCs must ensure the alignment and implementation of all Articulation, Recognition of Prior Learning (RPL) and Credit Accumulation and Transfer (CAT) policies</a:t>
            </a:r>
            <a:endParaRPr lang="en-ZA" dirty="0"/>
          </a:p>
        </p:txBody>
      </p:sp>
    </p:spTree>
    <p:extLst>
      <p:ext uri="{BB962C8B-B14F-4D97-AF65-F5344CB8AC3E}">
        <p14:creationId xmlns:p14="http://schemas.microsoft.com/office/powerpoint/2010/main" val="80888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9" y="113414"/>
            <a:ext cx="12017071" cy="785084"/>
          </a:xfrm>
        </p:spPr>
        <p:txBody>
          <a:bodyPr>
            <a:noAutofit/>
          </a:bodyPr>
          <a:lstStyle/>
          <a:p>
            <a:r>
              <a:rPr lang="en-GB" sz="3600" dirty="0"/>
              <a:t>Ministerial Determination - Implementation and Transitional requirements </a:t>
            </a:r>
            <a:endParaRPr lang="en-ZA" sz="3600" dirty="0"/>
          </a:p>
        </p:txBody>
      </p:sp>
      <p:sp>
        <p:nvSpPr>
          <p:cNvPr id="3" name="Content Placeholder 2"/>
          <p:cNvSpPr>
            <a:spLocks noGrp="1"/>
          </p:cNvSpPr>
          <p:nvPr>
            <p:ph idx="1"/>
          </p:nvPr>
        </p:nvSpPr>
        <p:spPr>
          <a:xfrm>
            <a:off x="174929" y="954157"/>
            <a:ext cx="11887200" cy="5222806"/>
          </a:xfrm>
        </p:spPr>
        <p:txBody>
          <a:bodyPr>
            <a:normAutofit fontScale="92500" lnSpcReduction="20000"/>
          </a:bodyPr>
          <a:lstStyle/>
          <a:p>
            <a:pPr marL="514350" indent="-514350">
              <a:buFont typeface="+mj-lt"/>
              <a:buAutoNum type="alphaLcParenR"/>
            </a:pPr>
            <a:r>
              <a:rPr lang="en-GB" sz="2000" dirty="0"/>
              <a:t>In accordance with the Ministerial Determination (</a:t>
            </a:r>
            <a:r>
              <a:rPr lang="en-GB" sz="2000" i="1" dirty="0">
                <a:solidFill>
                  <a:srgbClr val="00B0F0"/>
                </a:solidFill>
              </a:rPr>
              <a:t>Ministerial Determination on the three sub-frameworks that comprise the National Qualifications Framework, Government Gazette Notice No. 1391 published in Govt. Gazette No 44031 of 24 December 2020</a:t>
            </a:r>
            <a:r>
              <a:rPr lang="en-GB" sz="2100" dirty="0"/>
              <a:t>)</a:t>
            </a:r>
            <a:r>
              <a:rPr lang="en-GB" sz="2000" i="1" dirty="0">
                <a:solidFill>
                  <a:srgbClr val="00B0F0"/>
                </a:solidFill>
              </a:rPr>
              <a:t> </a:t>
            </a:r>
            <a:r>
              <a:rPr lang="en-GB" sz="2000" dirty="0"/>
              <a:t>the following implementation and transitional arrangements apply: </a:t>
            </a:r>
            <a:endParaRPr lang="en-GB" sz="2000" i="1" dirty="0">
              <a:solidFill>
                <a:srgbClr val="00B0F0"/>
              </a:solidFill>
            </a:endParaRPr>
          </a:p>
          <a:p>
            <a:pPr marL="514350" indent="-514350">
              <a:buFont typeface="+mj-lt"/>
              <a:buAutoNum type="alphaLcParenR"/>
            </a:pPr>
            <a:r>
              <a:rPr lang="en-GB" sz="2000" dirty="0"/>
              <a:t>The registration end date </a:t>
            </a:r>
            <a:r>
              <a:rPr lang="en-GB" sz="2100" dirty="0"/>
              <a:t>for Pre 2009 qualifications and unit standards  on the OQSF shall be 30/06/2023.[Clause 13]</a:t>
            </a:r>
          </a:p>
          <a:p>
            <a:pPr marL="971550" lvl="2" indent="-514350">
              <a:spcBef>
                <a:spcPts val="1000"/>
              </a:spcBef>
              <a:buFont typeface="+mj-lt"/>
              <a:buAutoNum type="romanLcPeriod"/>
            </a:pPr>
            <a:r>
              <a:rPr lang="en-GB" sz="1600" dirty="0"/>
              <a:t>(This means that all pre 2009 qualifications and unit standards (historically registered qualifications and programmes have a definite date by which they will cease to be offered. These historically registered qualifications and programmes must be transitioned into the new dispensation. – These skills development offerings cannot be offered post the transitional arrangements period.</a:t>
            </a:r>
          </a:p>
          <a:p>
            <a:pPr marL="971550" lvl="2" indent="-514350">
              <a:spcBef>
                <a:spcPts val="1000"/>
              </a:spcBef>
              <a:buFont typeface="+mj-lt"/>
              <a:buAutoNum type="romanLcPeriod"/>
            </a:pPr>
            <a:r>
              <a:rPr lang="en-GB" sz="1600" dirty="0"/>
              <a:t>Old trades are covered by the above provision as they are qualifications that the QCTO is issuing certificates against to confirm the learning achievements. All recorded trades are recognised as qualifications and thus fully covered by the above provisions.</a:t>
            </a:r>
          </a:p>
          <a:p>
            <a:pPr marL="514350" indent="-514350">
              <a:buFont typeface="+mj-lt"/>
              <a:buAutoNum type="alphaLcParenR"/>
            </a:pPr>
            <a:r>
              <a:rPr lang="en-GB" sz="2000" dirty="0"/>
              <a:t>The last date of first-time learners enrolling for Pre-2009 qualifications and unit standards shall be 30 June 2024 .[Clause 14]</a:t>
            </a:r>
          </a:p>
          <a:p>
            <a:pPr marL="514350" indent="-514350">
              <a:buFont typeface="+mj-lt"/>
              <a:buAutoNum type="alphaLcParenR"/>
            </a:pPr>
            <a:r>
              <a:rPr lang="en-GB" sz="2000" dirty="0"/>
              <a:t>The last date of achievements for learners enrolling for Pre-2009 qualifications and unit standards on the OQSF shall be 30 June 2027. [Clause 15]</a:t>
            </a:r>
          </a:p>
          <a:p>
            <a:pPr marL="971550" lvl="1" indent="-514350">
              <a:buFont typeface="+mj-lt"/>
              <a:buAutoNum type="romanLcPeriod"/>
            </a:pPr>
            <a:r>
              <a:rPr lang="en-GB" sz="1600" dirty="0"/>
              <a:t>No new certificates will be issued for new leaners against the pre 2009 qualifications and unit standards post the teach out period, only replacement certificates will continue to be issued.  </a:t>
            </a:r>
          </a:p>
          <a:p>
            <a:pPr marL="514350" indent="-514350">
              <a:buFont typeface="+mj-lt"/>
              <a:buAutoNum type="alphaLcParenR"/>
            </a:pPr>
            <a:r>
              <a:rPr lang="en-GB" sz="2000" dirty="0"/>
              <a:t>The QCs must ensure that the accreditation periods for pre 2009 qualifications coincides with the Ministerial Determination. [Clause 20]</a:t>
            </a:r>
          </a:p>
          <a:p>
            <a:pPr marL="514350" indent="-514350">
              <a:buFont typeface="+mj-lt"/>
              <a:buAutoNum type="alphaLcParenR"/>
            </a:pPr>
            <a:r>
              <a:rPr lang="en-GB" sz="2000" dirty="0"/>
              <a:t>All qualification registered on the NQF must be aligned to the new NQF Level Descriptors by 30 June 2023, to ensure coherence in learning, and enable the allocation of qualifications to particular levels in order to assess their compatibility and parity of esteem. [Clause 21]</a:t>
            </a:r>
          </a:p>
          <a:p>
            <a:pPr marL="0" indent="0">
              <a:buNone/>
            </a:pPr>
            <a:endParaRPr lang="en-GB" sz="2000" dirty="0"/>
          </a:p>
          <a:p>
            <a:pPr marL="457200" indent="-457200">
              <a:buAutoNum type="alphaLcParenR" startAt="8"/>
            </a:pPr>
            <a:endParaRPr lang="en-GB" sz="2000" dirty="0"/>
          </a:p>
          <a:p>
            <a:endParaRPr lang="en-GB" dirty="0"/>
          </a:p>
        </p:txBody>
      </p:sp>
    </p:spTree>
    <p:extLst>
      <p:ext uri="{BB962C8B-B14F-4D97-AF65-F5344CB8AC3E}">
        <p14:creationId xmlns:p14="http://schemas.microsoft.com/office/powerpoint/2010/main" val="233056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88" y="365126"/>
            <a:ext cx="11123212" cy="907083"/>
          </a:xfrm>
        </p:spPr>
        <p:txBody>
          <a:bodyPr>
            <a:normAutofit fontScale="90000"/>
          </a:bodyPr>
          <a:lstStyle/>
          <a:p>
            <a:r>
              <a:rPr lang="en-GB" dirty="0"/>
              <a:t>Stakeholders that are affected by the changes in the skills development system </a:t>
            </a:r>
            <a:endParaRPr lang="en-ZA" dirty="0"/>
          </a:p>
        </p:txBody>
      </p:sp>
      <p:sp>
        <p:nvSpPr>
          <p:cNvPr id="3" name="Content Placeholder 2"/>
          <p:cNvSpPr>
            <a:spLocks noGrp="1"/>
          </p:cNvSpPr>
          <p:nvPr>
            <p:ph idx="1"/>
          </p:nvPr>
        </p:nvSpPr>
        <p:spPr>
          <a:xfrm>
            <a:off x="230588" y="1825625"/>
            <a:ext cx="11704320" cy="4351338"/>
          </a:xfrm>
        </p:spPr>
        <p:txBody>
          <a:bodyPr>
            <a:normAutofit fontScale="92500" lnSpcReduction="20000"/>
          </a:bodyPr>
          <a:lstStyle/>
          <a:p>
            <a:pPr marL="0" indent="0">
              <a:buNone/>
            </a:pPr>
            <a:r>
              <a:rPr lang="en-GB" dirty="0"/>
              <a:t>The following stakeholders are affected by the changes:</a:t>
            </a:r>
          </a:p>
          <a:p>
            <a:r>
              <a:rPr lang="en-GB" dirty="0"/>
              <a:t>Learners </a:t>
            </a:r>
          </a:p>
          <a:p>
            <a:r>
              <a:rPr lang="en-GB" dirty="0"/>
              <a:t>Employers</a:t>
            </a:r>
          </a:p>
          <a:p>
            <a:r>
              <a:rPr lang="en-GB" dirty="0"/>
              <a:t>Skills Development Providers (TVET Colleges; Private Providers, Public ) </a:t>
            </a:r>
          </a:p>
          <a:p>
            <a:r>
              <a:rPr lang="en-GB" dirty="0"/>
              <a:t>Assessment Centres</a:t>
            </a:r>
          </a:p>
          <a:p>
            <a:r>
              <a:rPr lang="en-GB" dirty="0"/>
              <a:t>RPL Centres </a:t>
            </a:r>
          </a:p>
          <a:p>
            <a:r>
              <a:rPr lang="en-GB" dirty="0"/>
              <a:t>Professional Bodies</a:t>
            </a:r>
          </a:p>
          <a:p>
            <a:r>
              <a:rPr lang="en-GB" dirty="0"/>
              <a:t>Regulatory bodies </a:t>
            </a:r>
          </a:p>
          <a:p>
            <a:r>
              <a:rPr lang="en-GB" dirty="0"/>
              <a:t>Statutory and non statutory bodies </a:t>
            </a:r>
          </a:p>
          <a:p>
            <a:r>
              <a:rPr lang="en-GB" dirty="0"/>
              <a:t>SETAs</a:t>
            </a:r>
            <a:endParaRPr lang="en-ZA" dirty="0"/>
          </a:p>
        </p:txBody>
      </p:sp>
    </p:spTree>
    <p:extLst>
      <p:ext uri="{BB962C8B-B14F-4D97-AF65-F5344CB8AC3E}">
        <p14:creationId xmlns:p14="http://schemas.microsoft.com/office/powerpoint/2010/main" val="149058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132629340"/>
              </p:ext>
            </p:extLst>
          </p:nvPr>
        </p:nvGraphicFramePr>
        <p:xfrm>
          <a:off x="558264" y="95616"/>
          <a:ext cx="10501162" cy="6179041"/>
        </p:xfrm>
        <a:graphic>
          <a:graphicData uri="http://schemas.openxmlformats.org/drawingml/2006/table">
            <a:tbl>
              <a:tblPr firstRow="1" bandRow="1">
                <a:tableStyleId>{5C22544A-7EE6-4342-B048-85BDC9FD1C3A}</a:tableStyleId>
              </a:tblPr>
              <a:tblGrid>
                <a:gridCol w="1135262">
                  <a:extLst>
                    <a:ext uri="{9D8B030D-6E8A-4147-A177-3AD203B41FA5}">
                      <a16:colId xmlns:a16="http://schemas.microsoft.com/office/drawing/2014/main" val="20000"/>
                    </a:ext>
                  </a:extLst>
                </a:gridCol>
                <a:gridCol w="4620645">
                  <a:extLst>
                    <a:ext uri="{9D8B030D-6E8A-4147-A177-3AD203B41FA5}">
                      <a16:colId xmlns:a16="http://schemas.microsoft.com/office/drawing/2014/main" val="20001"/>
                    </a:ext>
                  </a:extLst>
                </a:gridCol>
                <a:gridCol w="4745255">
                  <a:extLst>
                    <a:ext uri="{9D8B030D-6E8A-4147-A177-3AD203B41FA5}">
                      <a16:colId xmlns:a16="http://schemas.microsoft.com/office/drawing/2014/main" val="20002"/>
                    </a:ext>
                  </a:extLst>
                </a:gridCol>
              </a:tblGrid>
              <a:tr h="554484">
                <a:tc>
                  <a:txBody>
                    <a:bodyPr/>
                    <a:lstStyle/>
                    <a:p>
                      <a:r>
                        <a:rPr lang="en-ZA" sz="1800" dirty="0">
                          <a:solidFill>
                            <a:schemeClr val="tx1"/>
                          </a:solidFill>
                        </a:rPr>
                        <a:t>NQF Level</a:t>
                      </a:r>
                    </a:p>
                  </a:txBody>
                  <a:tcPr marT="45713" marB="45713"/>
                </a:tc>
                <a:tc gridSpan="2">
                  <a:txBody>
                    <a:bodyPr/>
                    <a:lstStyle/>
                    <a:p>
                      <a:r>
                        <a:rPr lang="en-ZA" sz="1800" dirty="0">
                          <a:solidFill>
                            <a:schemeClr val="tx1"/>
                          </a:solidFill>
                        </a:rPr>
                        <a:t>Determination</a:t>
                      </a:r>
                      <a:r>
                        <a:rPr lang="en-ZA" sz="1800" baseline="0" dirty="0">
                          <a:solidFill>
                            <a:schemeClr val="tx1"/>
                          </a:solidFill>
                        </a:rPr>
                        <a:t> of </a:t>
                      </a:r>
                      <a:r>
                        <a:rPr lang="en-ZA" sz="1800" dirty="0">
                          <a:solidFill>
                            <a:schemeClr val="tx1"/>
                          </a:solidFill>
                        </a:rPr>
                        <a:t>Sub-Framework</a:t>
                      </a:r>
                      <a:r>
                        <a:rPr lang="en-ZA" sz="1800" baseline="0" dirty="0">
                          <a:solidFill>
                            <a:schemeClr val="tx1"/>
                          </a:solidFill>
                        </a:rPr>
                        <a:t> that comprise the NQF </a:t>
                      </a:r>
                      <a:r>
                        <a:rPr lang="en-ZA" sz="1400" baseline="0" dirty="0">
                          <a:solidFill>
                            <a:schemeClr val="tx1"/>
                          </a:solidFill>
                        </a:rPr>
                        <a:t>(Government Gazette No. 36003 of 14 December 2012 and Government Gazette No. 891 of 2013 published in Government Gazette No. 36803 of  13 August 2013 ) </a:t>
                      </a:r>
                      <a:endParaRPr lang="en-ZA" sz="1400" dirty="0">
                        <a:solidFill>
                          <a:schemeClr val="tx1"/>
                        </a:solidFill>
                      </a:endParaRPr>
                    </a:p>
                  </a:txBody>
                  <a:tcPr marT="45713" marB="45713"/>
                </a:tc>
                <a:tc hMerge="1">
                  <a:txBody>
                    <a:bodyPr/>
                    <a:lstStyle/>
                    <a:p>
                      <a:endParaRPr lang="en-ZA" dirty="0"/>
                    </a:p>
                  </a:txBody>
                  <a:tcPr/>
                </a:tc>
                <a:extLst>
                  <a:ext uri="{0D108BD9-81ED-4DB2-BD59-A6C34878D82A}">
                    <a16:rowId xmlns:a16="http://schemas.microsoft.com/office/drawing/2014/main" val="10000"/>
                  </a:ext>
                </a:extLst>
              </a:tr>
              <a:tr h="612852">
                <a:tc>
                  <a:txBody>
                    <a:bodyPr/>
                    <a:lstStyle/>
                    <a:p>
                      <a:pPr algn="ctr"/>
                      <a:r>
                        <a:rPr lang="en-ZA" sz="1800" dirty="0">
                          <a:solidFill>
                            <a:schemeClr val="tx1"/>
                          </a:solidFill>
                        </a:rPr>
                        <a:t>10</a:t>
                      </a:r>
                    </a:p>
                  </a:txBody>
                  <a:tcPr marT="45713" marB="45713"/>
                </a:tc>
                <a:tc>
                  <a:txBody>
                    <a:bodyPr/>
                    <a:lstStyle/>
                    <a:p>
                      <a:r>
                        <a:rPr lang="en-ZA" sz="1800" dirty="0">
                          <a:solidFill>
                            <a:schemeClr val="tx1"/>
                          </a:solidFill>
                        </a:rPr>
                        <a:t>Doctoral Degree</a:t>
                      </a:r>
                      <a:r>
                        <a:rPr lang="en-ZA" sz="1800" baseline="0" dirty="0">
                          <a:solidFill>
                            <a:schemeClr val="tx1"/>
                          </a:solidFill>
                        </a:rPr>
                        <a:t> </a:t>
                      </a:r>
                    </a:p>
                    <a:p>
                      <a:r>
                        <a:rPr lang="en-ZA" sz="1800" dirty="0">
                          <a:solidFill>
                            <a:schemeClr val="tx1"/>
                          </a:solidFill>
                        </a:rPr>
                        <a:t>Doctoral Degree</a:t>
                      </a:r>
                      <a:r>
                        <a:rPr lang="en-ZA" sz="1800" baseline="0" dirty="0">
                          <a:solidFill>
                            <a:schemeClr val="tx1"/>
                          </a:solidFill>
                        </a:rPr>
                        <a:t> (Professional)</a:t>
                      </a:r>
                    </a:p>
                  </a:txBody>
                  <a:tcPr marT="45713" marB="45713">
                    <a:solidFill>
                      <a:srgbClr val="FFC000"/>
                    </a:solidFill>
                  </a:tcPr>
                </a:tc>
                <a:tc>
                  <a:txBody>
                    <a:bodyPr/>
                    <a:lstStyle/>
                    <a:p>
                      <a:pPr marL="0" indent="0" algn="ctr">
                        <a:buFont typeface="Arial" pitchFamily="34" charset="0"/>
                        <a:buNone/>
                      </a:pPr>
                      <a:r>
                        <a:rPr lang="en-ZA" sz="1800" dirty="0">
                          <a:solidFill>
                            <a:schemeClr val="tx1"/>
                          </a:solidFill>
                        </a:rPr>
                        <a:t>*</a:t>
                      </a:r>
                    </a:p>
                  </a:txBody>
                  <a:tcPr marT="45713" marB="45713">
                    <a:solidFill>
                      <a:srgbClr val="FF0000"/>
                    </a:solidFill>
                  </a:tcPr>
                </a:tc>
                <a:extLst>
                  <a:ext uri="{0D108BD9-81ED-4DB2-BD59-A6C34878D82A}">
                    <a16:rowId xmlns:a16="http://schemas.microsoft.com/office/drawing/2014/main" val="10001"/>
                  </a:ext>
                </a:extLst>
              </a:tr>
              <a:tr h="612852">
                <a:tc>
                  <a:txBody>
                    <a:bodyPr/>
                    <a:lstStyle/>
                    <a:p>
                      <a:pPr algn="ctr"/>
                      <a:r>
                        <a:rPr lang="en-ZA" sz="1800" dirty="0">
                          <a:solidFill>
                            <a:schemeClr val="tx1"/>
                          </a:solidFill>
                        </a:rPr>
                        <a:t>9</a:t>
                      </a:r>
                    </a:p>
                  </a:txBody>
                  <a:tcPr marT="45713" marB="45713"/>
                </a:tc>
                <a:tc>
                  <a:txBody>
                    <a:bodyPr/>
                    <a:lstStyle/>
                    <a:p>
                      <a:r>
                        <a:rPr lang="en-ZA" sz="1800" dirty="0">
                          <a:solidFill>
                            <a:schemeClr val="tx1"/>
                          </a:solidFill>
                        </a:rPr>
                        <a:t>Master’s Degree</a:t>
                      </a:r>
                      <a:r>
                        <a:rPr lang="en-ZA" sz="1800" baseline="0" dirty="0">
                          <a:solidFill>
                            <a:schemeClr val="tx1"/>
                          </a:solidFill>
                        </a:rPr>
                        <a:t> </a:t>
                      </a:r>
                    </a:p>
                    <a:p>
                      <a:r>
                        <a:rPr lang="en-ZA" sz="1800" dirty="0">
                          <a:solidFill>
                            <a:schemeClr val="tx1"/>
                          </a:solidFill>
                        </a:rPr>
                        <a:t>Master’s Degree</a:t>
                      </a:r>
                      <a:r>
                        <a:rPr lang="en-ZA" sz="1800" baseline="0" dirty="0">
                          <a:solidFill>
                            <a:schemeClr val="tx1"/>
                          </a:solidFill>
                        </a:rPr>
                        <a:t> (Professional)</a:t>
                      </a:r>
                      <a:endParaRPr lang="en-ZA" sz="1800" dirty="0">
                        <a:solidFill>
                          <a:schemeClr val="tx1"/>
                        </a:solidFill>
                      </a:endParaRPr>
                    </a:p>
                  </a:txBody>
                  <a:tcPr marT="45713" marB="45713">
                    <a:solidFill>
                      <a:srgbClr val="FFC000"/>
                    </a:solidFill>
                  </a:tcPr>
                </a:tc>
                <a:tc>
                  <a:txBody>
                    <a:bodyPr/>
                    <a:lstStyle/>
                    <a:p>
                      <a:pPr marL="0" indent="0" algn="ctr">
                        <a:buFont typeface="Arial" pitchFamily="34" charset="0"/>
                        <a:buNone/>
                      </a:pPr>
                      <a:r>
                        <a:rPr lang="en-ZA" sz="1800" dirty="0">
                          <a:solidFill>
                            <a:schemeClr val="tx1"/>
                          </a:solidFill>
                        </a:rPr>
                        <a:t>*</a:t>
                      </a:r>
                    </a:p>
                  </a:txBody>
                  <a:tcPr marT="45713" marB="45713">
                    <a:solidFill>
                      <a:srgbClr val="FF0000"/>
                    </a:solidFill>
                  </a:tcPr>
                </a:tc>
                <a:extLst>
                  <a:ext uri="{0D108BD9-81ED-4DB2-BD59-A6C34878D82A}">
                    <a16:rowId xmlns:a16="http://schemas.microsoft.com/office/drawing/2014/main" val="10002"/>
                  </a:ext>
                </a:extLst>
              </a:tr>
              <a:tr h="875508">
                <a:tc>
                  <a:txBody>
                    <a:bodyPr/>
                    <a:lstStyle/>
                    <a:p>
                      <a:pPr algn="ctr"/>
                      <a:r>
                        <a:rPr lang="en-ZA" sz="1800" dirty="0">
                          <a:solidFill>
                            <a:schemeClr val="tx1"/>
                          </a:solidFill>
                        </a:rPr>
                        <a:t>8</a:t>
                      </a:r>
                    </a:p>
                  </a:txBody>
                  <a:tcPr marT="45713" marB="45713"/>
                </a:tc>
                <a:tc>
                  <a:txBody>
                    <a:bodyPr/>
                    <a:lstStyle/>
                    <a:p>
                      <a:r>
                        <a:rPr lang="en-ZA" sz="1800" dirty="0">
                          <a:solidFill>
                            <a:schemeClr val="tx1"/>
                          </a:solidFill>
                        </a:rPr>
                        <a:t>Bachelor Honours Degree</a:t>
                      </a:r>
                      <a:r>
                        <a:rPr lang="en-ZA" sz="1800" baseline="0" dirty="0">
                          <a:solidFill>
                            <a:schemeClr val="tx1"/>
                          </a:solidFill>
                        </a:rPr>
                        <a:t> </a:t>
                      </a:r>
                    </a:p>
                    <a:p>
                      <a:r>
                        <a:rPr lang="en-ZA" sz="1800" baseline="0" dirty="0">
                          <a:solidFill>
                            <a:schemeClr val="tx1"/>
                          </a:solidFill>
                        </a:rPr>
                        <a:t>Post Graduate Diploma</a:t>
                      </a:r>
                      <a:endParaRPr lang="en-ZA" sz="1800" baseline="0" dirty="0">
                        <a:solidFill>
                          <a:schemeClr val="dk1"/>
                        </a:solidFill>
                        <a:effectLst/>
                      </a:endParaRPr>
                    </a:p>
                    <a:p>
                      <a:r>
                        <a:rPr lang="en-ZA" sz="1800" dirty="0">
                          <a:solidFill>
                            <a:schemeClr val="tx1"/>
                          </a:solidFill>
                        </a:rPr>
                        <a:t>Bachelor’s Degree</a:t>
                      </a:r>
                      <a:r>
                        <a:rPr lang="en-ZA" sz="1800" baseline="0" dirty="0">
                          <a:solidFill>
                            <a:schemeClr val="tx1"/>
                          </a:solidFill>
                        </a:rPr>
                        <a:t> </a:t>
                      </a:r>
                      <a:endParaRPr lang="en-ZA" sz="1800" dirty="0">
                        <a:solidFill>
                          <a:schemeClr val="tx1"/>
                        </a:solidFill>
                      </a:endParaRPr>
                    </a:p>
                  </a:txBody>
                  <a:tcPr marT="45713" marB="45713">
                    <a:solidFill>
                      <a:srgbClr val="FFC000"/>
                    </a:solidFill>
                  </a:tcPr>
                </a:tc>
                <a:tc>
                  <a:txBody>
                    <a:bodyPr/>
                    <a:lstStyle/>
                    <a:p>
                      <a:r>
                        <a:rPr lang="en-ZA" sz="1800" b="0" dirty="0">
                          <a:solidFill>
                            <a:srgbClr val="F6FBFC"/>
                          </a:solidFill>
                        </a:rPr>
                        <a:t>Occupational Certificate (Level 8)</a:t>
                      </a:r>
                    </a:p>
                  </a:txBody>
                  <a:tcPr marT="45713" marB="45713">
                    <a:solidFill>
                      <a:srgbClr val="FF0000"/>
                    </a:solidFill>
                  </a:tcPr>
                </a:tc>
                <a:extLst>
                  <a:ext uri="{0D108BD9-81ED-4DB2-BD59-A6C34878D82A}">
                    <a16:rowId xmlns:a16="http://schemas.microsoft.com/office/drawing/2014/main" val="10003"/>
                  </a:ext>
                </a:extLst>
              </a:tr>
              <a:tr h="612852">
                <a:tc>
                  <a:txBody>
                    <a:bodyPr/>
                    <a:lstStyle/>
                    <a:p>
                      <a:pPr algn="ctr"/>
                      <a:r>
                        <a:rPr lang="en-ZA" sz="1800" dirty="0">
                          <a:solidFill>
                            <a:schemeClr val="tx1"/>
                          </a:solidFill>
                        </a:rPr>
                        <a:t>7</a:t>
                      </a:r>
                    </a:p>
                  </a:txBody>
                  <a:tcPr marT="45713" marB="45713"/>
                </a:tc>
                <a:tc>
                  <a:txBody>
                    <a:bodyPr/>
                    <a:lstStyle/>
                    <a:p>
                      <a:r>
                        <a:rPr lang="en-ZA" sz="1800" dirty="0">
                          <a:solidFill>
                            <a:schemeClr val="tx1"/>
                          </a:solidFill>
                        </a:rPr>
                        <a:t>Bachelor ‘s Degree</a:t>
                      </a:r>
                      <a:r>
                        <a:rPr lang="en-ZA" sz="1800" baseline="0" dirty="0">
                          <a:solidFill>
                            <a:schemeClr val="tx1"/>
                          </a:solidFill>
                        </a:rPr>
                        <a:t> </a:t>
                      </a:r>
                    </a:p>
                    <a:p>
                      <a:r>
                        <a:rPr lang="en-ZA" sz="1800" baseline="0" dirty="0">
                          <a:solidFill>
                            <a:schemeClr val="tx1"/>
                          </a:solidFill>
                        </a:rPr>
                        <a:t>Advanced  Diploma</a:t>
                      </a:r>
                      <a:endParaRPr lang="en-ZA" sz="1800" dirty="0">
                        <a:solidFill>
                          <a:schemeClr val="tx1"/>
                        </a:solidFill>
                      </a:endParaRPr>
                    </a:p>
                  </a:txBody>
                  <a:tcPr marT="45713" marB="45713">
                    <a:solidFill>
                      <a:srgbClr val="FFC000"/>
                    </a:solidFill>
                  </a:tcPr>
                </a:tc>
                <a:tc>
                  <a:txBody>
                    <a:bodyPr/>
                    <a:lstStyle/>
                    <a:p>
                      <a:r>
                        <a:rPr lang="en-ZA" sz="1800" b="0" dirty="0">
                          <a:solidFill>
                            <a:srgbClr val="F6FBFC"/>
                          </a:solidFill>
                        </a:rPr>
                        <a:t>Occupational Certificate (Level 7)</a:t>
                      </a:r>
                    </a:p>
                  </a:txBody>
                  <a:tcPr marT="45713" marB="45713">
                    <a:solidFill>
                      <a:srgbClr val="FF0000"/>
                    </a:solidFill>
                  </a:tcPr>
                </a:tc>
                <a:extLst>
                  <a:ext uri="{0D108BD9-81ED-4DB2-BD59-A6C34878D82A}">
                    <a16:rowId xmlns:a16="http://schemas.microsoft.com/office/drawing/2014/main" val="10004"/>
                  </a:ext>
                </a:extLst>
              </a:tr>
              <a:tr h="612852">
                <a:tc>
                  <a:txBody>
                    <a:bodyPr/>
                    <a:lstStyle/>
                    <a:p>
                      <a:pPr algn="ctr"/>
                      <a:r>
                        <a:rPr lang="en-ZA" sz="1800" dirty="0">
                          <a:solidFill>
                            <a:schemeClr val="tx1"/>
                          </a:solidFill>
                        </a:rPr>
                        <a:t>6</a:t>
                      </a:r>
                    </a:p>
                  </a:txBody>
                  <a:tcPr marT="45713" marB="45713"/>
                </a:tc>
                <a:tc>
                  <a:txBody>
                    <a:bodyPr/>
                    <a:lstStyle/>
                    <a:p>
                      <a:r>
                        <a:rPr lang="en-ZA" sz="1800" baseline="0" dirty="0">
                          <a:solidFill>
                            <a:schemeClr val="tx1"/>
                          </a:solidFill>
                        </a:rPr>
                        <a:t>Diploma</a:t>
                      </a:r>
                    </a:p>
                    <a:p>
                      <a:pPr marL="0" marR="0" indent="0" algn="l" defTabSz="914400" rtl="0" eaLnBrk="1" fontAlgn="auto" latinLnBrk="0" hangingPunct="1">
                        <a:lnSpc>
                          <a:spcPct val="100000"/>
                        </a:lnSpc>
                        <a:spcBef>
                          <a:spcPts val="0"/>
                        </a:spcBef>
                        <a:spcAft>
                          <a:spcPts val="0"/>
                        </a:spcAft>
                        <a:buClrTx/>
                        <a:buSzTx/>
                        <a:buFontTx/>
                        <a:buNone/>
                        <a:tabLst/>
                        <a:defRPr/>
                      </a:pPr>
                      <a:r>
                        <a:rPr lang="en-ZA" sz="1800" baseline="0" dirty="0">
                          <a:solidFill>
                            <a:schemeClr val="tx1"/>
                          </a:solidFill>
                        </a:rPr>
                        <a:t>Advanced  Certificate </a:t>
                      </a:r>
                      <a:endParaRPr lang="en-ZA" sz="1800" dirty="0">
                        <a:solidFill>
                          <a:schemeClr val="tx1"/>
                        </a:solidFill>
                      </a:endParaRPr>
                    </a:p>
                  </a:txBody>
                  <a:tcPr marT="45713" marB="45713">
                    <a:solidFill>
                      <a:srgbClr val="FFC000"/>
                    </a:solidFill>
                  </a:tcPr>
                </a:tc>
                <a:tc>
                  <a:txBody>
                    <a:bodyPr/>
                    <a:lstStyle/>
                    <a:p>
                      <a:r>
                        <a:rPr lang="en-ZA" sz="1800" b="0" dirty="0">
                          <a:solidFill>
                            <a:srgbClr val="F6FBFC"/>
                          </a:solidFill>
                        </a:rPr>
                        <a:t>Occupational Certificate (Level 6)</a:t>
                      </a:r>
                    </a:p>
                  </a:txBody>
                  <a:tcPr marT="45713" marB="45713">
                    <a:solidFill>
                      <a:srgbClr val="FF0000"/>
                    </a:solidFill>
                  </a:tcPr>
                </a:tc>
                <a:extLst>
                  <a:ext uri="{0D108BD9-81ED-4DB2-BD59-A6C34878D82A}">
                    <a16:rowId xmlns:a16="http://schemas.microsoft.com/office/drawing/2014/main" val="10005"/>
                  </a:ext>
                </a:extLst>
              </a:tr>
              <a:tr h="425057">
                <a:tc>
                  <a:txBody>
                    <a:bodyPr/>
                    <a:lstStyle/>
                    <a:p>
                      <a:pPr algn="ctr"/>
                      <a:r>
                        <a:rPr lang="en-ZA" sz="1800" dirty="0">
                          <a:solidFill>
                            <a:schemeClr val="tx1"/>
                          </a:solidFill>
                        </a:rPr>
                        <a:t>5</a:t>
                      </a:r>
                    </a:p>
                  </a:txBody>
                  <a:tcPr marT="45713" marB="45713"/>
                </a:tc>
                <a:tc>
                  <a:txBody>
                    <a:bodyPr/>
                    <a:lstStyle/>
                    <a:p>
                      <a:r>
                        <a:rPr lang="en-ZA" sz="1800" dirty="0">
                          <a:solidFill>
                            <a:schemeClr val="tx1"/>
                          </a:solidFill>
                        </a:rPr>
                        <a:t>Higher Certificate</a:t>
                      </a:r>
                    </a:p>
                  </a:txBody>
                  <a:tcPr marT="45713" marB="45713">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rgbClr val="F6FBFC"/>
                          </a:solidFill>
                        </a:rPr>
                        <a:t>Occupational Certificate (Level 5)</a:t>
                      </a:r>
                    </a:p>
                  </a:txBody>
                  <a:tcPr marT="45713" marB="45713">
                    <a:solidFill>
                      <a:srgbClr val="FF0000"/>
                    </a:solidFill>
                  </a:tcPr>
                </a:tc>
                <a:extLst>
                  <a:ext uri="{0D108BD9-81ED-4DB2-BD59-A6C34878D82A}">
                    <a16:rowId xmlns:a16="http://schemas.microsoft.com/office/drawing/2014/main" val="10006"/>
                  </a:ext>
                </a:extLst>
              </a:tr>
              <a:tr h="425057">
                <a:tc>
                  <a:txBody>
                    <a:bodyPr/>
                    <a:lstStyle/>
                    <a:p>
                      <a:pPr algn="ctr"/>
                      <a:r>
                        <a:rPr lang="en-ZA" sz="1800" dirty="0">
                          <a:solidFill>
                            <a:schemeClr val="tx1"/>
                          </a:solidFill>
                        </a:rPr>
                        <a:t>4</a:t>
                      </a:r>
                    </a:p>
                  </a:txBody>
                  <a:tcPr marT="45713" marB="45713"/>
                </a:tc>
                <a:tc>
                  <a:txBody>
                    <a:bodyPr/>
                    <a:lstStyle/>
                    <a:p>
                      <a:r>
                        <a:rPr lang="en-ZA" sz="1800" dirty="0">
                          <a:solidFill>
                            <a:schemeClr val="tx1"/>
                          </a:solidFill>
                        </a:rPr>
                        <a:t>National Certificate</a:t>
                      </a:r>
                    </a:p>
                  </a:txBody>
                  <a:tcPr marT="45713" marB="45713">
                    <a:solidFill>
                      <a:srgbClr val="00B050"/>
                    </a:solidFill>
                  </a:tcPr>
                </a:tc>
                <a:tc>
                  <a:txBody>
                    <a:bodyPr/>
                    <a:lstStyle/>
                    <a:p>
                      <a:r>
                        <a:rPr lang="en-ZA" sz="1800" b="0" dirty="0">
                          <a:solidFill>
                            <a:srgbClr val="F6FBFC"/>
                          </a:solidFill>
                        </a:rPr>
                        <a:t>Occupational Certificate (Level 4)</a:t>
                      </a:r>
                    </a:p>
                  </a:txBody>
                  <a:tcPr marT="45713" marB="45713">
                    <a:solidFill>
                      <a:srgbClr val="FF0000"/>
                    </a:solidFill>
                  </a:tcPr>
                </a:tc>
                <a:extLst>
                  <a:ext uri="{0D108BD9-81ED-4DB2-BD59-A6C34878D82A}">
                    <a16:rowId xmlns:a16="http://schemas.microsoft.com/office/drawing/2014/main" val="10007"/>
                  </a:ext>
                </a:extLst>
              </a:tr>
              <a:tr h="425057">
                <a:tc>
                  <a:txBody>
                    <a:bodyPr/>
                    <a:lstStyle/>
                    <a:p>
                      <a:pPr algn="ctr"/>
                      <a:r>
                        <a:rPr lang="en-ZA" sz="1800" dirty="0">
                          <a:solidFill>
                            <a:schemeClr val="tx1"/>
                          </a:solidFill>
                        </a:rPr>
                        <a:t>3</a:t>
                      </a:r>
                    </a:p>
                  </a:txBody>
                  <a:tcPr marT="45713" marB="45713"/>
                </a:tc>
                <a:tc>
                  <a:txBody>
                    <a:bodyPr/>
                    <a:lstStyle/>
                    <a:p>
                      <a:r>
                        <a:rPr lang="en-ZA" sz="1800" dirty="0">
                          <a:solidFill>
                            <a:schemeClr val="tx1"/>
                          </a:solidFill>
                        </a:rPr>
                        <a:t>Intermediate</a:t>
                      </a:r>
                      <a:r>
                        <a:rPr lang="en-ZA" sz="1800" baseline="0" dirty="0">
                          <a:solidFill>
                            <a:schemeClr val="tx1"/>
                          </a:solidFill>
                        </a:rPr>
                        <a:t> Certificate</a:t>
                      </a:r>
                    </a:p>
                  </a:txBody>
                  <a:tcPr marT="45713" marB="45713">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rgbClr val="F6FBFC"/>
                          </a:solidFill>
                        </a:rPr>
                        <a:t>Occupational Certificate (Level 3)</a:t>
                      </a:r>
                    </a:p>
                  </a:txBody>
                  <a:tcPr marT="45713" marB="45713">
                    <a:solidFill>
                      <a:srgbClr val="FF0000"/>
                    </a:solidFill>
                  </a:tcPr>
                </a:tc>
                <a:extLst>
                  <a:ext uri="{0D108BD9-81ED-4DB2-BD59-A6C34878D82A}">
                    <a16:rowId xmlns:a16="http://schemas.microsoft.com/office/drawing/2014/main" val="10008"/>
                  </a:ext>
                </a:extLst>
              </a:tr>
              <a:tr h="425057">
                <a:tc>
                  <a:txBody>
                    <a:bodyPr/>
                    <a:lstStyle/>
                    <a:p>
                      <a:pPr algn="ctr"/>
                      <a:r>
                        <a:rPr lang="en-ZA" sz="1800" dirty="0">
                          <a:solidFill>
                            <a:schemeClr val="tx1"/>
                          </a:solidFill>
                        </a:rPr>
                        <a:t>2</a:t>
                      </a:r>
                    </a:p>
                  </a:txBody>
                  <a:tcPr marT="45713" marB="45713"/>
                </a:tc>
                <a:tc>
                  <a:txBody>
                    <a:bodyPr/>
                    <a:lstStyle/>
                    <a:p>
                      <a:r>
                        <a:rPr lang="en-ZA" sz="1800" dirty="0">
                          <a:solidFill>
                            <a:schemeClr val="tx1"/>
                          </a:solidFill>
                        </a:rPr>
                        <a:t>Elementary Certificate</a:t>
                      </a:r>
                    </a:p>
                  </a:txBody>
                  <a:tcPr marT="45713" marB="45713">
                    <a:solidFill>
                      <a:srgbClr val="00B050"/>
                    </a:solidFill>
                  </a:tcPr>
                </a:tc>
                <a:tc>
                  <a:txBody>
                    <a:bodyPr/>
                    <a:lstStyle/>
                    <a:p>
                      <a:r>
                        <a:rPr lang="en-ZA" sz="1800" b="0" dirty="0">
                          <a:solidFill>
                            <a:srgbClr val="F6FBFC"/>
                          </a:solidFill>
                        </a:rPr>
                        <a:t>Occupational Certificate (Level 2)</a:t>
                      </a:r>
                    </a:p>
                  </a:txBody>
                  <a:tcPr marT="45713" marB="45713">
                    <a:solidFill>
                      <a:srgbClr val="FF0000"/>
                    </a:solidFill>
                  </a:tcPr>
                </a:tc>
                <a:extLst>
                  <a:ext uri="{0D108BD9-81ED-4DB2-BD59-A6C34878D82A}">
                    <a16:rowId xmlns:a16="http://schemas.microsoft.com/office/drawing/2014/main" val="10009"/>
                  </a:ext>
                </a:extLst>
              </a:tr>
              <a:tr h="425057">
                <a:tc>
                  <a:txBody>
                    <a:bodyPr/>
                    <a:lstStyle/>
                    <a:p>
                      <a:pPr algn="ctr"/>
                      <a:r>
                        <a:rPr lang="en-ZA" sz="1800" dirty="0">
                          <a:solidFill>
                            <a:schemeClr val="tx1"/>
                          </a:solidFill>
                        </a:rPr>
                        <a:t>1</a:t>
                      </a:r>
                    </a:p>
                  </a:txBody>
                  <a:tcPr marT="45713" marB="45713"/>
                </a:tc>
                <a:tc>
                  <a:txBody>
                    <a:bodyPr/>
                    <a:lstStyle/>
                    <a:p>
                      <a:r>
                        <a:rPr lang="en-ZA" sz="1800" dirty="0">
                          <a:solidFill>
                            <a:schemeClr val="tx1"/>
                          </a:solidFill>
                        </a:rPr>
                        <a:t>General Certificate</a:t>
                      </a:r>
                    </a:p>
                  </a:txBody>
                  <a:tcPr marT="45713" marB="45713">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rgbClr val="F6FBFC"/>
                          </a:solidFill>
                        </a:rPr>
                        <a:t>Occupational Certificate (Level 1)</a:t>
                      </a:r>
                    </a:p>
                  </a:txBody>
                  <a:tcPr marT="45713" marB="45713">
                    <a:solidFill>
                      <a:srgbClr val="FF0000"/>
                    </a:solidFill>
                  </a:tcPr>
                </a:tc>
                <a:extLst>
                  <a:ext uri="{0D108BD9-81ED-4DB2-BD59-A6C34878D82A}">
                    <a16:rowId xmlns:a16="http://schemas.microsoft.com/office/drawing/2014/main" val="10010"/>
                  </a:ext>
                </a:extLst>
              </a:tr>
            </a:tbl>
          </a:graphicData>
        </a:graphic>
      </p:graphicFrame>
      <p:sp>
        <p:nvSpPr>
          <p:cNvPr id="5" name="TextBox 4"/>
          <p:cNvSpPr txBox="1"/>
          <p:nvPr/>
        </p:nvSpPr>
        <p:spPr>
          <a:xfrm>
            <a:off x="10125777" y="3924700"/>
            <a:ext cx="725262" cy="369332"/>
          </a:xfrm>
          <a:prstGeom prst="rect">
            <a:avLst/>
          </a:prstGeom>
          <a:solidFill>
            <a:srgbClr val="00B0F0"/>
          </a:solidFill>
          <a:ln w="38100">
            <a:solidFill>
              <a:schemeClr val="tx1"/>
            </a:solidFill>
          </a:ln>
        </p:spPr>
        <p:txBody>
          <a:bodyPr wrap="square" rtlCol="0">
            <a:spAutoFit/>
          </a:bodyPr>
          <a:lstStyle/>
          <a:p>
            <a:r>
              <a:rPr lang="en-ZA" b="1" dirty="0">
                <a:solidFill>
                  <a:srgbClr val="F6FBFC"/>
                </a:solidFill>
              </a:rPr>
              <a:t>OQSF</a:t>
            </a:r>
          </a:p>
        </p:txBody>
      </p:sp>
      <p:sp>
        <p:nvSpPr>
          <p:cNvPr id="6" name="TextBox 5"/>
          <p:cNvSpPr txBox="1"/>
          <p:nvPr/>
        </p:nvSpPr>
        <p:spPr>
          <a:xfrm>
            <a:off x="4908885" y="2365406"/>
            <a:ext cx="821507" cy="369332"/>
          </a:xfrm>
          <a:prstGeom prst="rect">
            <a:avLst/>
          </a:prstGeom>
          <a:solidFill>
            <a:srgbClr val="00B0F0"/>
          </a:solidFill>
          <a:ln w="38100">
            <a:solidFill>
              <a:schemeClr val="tx1"/>
            </a:solidFill>
          </a:ln>
        </p:spPr>
        <p:txBody>
          <a:bodyPr wrap="square" rtlCol="0">
            <a:spAutoFit/>
          </a:bodyPr>
          <a:lstStyle/>
          <a:p>
            <a:r>
              <a:rPr lang="en-ZA" dirty="0">
                <a:solidFill>
                  <a:srgbClr val="F6FBFC"/>
                </a:solidFill>
              </a:rPr>
              <a:t>HEQSF</a:t>
            </a:r>
          </a:p>
        </p:txBody>
      </p:sp>
      <p:sp>
        <p:nvSpPr>
          <p:cNvPr id="7" name="TextBox 6"/>
          <p:cNvSpPr txBox="1"/>
          <p:nvPr/>
        </p:nvSpPr>
        <p:spPr>
          <a:xfrm>
            <a:off x="4908885" y="5156734"/>
            <a:ext cx="1062141" cy="369332"/>
          </a:xfrm>
          <a:prstGeom prst="rect">
            <a:avLst/>
          </a:prstGeom>
          <a:solidFill>
            <a:srgbClr val="00B0F0"/>
          </a:solidFill>
          <a:ln w="38100">
            <a:solidFill>
              <a:schemeClr val="tx1"/>
            </a:solidFill>
          </a:ln>
        </p:spPr>
        <p:txBody>
          <a:bodyPr wrap="square" rtlCol="0">
            <a:spAutoFit/>
          </a:bodyPr>
          <a:lstStyle/>
          <a:p>
            <a:r>
              <a:rPr lang="en-ZA" dirty="0">
                <a:solidFill>
                  <a:srgbClr val="F6FBFC"/>
                </a:solidFill>
              </a:rPr>
              <a:t>GFETQSF</a:t>
            </a:r>
          </a:p>
        </p:txBody>
      </p:sp>
    </p:spTree>
    <p:extLst>
      <p:ext uri="{BB962C8B-B14F-4D97-AF65-F5344CB8AC3E}">
        <p14:creationId xmlns:p14="http://schemas.microsoft.com/office/powerpoint/2010/main" val="276575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7" y="131205"/>
            <a:ext cx="11194313" cy="1325563"/>
          </a:xfrm>
        </p:spPr>
        <p:txBody>
          <a:bodyPr>
            <a:normAutofit/>
          </a:bodyPr>
          <a:lstStyle/>
          <a:p>
            <a:r>
              <a:rPr lang="en-GB" dirty="0"/>
              <a:t>Currently on the OQSF – Pre 2009 Qualifications, Recorded Trades, Occupational Qualifications </a:t>
            </a:r>
            <a:endParaRPr lang="en-ZA" dirty="0"/>
          </a:p>
        </p:txBody>
      </p:sp>
      <p:sp>
        <p:nvSpPr>
          <p:cNvPr id="4" name="TextBox 3"/>
          <p:cNvSpPr txBox="1"/>
          <p:nvPr/>
        </p:nvSpPr>
        <p:spPr>
          <a:xfrm>
            <a:off x="179512" y="2070403"/>
            <a:ext cx="5184576" cy="3416320"/>
          </a:xfrm>
          <a:prstGeom prst="rect">
            <a:avLst/>
          </a:prstGeom>
          <a:noFill/>
          <a:ln>
            <a:solidFill>
              <a:srgbClr val="C00000"/>
            </a:solidFill>
          </a:ln>
        </p:spPr>
        <p:txBody>
          <a:bodyPr wrap="square" rtlCol="0">
            <a:spAutoFit/>
          </a:bodyPr>
          <a:lstStyle/>
          <a:p>
            <a:pPr marL="285750" indent="-285750" fontAlgn="t">
              <a:buFont typeface="Arial" panose="020B0604020202020204" pitchFamily="34" charset="0"/>
              <a:buChar char="•"/>
            </a:pPr>
            <a:r>
              <a:rPr lang="en-US" b="1" dirty="0"/>
              <a:t>Basic Certificate</a:t>
            </a:r>
            <a:endParaRPr lang="en-ZA" dirty="0"/>
          </a:p>
          <a:p>
            <a:pPr marL="285750" indent="-285750" fontAlgn="t">
              <a:buFont typeface="Arial" panose="020B0604020202020204" pitchFamily="34" charset="0"/>
              <a:buChar char="•"/>
            </a:pPr>
            <a:r>
              <a:rPr lang="en-US" b="1" dirty="0"/>
              <a:t>Post Basic Certificate</a:t>
            </a:r>
            <a:endParaRPr lang="en-ZA" dirty="0"/>
          </a:p>
          <a:p>
            <a:pPr marL="285750" indent="-285750" fontAlgn="t">
              <a:buFont typeface="Arial" panose="020B0604020202020204" pitchFamily="34" charset="0"/>
              <a:buChar char="•"/>
            </a:pPr>
            <a:r>
              <a:rPr lang="en-US" b="1" dirty="0"/>
              <a:t> Certificate</a:t>
            </a:r>
            <a:endParaRPr lang="en-ZA" dirty="0"/>
          </a:p>
          <a:p>
            <a:pPr marL="285750" indent="-285750" fontAlgn="t">
              <a:buFont typeface="Arial" panose="020B0604020202020204" pitchFamily="34" charset="0"/>
              <a:buChar char="•"/>
            </a:pPr>
            <a:r>
              <a:rPr lang="en-US" b="1" dirty="0"/>
              <a:t>Higher Certificate</a:t>
            </a:r>
            <a:endParaRPr lang="en-ZA" dirty="0"/>
          </a:p>
          <a:p>
            <a:pPr marL="285750" indent="-285750" fontAlgn="t">
              <a:buFont typeface="Arial" panose="020B0604020202020204" pitchFamily="34" charset="0"/>
              <a:buChar char="•"/>
            </a:pPr>
            <a:r>
              <a:rPr lang="en-US" b="1" dirty="0"/>
              <a:t>Advanced Certificate</a:t>
            </a:r>
            <a:endParaRPr lang="en-ZA" dirty="0"/>
          </a:p>
          <a:p>
            <a:pPr marL="285750" indent="-285750" fontAlgn="t">
              <a:buFont typeface="Arial" panose="020B0604020202020204" pitchFamily="34" charset="0"/>
              <a:buChar char="•"/>
            </a:pPr>
            <a:r>
              <a:rPr lang="en-US" b="1" dirty="0"/>
              <a:t>National Certificate</a:t>
            </a:r>
            <a:endParaRPr lang="en-ZA" dirty="0"/>
          </a:p>
          <a:p>
            <a:pPr marL="285750" indent="-285750" fontAlgn="t">
              <a:buFont typeface="Arial" panose="020B0604020202020204" pitchFamily="34" charset="0"/>
              <a:buChar char="•"/>
            </a:pPr>
            <a:r>
              <a:rPr lang="en-US" b="1" dirty="0"/>
              <a:t>National Higher Certificate</a:t>
            </a:r>
            <a:endParaRPr lang="en-ZA" dirty="0"/>
          </a:p>
          <a:p>
            <a:pPr marL="285750" indent="-285750" fontAlgn="t">
              <a:buFont typeface="Arial" panose="020B0604020202020204" pitchFamily="34" charset="0"/>
              <a:buChar char="•"/>
            </a:pPr>
            <a:r>
              <a:rPr lang="en-US" b="1" dirty="0"/>
              <a:t>General Education and Training Certificate (GETC)</a:t>
            </a:r>
            <a:endParaRPr lang="en-ZA" dirty="0"/>
          </a:p>
          <a:p>
            <a:pPr marL="285750" indent="-285750" fontAlgn="t">
              <a:buFont typeface="Arial" panose="020B0604020202020204" pitchFamily="34" charset="0"/>
              <a:buChar char="•"/>
            </a:pPr>
            <a:r>
              <a:rPr lang="en-US" b="1" dirty="0"/>
              <a:t>Further Education and Training Certificate (FETC)</a:t>
            </a:r>
          </a:p>
          <a:p>
            <a:pPr marL="285750" indent="-285750" fontAlgn="t">
              <a:buFont typeface="Arial" panose="020B0604020202020204" pitchFamily="34" charset="0"/>
              <a:buChar char="•"/>
            </a:pPr>
            <a:r>
              <a:rPr lang="en-ZA" b="1" dirty="0"/>
              <a:t>N4 - N6 </a:t>
            </a:r>
          </a:p>
          <a:p>
            <a:pPr marL="285750" indent="-285750" fontAlgn="t">
              <a:buFont typeface="Arial" panose="020B0604020202020204" pitchFamily="34" charset="0"/>
              <a:buChar char="•"/>
            </a:pPr>
            <a:r>
              <a:rPr lang="en-ZA" b="1" dirty="0"/>
              <a:t>N Diploma</a:t>
            </a:r>
            <a:endParaRPr lang="en-ZA" dirty="0"/>
          </a:p>
          <a:p>
            <a:pPr marL="285750" indent="-285750" fontAlgn="t">
              <a:buFont typeface="Arial" panose="020B0604020202020204" pitchFamily="34" charset="0"/>
              <a:buChar char="•"/>
            </a:pPr>
            <a:endParaRPr lang="en-ZA" dirty="0"/>
          </a:p>
        </p:txBody>
      </p:sp>
      <p:sp>
        <p:nvSpPr>
          <p:cNvPr id="5" name="TextBox 4"/>
          <p:cNvSpPr txBox="1"/>
          <p:nvPr/>
        </p:nvSpPr>
        <p:spPr>
          <a:xfrm>
            <a:off x="5570925" y="2026864"/>
            <a:ext cx="3393563" cy="3693319"/>
          </a:xfrm>
          <a:prstGeom prst="rect">
            <a:avLst/>
          </a:prstGeom>
          <a:noFill/>
          <a:ln>
            <a:solidFill>
              <a:srgbClr val="C00000"/>
            </a:solidFill>
          </a:ln>
        </p:spPr>
        <p:txBody>
          <a:bodyPr wrap="square" rtlCol="0">
            <a:spAutoFit/>
          </a:bodyPr>
          <a:lstStyle/>
          <a:p>
            <a:pPr marL="285750" indent="-285750" fontAlgn="t">
              <a:buFont typeface="Arial" panose="020B0604020202020204" pitchFamily="34" charset="0"/>
              <a:buChar char="•"/>
            </a:pPr>
            <a:r>
              <a:rPr lang="en-US" b="1" dirty="0"/>
              <a:t>Diploma</a:t>
            </a:r>
            <a:endParaRPr lang="en-ZA" dirty="0"/>
          </a:p>
          <a:p>
            <a:pPr marL="285750" indent="-285750" fontAlgn="t">
              <a:buFont typeface="Arial" panose="020B0604020202020204" pitchFamily="34" charset="0"/>
              <a:buChar char="•"/>
            </a:pPr>
            <a:r>
              <a:rPr lang="en-US" b="1" dirty="0"/>
              <a:t>Post Basic Diploma</a:t>
            </a:r>
            <a:endParaRPr lang="en-ZA" dirty="0"/>
          </a:p>
          <a:p>
            <a:pPr marL="285750" indent="-285750" fontAlgn="t">
              <a:buFont typeface="Arial" panose="020B0604020202020204" pitchFamily="34" charset="0"/>
              <a:buChar char="•"/>
            </a:pPr>
            <a:r>
              <a:rPr lang="en-US" b="1" dirty="0"/>
              <a:t>Certified Diploma</a:t>
            </a:r>
            <a:endParaRPr lang="en-ZA" dirty="0"/>
          </a:p>
          <a:p>
            <a:pPr marL="285750" indent="-285750" fontAlgn="t">
              <a:buFont typeface="Arial" panose="020B0604020202020204" pitchFamily="34" charset="0"/>
              <a:buChar char="•"/>
            </a:pPr>
            <a:r>
              <a:rPr lang="en-US" b="1" dirty="0"/>
              <a:t>National Diploma</a:t>
            </a:r>
            <a:endParaRPr lang="en-ZA" dirty="0"/>
          </a:p>
          <a:p>
            <a:pPr marL="285750" indent="-285750" fontAlgn="t">
              <a:buFont typeface="Arial" panose="020B0604020202020204" pitchFamily="34" charset="0"/>
              <a:buChar char="•"/>
            </a:pPr>
            <a:r>
              <a:rPr lang="en-US" b="1" dirty="0"/>
              <a:t>Advanced Diploma</a:t>
            </a:r>
            <a:endParaRPr lang="en-ZA" dirty="0"/>
          </a:p>
          <a:p>
            <a:pPr marL="285750" indent="-285750" fontAlgn="t">
              <a:buFont typeface="Arial" panose="020B0604020202020204" pitchFamily="34" charset="0"/>
              <a:buChar char="•"/>
            </a:pPr>
            <a:r>
              <a:rPr lang="en-US" b="1" dirty="0"/>
              <a:t>Professional Diploma</a:t>
            </a:r>
            <a:endParaRPr lang="en-ZA" dirty="0"/>
          </a:p>
          <a:p>
            <a:pPr marL="285750" indent="-285750" fontAlgn="t">
              <a:buFont typeface="Arial" panose="020B0604020202020204" pitchFamily="34" charset="0"/>
              <a:buChar char="•"/>
            </a:pPr>
            <a:r>
              <a:rPr lang="en-US" b="1" dirty="0"/>
              <a:t>National Professional Diploma</a:t>
            </a:r>
            <a:endParaRPr lang="en-ZA" dirty="0"/>
          </a:p>
          <a:p>
            <a:pPr marL="285750" indent="-285750" fontAlgn="t">
              <a:buFont typeface="Arial" panose="020B0604020202020204" pitchFamily="34" charset="0"/>
              <a:buChar char="•"/>
            </a:pPr>
            <a:r>
              <a:rPr lang="en-US" b="1" dirty="0"/>
              <a:t>Post Graduate Diploma</a:t>
            </a:r>
            <a:endParaRPr lang="en-ZA" dirty="0"/>
          </a:p>
          <a:p>
            <a:pPr marL="285750" indent="-285750" fontAlgn="t">
              <a:buFont typeface="Arial" panose="020B0604020202020204" pitchFamily="34" charset="0"/>
              <a:buChar char="•"/>
            </a:pPr>
            <a:r>
              <a:rPr lang="en-US" b="1" dirty="0"/>
              <a:t>National Degree</a:t>
            </a:r>
            <a:endParaRPr lang="en-ZA" dirty="0"/>
          </a:p>
          <a:p>
            <a:pPr marL="285750" indent="-285750" fontAlgn="t">
              <a:buFont typeface="Arial" panose="020B0604020202020204" pitchFamily="34" charset="0"/>
              <a:buChar char="•"/>
            </a:pPr>
            <a:r>
              <a:rPr lang="en-US" b="1" dirty="0"/>
              <a:t>National First Degree</a:t>
            </a:r>
            <a:endParaRPr lang="en-ZA" dirty="0"/>
          </a:p>
          <a:p>
            <a:pPr marL="285750" indent="-285750" fontAlgn="t">
              <a:buFont typeface="Arial" panose="020B0604020202020204" pitchFamily="34" charset="0"/>
              <a:buChar char="•"/>
            </a:pPr>
            <a:r>
              <a:rPr lang="en-US" b="1" dirty="0"/>
              <a:t>Professional Qualification</a:t>
            </a:r>
            <a:endParaRPr lang="en-ZA" dirty="0"/>
          </a:p>
          <a:p>
            <a:pPr marL="285750" indent="-285750" fontAlgn="t">
              <a:buFont typeface="Arial" panose="020B0604020202020204" pitchFamily="34" charset="0"/>
              <a:buChar char="•"/>
            </a:pPr>
            <a:r>
              <a:rPr lang="en-US" b="1" dirty="0"/>
              <a:t>Post Graduate Professional Qualification</a:t>
            </a:r>
            <a:endParaRPr lang="en-ZA" dirty="0"/>
          </a:p>
        </p:txBody>
      </p:sp>
      <p:sp>
        <p:nvSpPr>
          <p:cNvPr id="7" name="TextBox 6"/>
          <p:cNvSpPr txBox="1"/>
          <p:nvPr/>
        </p:nvSpPr>
        <p:spPr>
          <a:xfrm>
            <a:off x="179512" y="5633279"/>
            <a:ext cx="5184576" cy="369332"/>
          </a:xfrm>
          <a:prstGeom prst="rect">
            <a:avLst/>
          </a:prstGeom>
          <a:noFill/>
          <a:ln>
            <a:solidFill>
              <a:srgbClr val="C00000"/>
            </a:solidFill>
          </a:ln>
        </p:spPr>
        <p:txBody>
          <a:bodyPr wrap="square" rtlCol="0">
            <a:spAutoFit/>
          </a:bodyPr>
          <a:lstStyle/>
          <a:p>
            <a:pPr indent="-285750" fontAlgn="t">
              <a:buFont typeface="Arial" panose="020B0604020202020204" pitchFamily="34" charset="0"/>
              <a:buChar char="•"/>
            </a:pPr>
            <a:r>
              <a:rPr lang="en-ZA" b="1" dirty="0"/>
              <a:t>Recorded Trades</a:t>
            </a:r>
            <a:endParaRPr lang="en-ZA" sz="3200" b="1" dirty="0"/>
          </a:p>
        </p:txBody>
      </p:sp>
      <p:sp>
        <p:nvSpPr>
          <p:cNvPr id="9" name="TextBox 8"/>
          <p:cNvSpPr txBox="1"/>
          <p:nvPr/>
        </p:nvSpPr>
        <p:spPr>
          <a:xfrm>
            <a:off x="9087293" y="2418701"/>
            <a:ext cx="2792820" cy="1415772"/>
          </a:xfrm>
          <a:prstGeom prst="rect">
            <a:avLst/>
          </a:prstGeom>
          <a:noFill/>
          <a:ln>
            <a:solidFill>
              <a:srgbClr val="C00000"/>
            </a:solidFill>
          </a:ln>
        </p:spPr>
        <p:txBody>
          <a:bodyPr wrap="square" rtlCol="0">
            <a:spAutoFit/>
          </a:bodyPr>
          <a:lstStyle/>
          <a:p>
            <a:pPr marL="285750" indent="-285750" fontAlgn="t">
              <a:buFont typeface="Arial" panose="020B0604020202020204" pitchFamily="34" charset="0"/>
              <a:buChar char="•"/>
            </a:pPr>
            <a:r>
              <a:rPr lang="en-ZA" b="1" dirty="0"/>
              <a:t>Occupations Certificates (Full Qualifications and Part Qualifications)</a:t>
            </a:r>
          </a:p>
          <a:p>
            <a:pPr algn="ctr" fontAlgn="t"/>
            <a:endParaRPr lang="en-ZA" sz="3200" b="1" dirty="0"/>
          </a:p>
        </p:txBody>
      </p:sp>
      <p:sp>
        <p:nvSpPr>
          <p:cNvPr id="10" name="TextBox 9"/>
          <p:cNvSpPr txBox="1"/>
          <p:nvPr/>
        </p:nvSpPr>
        <p:spPr>
          <a:xfrm>
            <a:off x="159487" y="1575180"/>
            <a:ext cx="8805001" cy="369332"/>
          </a:xfrm>
          <a:prstGeom prst="rect">
            <a:avLst/>
          </a:prstGeom>
          <a:noFill/>
          <a:ln>
            <a:solidFill>
              <a:srgbClr val="C00000"/>
            </a:solidFill>
          </a:ln>
        </p:spPr>
        <p:txBody>
          <a:bodyPr wrap="square" rtlCol="0">
            <a:spAutoFit/>
          </a:bodyPr>
          <a:lstStyle/>
          <a:p>
            <a:pPr fontAlgn="t"/>
            <a:r>
              <a:rPr lang="en-ZA" b="1" dirty="0"/>
              <a:t>Pre 2009 qualifications and stand alone unit standards registered to date </a:t>
            </a:r>
          </a:p>
        </p:txBody>
      </p:sp>
      <p:sp>
        <p:nvSpPr>
          <p:cNvPr id="11" name="TextBox 10"/>
          <p:cNvSpPr txBox="1"/>
          <p:nvPr/>
        </p:nvSpPr>
        <p:spPr>
          <a:xfrm>
            <a:off x="9105016" y="1564556"/>
            <a:ext cx="2792820" cy="646331"/>
          </a:xfrm>
          <a:prstGeom prst="rect">
            <a:avLst/>
          </a:prstGeom>
          <a:noFill/>
          <a:ln>
            <a:solidFill>
              <a:srgbClr val="C00000"/>
            </a:solidFill>
          </a:ln>
        </p:spPr>
        <p:txBody>
          <a:bodyPr wrap="square" rtlCol="0">
            <a:spAutoFit/>
          </a:bodyPr>
          <a:lstStyle/>
          <a:p>
            <a:pPr fontAlgn="t"/>
            <a:r>
              <a:rPr lang="en-ZA" b="1" dirty="0"/>
              <a:t>Occupational Qualifications from 2010  to date </a:t>
            </a:r>
          </a:p>
        </p:txBody>
      </p:sp>
      <p:sp>
        <p:nvSpPr>
          <p:cNvPr id="12" name="Oval 11"/>
          <p:cNvSpPr/>
          <p:nvPr/>
        </p:nvSpPr>
        <p:spPr>
          <a:xfrm>
            <a:off x="3997842" y="2700670"/>
            <a:ext cx="1758801" cy="808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3200" b="1" dirty="0">
                <a:solidFill>
                  <a:schemeClr val="tx1"/>
                </a:solidFill>
              </a:rPr>
              <a:t>1451</a:t>
            </a:r>
            <a:endParaRPr lang="en-ZA" sz="3200" b="1" dirty="0">
              <a:solidFill>
                <a:schemeClr val="tx1"/>
              </a:solidFill>
            </a:endParaRPr>
          </a:p>
        </p:txBody>
      </p:sp>
      <p:sp>
        <p:nvSpPr>
          <p:cNvPr id="13" name="Oval 12"/>
          <p:cNvSpPr/>
          <p:nvPr/>
        </p:nvSpPr>
        <p:spPr>
          <a:xfrm>
            <a:off x="3601603" y="5611528"/>
            <a:ext cx="1172528" cy="44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3200" b="1" dirty="0">
                <a:solidFill>
                  <a:schemeClr val="tx1"/>
                </a:solidFill>
              </a:rPr>
              <a:t>624</a:t>
            </a:r>
            <a:endParaRPr lang="en-ZA" sz="3200" b="1" dirty="0">
              <a:solidFill>
                <a:schemeClr val="tx1"/>
              </a:solidFill>
            </a:endParaRPr>
          </a:p>
        </p:txBody>
      </p:sp>
      <p:sp>
        <p:nvSpPr>
          <p:cNvPr id="14" name="Oval 13"/>
          <p:cNvSpPr/>
          <p:nvPr/>
        </p:nvSpPr>
        <p:spPr>
          <a:xfrm>
            <a:off x="10020066" y="3319110"/>
            <a:ext cx="1172528" cy="44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3200" b="1" dirty="0">
                <a:solidFill>
                  <a:schemeClr val="tx1"/>
                </a:solidFill>
              </a:rPr>
              <a:t>704</a:t>
            </a:r>
            <a:endParaRPr lang="en-ZA" sz="3200"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47063004"/>
              </p:ext>
            </p:extLst>
          </p:nvPr>
        </p:nvGraphicFramePr>
        <p:xfrm>
          <a:off x="9081789" y="3797738"/>
          <a:ext cx="3047149" cy="2677160"/>
        </p:xfrm>
        <a:graphic>
          <a:graphicData uri="http://schemas.openxmlformats.org/drawingml/2006/table">
            <a:tbl>
              <a:tblPr>
                <a:tableStyleId>{5C22544A-7EE6-4342-B048-85BDC9FD1C3A}</a:tableStyleId>
              </a:tblPr>
              <a:tblGrid>
                <a:gridCol w="199879">
                  <a:extLst>
                    <a:ext uri="{9D8B030D-6E8A-4147-A177-3AD203B41FA5}">
                      <a16:colId xmlns:a16="http://schemas.microsoft.com/office/drawing/2014/main" val="385172667"/>
                    </a:ext>
                  </a:extLst>
                </a:gridCol>
                <a:gridCol w="2567765">
                  <a:extLst>
                    <a:ext uri="{9D8B030D-6E8A-4147-A177-3AD203B41FA5}">
                      <a16:colId xmlns:a16="http://schemas.microsoft.com/office/drawing/2014/main" val="281656288"/>
                    </a:ext>
                  </a:extLst>
                </a:gridCol>
                <a:gridCol w="279505">
                  <a:extLst>
                    <a:ext uri="{9D8B030D-6E8A-4147-A177-3AD203B41FA5}">
                      <a16:colId xmlns:a16="http://schemas.microsoft.com/office/drawing/2014/main" val="3639957011"/>
                    </a:ext>
                  </a:extLst>
                </a:gridCol>
              </a:tblGrid>
              <a:tr h="196850">
                <a:tc>
                  <a:txBody>
                    <a:bodyPr/>
                    <a:lstStyle/>
                    <a:p>
                      <a:pPr algn="l" fontAlgn="b"/>
                      <a:r>
                        <a:rPr lang="en-ZA" sz="1200" b="1" u="none" strike="noStrike" dirty="0">
                          <a:effectLst/>
                        </a:rPr>
                        <a:t>1</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200" b="1" u="none" strike="noStrike" dirty="0">
                          <a:effectLst/>
                        </a:rPr>
                        <a:t>MANAGERS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25</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8024280"/>
                  </a:ext>
                </a:extLst>
              </a:tr>
              <a:tr h="196850">
                <a:tc>
                  <a:txBody>
                    <a:bodyPr/>
                    <a:lstStyle/>
                    <a:p>
                      <a:pPr algn="l" fontAlgn="b"/>
                      <a:r>
                        <a:rPr lang="en-ZA" sz="1200" b="1" u="none" strike="noStrike" dirty="0">
                          <a:effectLst/>
                        </a:rPr>
                        <a:t>2</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200" b="1" u="none" strike="noStrike" dirty="0">
                          <a:effectLst/>
                        </a:rPr>
                        <a:t>PROFESSIONALS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46</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14098219"/>
                  </a:ext>
                </a:extLst>
              </a:tr>
              <a:tr h="196850">
                <a:tc>
                  <a:txBody>
                    <a:bodyPr/>
                    <a:lstStyle/>
                    <a:p>
                      <a:pPr algn="l" fontAlgn="b"/>
                      <a:r>
                        <a:rPr lang="en-ZA" sz="1200" b="1" u="none" strike="noStrike" dirty="0">
                          <a:effectLst/>
                        </a:rPr>
                        <a:t>3</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200" b="1" u="none" strike="noStrike" dirty="0">
                          <a:effectLst/>
                        </a:rPr>
                        <a:t>TECHNICIANS AND ASSOCIATE PROFESSIONALS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108</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93579650"/>
                  </a:ext>
                </a:extLst>
              </a:tr>
              <a:tr h="196850">
                <a:tc>
                  <a:txBody>
                    <a:bodyPr/>
                    <a:lstStyle/>
                    <a:p>
                      <a:pPr algn="l" fontAlgn="b"/>
                      <a:r>
                        <a:rPr lang="en-ZA" sz="1200" b="1" u="none" strike="noStrike" dirty="0">
                          <a:effectLst/>
                        </a:rPr>
                        <a:t>4</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200" b="1" u="none" strike="noStrike" dirty="0">
                          <a:effectLst/>
                        </a:rPr>
                        <a:t>CLERICAL SUPPORT WORKERS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15</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8740579"/>
                  </a:ext>
                </a:extLst>
              </a:tr>
              <a:tr h="196850">
                <a:tc>
                  <a:txBody>
                    <a:bodyPr/>
                    <a:lstStyle/>
                    <a:p>
                      <a:pPr algn="l" fontAlgn="b"/>
                      <a:r>
                        <a:rPr lang="en-ZA" sz="1200" b="1" u="none" strike="noStrike" dirty="0">
                          <a:effectLst/>
                        </a:rPr>
                        <a:t>5</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200" b="1" u="none" strike="noStrike" dirty="0">
                          <a:effectLst/>
                        </a:rPr>
                        <a:t>SERVICE AND SALES WORKERS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30</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7163944"/>
                  </a:ext>
                </a:extLst>
              </a:tr>
              <a:tr h="196850">
                <a:tc>
                  <a:txBody>
                    <a:bodyPr/>
                    <a:lstStyle/>
                    <a:p>
                      <a:pPr algn="l" fontAlgn="b"/>
                      <a:r>
                        <a:rPr lang="en-ZA" sz="1200" b="1" u="none" strike="noStrike" dirty="0">
                          <a:effectLst/>
                        </a:rPr>
                        <a:t>6</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200" b="1" u="none" strike="noStrike" dirty="0">
                          <a:effectLst/>
                        </a:rPr>
                        <a:t>SKILLED AGRICULTURAL, FORESTRY, FISHERY, CRAFT AND RELATED TRADES WORKERS</a:t>
                      </a:r>
                      <a:endParaRPr lang="en-GB"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135</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9977215"/>
                  </a:ext>
                </a:extLst>
              </a:tr>
              <a:tr h="196850">
                <a:tc>
                  <a:txBody>
                    <a:bodyPr/>
                    <a:lstStyle/>
                    <a:p>
                      <a:pPr algn="l" fontAlgn="b"/>
                      <a:r>
                        <a:rPr lang="en-ZA" sz="1200" b="1" u="none" strike="noStrike" dirty="0">
                          <a:effectLst/>
                        </a:rPr>
                        <a:t>7</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200" b="1" u="none" strike="noStrike" dirty="0">
                          <a:effectLst/>
                        </a:rPr>
                        <a:t>PLANT AND MACHINE OPERATORS AND ASSEMBLERS</a:t>
                      </a:r>
                      <a:endParaRPr lang="en-GB"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120</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6096606"/>
                  </a:ext>
                </a:extLst>
              </a:tr>
              <a:tr h="196850">
                <a:tc>
                  <a:txBody>
                    <a:bodyPr/>
                    <a:lstStyle/>
                    <a:p>
                      <a:pPr algn="l" fontAlgn="b"/>
                      <a:r>
                        <a:rPr lang="en-ZA" sz="1200" b="1" u="none" strike="noStrike" dirty="0">
                          <a:effectLst/>
                        </a:rPr>
                        <a:t>8</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200" b="1" u="none" strike="noStrike" dirty="0">
                          <a:effectLst/>
                        </a:rPr>
                        <a:t>ELEMENTARY OCCUPATIONS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10</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5450610"/>
                  </a:ext>
                </a:extLst>
              </a:tr>
              <a:tr h="196850">
                <a:tc>
                  <a:txBody>
                    <a:bodyPr/>
                    <a:lstStyle/>
                    <a:p>
                      <a:pPr algn="l" fontAlgn="b"/>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2391354"/>
                  </a:ext>
                </a:extLst>
              </a:tr>
              <a:tr h="196850">
                <a:tc>
                  <a:txBody>
                    <a:bodyPr/>
                    <a:lstStyle/>
                    <a:p>
                      <a:pPr algn="l" fontAlgn="b"/>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TRADES</a:t>
                      </a:r>
                      <a:endParaRPr lang="en-ZA" sz="12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GB" sz="1100" b="1" i="0" u="none" strike="noStrike" dirty="0">
                          <a:solidFill>
                            <a:srgbClr val="000000"/>
                          </a:solidFill>
                          <a:effectLst/>
                          <a:latin typeface="Calibri" panose="020F0502020204030204" pitchFamily="34" charset="0"/>
                        </a:rPr>
                        <a:t>73</a:t>
                      </a:r>
                      <a:endParaRPr lang="en-ZA"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707935"/>
                  </a:ext>
                </a:extLst>
              </a:tr>
            </a:tbl>
          </a:graphicData>
        </a:graphic>
      </p:graphicFrame>
    </p:spTree>
    <p:extLst>
      <p:ext uri="{BB962C8B-B14F-4D97-AF65-F5344CB8AC3E}">
        <p14:creationId xmlns:p14="http://schemas.microsoft.com/office/powerpoint/2010/main" val="11386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 Levels Realms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499534822"/>
              </p:ext>
            </p:extLst>
          </p:nvPr>
        </p:nvGraphicFramePr>
        <p:xfrm>
          <a:off x="2916865" y="1466656"/>
          <a:ext cx="6358270" cy="4663440"/>
        </p:xfrm>
        <a:graphic>
          <a:graphicData uri="http://schemas.openxmlformats.org/drawingml/2006/table">
            <a:tbl>
              <a:tblPr firstRow="1" bandRow="1">
                <a:tableStyleId>{5C22544A-7EE6-4342-B048-85BDC9FD1C3A}</a:tableStyleId>
              </a:tblPr>
              <a:tblGrid>
                <a:gridCol w="1162154">
                  <a:extLst>
                    <a:ext uri="{9D8B030D-6E8A-4147-A177-3AD203B41FA5}">
                      <a16:colId xmlns:a16="http://schemas.microsoft.com/office/drawing/2014/main" val="851147593"/>
                    </a:ext>
                  </a:extLst>
                </a:gridCol>
                <a:gridCol w="5196116">
                  <a:extLst>
                    <a:ext uri="{9D8B030D-6E8A-4147-A177-3AD203B41FA5}">
                      <a16:colId xmlns:a16="http://schemas.microsoft.com/office/drawing/2014/main" val="3156955222"/>
                    </a:ext>
                  </a:extLst>
                </a:gridCol>
              </a:tblGrid>
              <a:tr h="420655">
                <a:tc>
                  <a:txBody>
                    <a:bodyPr/>
                    <a:lstStyle/>
                    <a:p>
                      <a:r>
                        <a:rPr lang="en-GB" sz="2000" dirty="0"/>
                        <a:t>NQF Level</a:t>
                      </a:r>
                      <a:endParaRPr lang="en-ZA" sz="2000" dirty="0"/>
                    </a:p>
                  </a:txBody>
                  <a:tcPr>
                    <a:solidFill>
                      <a:schemeClr val="bg1">
                        <a:lumMod val="75000"/>
                      </a:schemeClr>
                    </a:solidFill>
                  </a:tcPr>
                </a:tc>
                <a:tc>
                  <a:txBody>
                    <a:bodyPr/>
                    <a:lstStyle/>
                    <a:p>
                      <a:r>
                        <a:rPr lang="en-GB" sz="2000" dirty="0"/>
                        <a:t>Skills Realms</a:t>
                      </a:r>
                      <a:endParaRPr lang="en-ZA" sz="2000" dirty="0"/>
                    </a:p>
                  </a:txBody>
                  <a:tcPr>
                    <a:solidFill>
                      <a:schemeClr val="bg1">
                        <a:lumMod val="75000"/>
                      </a:schemeClr>
                    </a:solidFill>
                  </a:tcPr>
                </a:tc>
                <a:extLst>
                  <a:ext uri="{0D108BD9-81ED-4DB2-BD59-A6C34878D82A}">
                    <a16:rowId xmlns:a16="http://schemas.microsoft.com/office/drawing/2014/main" val="3387612935"/>
                  </a:ext>
                </a:extLst>
              </a:tr>
              <a:tr h="370840">
                <a:tc>
                  <a:txBody>
                    <a:bodyPr/>
                    <a:lstStyle/>
                    <a:p>
                      <a:r>
                        <a:rPr lang="en-GB" sz="2000" dirty="0"/>
                        <a:t>10</a:t>
                      </a:r>
                      <a:endParaRPr lang="en-ZA" sz="2000" dirty="0"/>
                    </a:p>
                  </a:txBody>
                  <a:tcPr>
                    <a:solidFill>
                      <a:schemeClr val="bg1">
                        <a:lumMod val="75000"/>
                      </a:schemeClr>
                    </a:solidFill>
                  </a:tcPr>
                </a:tc>
                <a:tc rowSpan="4">
                  <a:txBody>
                    <a:bodyPr/>
                    <a:lstStyle/>
                    <a:p>
                      <a:r>
                        <a:rPr lang="en-GB" sz="2000" dirty="0"/>
                        <a:t>Advanced</a:t>
                      </a:r>
                      <a:endParaRPr lang="en-ZA" sz="2000" dirty="0"/>
                    </a:p>
                  </a:txBody>
                  <a:tcPr>
                    <a:solidFill>
                      <a:schemeClr val="bg1">
                        <a:lumMod val="75000"/>
                      </a:schemeClr>
                    </a:solidFill>
                  </a:tcPr>
                </a:tc>
                <a:extLst>
                  <a:ext uri="{0D108BD9-81ED-4DB2-BD59-A6C34878D82A}">
                    <a16:rowId xmlns:a16="http://schemas.microsoft.com/office/drawing/2014/main" val="1016161750"/>
                  </a:ext>
                </a:extLst>
              </a:tr>
              <a:tr h="370840">
                <a:tc>
                  <a:txBody>
                    <a:bodyPr/>
                    <a:lstStyle/>
                    <a:p>
                      <a:r>
                        <a:rPr lang="en-GB" sz="2000" dirty="0"/>
                        <a:t>9</a:t>
                      </a:r>
                      <a:endParaRPr lang="en-ZA" sz="2000" dirty="0"/>
                    </a:p>
                  </a:txBody>
                  <a:tcPr>
                    <a:solidFill>
                      <a:schemeClr val="bg1">
                        <a:lumMod val="75000"/>
                      </a:schemeClr>
                    </a:solidFill>
                  </a:tcPr>
                </a:tc>
                <a:tc vMerge="1">
                  <a:txBody>
                    <a:bodyPr/>
                    <a:lstStyle/>
                    <a:p>
                      <a:endParaRPr lang="en-ZA" dirty="0"/>
                    </a:p>
                  </a:txBody>
                  <a:tcPr>
                    <a:solidFill>
                      <a:schemeClr val="bg1">
                        <a:lumMod val="75000"/>
                      </a:schemeClr>
                    </a:solidFill>
                  </a:tcPr>
                </a:tc>
                <a:extLst>
                  <a:ext uri="{0D108BD9-81ED-4DB2-BD59-A6C34878D82A}">
                    <a16:rowId xmlns:a16="http://schemas.microsoft.com/office/drawing/2014/main" val="1027385277"/>
                  </a:ext>
                </a:extLst>
              </a:tr>
              <a:tr h="370840">
                <a:tc>
                  <a:txBody>
                    <a:bodyPr/>
                    <a:lstStyle/>
                    <a:p>
                      <a:r>
                        <a:rPr lang="en-GB" sz="2000" dirty="0"/>
                        <a:t>8</a:t>
                      </a:r>
                      <a:endParaRPr lang="en-ZA" sz="2000" dirty="0"/>
                    </a:p>
                  </a:txBody>
                  <a:tcPr>
                    <a:solidFill>
                      <a:schemeClr val="bg1">
                        <a:lumMod val="75000"/>
                      </a:schemeClr>
                    </a:solidFill>
                  </a:tcPr>
                </a:tc>
                <a:tc vMerge="1">
                  <a:txBody>
                    <a:bodyPr/>
                    <a:lstStyle/>
                    <a:p>
                      <a:endParaRPr lang="en-ZA" dirty="0"/>
                    </a:p>
                  </a:txBody>
                  <a:tcPr>
                    <a:solidFill>
                      <a:schemeClr val="bg1">
                        <a:lumMod val="75000"/>
                      </a:schemeClr>
                    </a:solidFill>
                  </a:tcPr>
                </a:tc>
                <a:extLst>
                  <a:ext uri="{0D108BD9-81ED-4DB2-BD59-A6C34878D82A}">
                    <a16:rowId xmlns:a16="http://schemas.microsoft.com/office/drawing/2014/main" val="119119490"/>
                  </a:ext>
                </a:extLst>
              </a:tr>
              <a:tr h="370840">
                <a:tc>
                  <a:txBody>
                    <a:bodyPr/>
                    <a:lstStyle/>
                    <a:p>
                      <a:r>
                        <a:rPr lang="en-GB" sz="2000" dirty="0"/>
                        <a:t>7</a:t>
                      </a:r>
                      <a:endParaRPr lang="en-ZA" sz="2000" dirty="0"/>
                    </a:p>
                  </a:txBody>
                  <a:tcPr>
                    <a:solidFill>
                      <a:schemeClr val="bg1">
                        <a:lumMod val="75000"/>
                      </a:schemeClr>
                    </a:solidFill>
                  </a:tcPr>
                </a:tc>
                <a:tc vMerge="1">
                  <a:txBody>
                    <a:bodyPr/>
                    <a:lstStyle/>
                    <a:p>
                      <a:endParaRPr lang="en-ZA" dirty="0"/>
                    </a:p>
                  </a:txBody>
                  <a:tcPr>
                    <a:solidFill>
                      <a:schemeClr val="bg1">
                        <a:lumMod val="75000"/>
                      </a:schemeClr>
                    </a:solidFill>
                  </a:tcPr>
                </a:tc>
                <a:extLst>
                  <a:ext uri="{0D108BD9-81ED-4DB2-BD59-A6C34878D82A}">
                    <a16:rowId xmlns:a16="http://schemas.microsoft.com/office/drawing/2014/main" val="2133842990"/>
                  </a:ext>
                </a:extLst>
              </a:tr>
              <a:tr h="370840">
                <a:tc>
                  <a:txBody>
                    <a:bodyPr/>
                    <a:lstStyle/>
                    <a:p>
                      <a:r>
                        <a:rPr lang="en-GB" sz="2000" dirty="0"/>
                        <a:t>6</a:t>
                      </a:r>
                      <a:endParaRPr lang="en-ZA" sz="2000" dirty="0"/>
                    </a:p>
                  </a:txBody>
                  <a:tcPr>
                    <a:solidFill>
                      <a:schemeClr val="bg1">
                        <a:lumMod val="75000"/>
                      </a:schemeClr>
                    </a:solidFill>
                  </a:tcPr>
                </a:tc>
                <a:tc rowSpan="3">
                  <a:txBody>
                    <a:bodyPr/>
                    <a:lstStyle/>
                    <a:p>
                      <a:r>
                        <a:rPr lang="en-GB" sz="2000" dirty="0"/>
                        <a:t>Intermediate skills</a:t>
                      </a:r>
                      <a:endParaRPr lang="en-ZA" sz="2000" dirty="0"/>
                    </a:p>
                  </a:txBody>
                  <a:tcPr>
                    <a:solidFill>
                      <a:schemeClr val="bg1">
                        <a:lumMod val="75000"/>
                      </a:schemeClr>
                    </a:solidFill>
                  </a:tcPr>
                </a:tc>
                <a:extLst>
                  <a:ext uri="{0D108BD9-81ED-4DB2-BD59-A6C34878D82A}">
                    <a16:rowId xmlns:a16="http://schemas.microsoft.com/office/drawing/2014/main" val="985985594"/>
                  </a:ext>
                </a:extLst>
              </a:tr>
              <a:tr h="370840">
                <a:tc>
                  <a:txBody>
                    <a:bodyPr/>
                    <a:lstStyle/>
                    <a:p>
                      <a:r>
                        <a:rPr lang="en-GB" sz="2000" dirty="0"/>
                        <a:t>5</a:t>
                      </a:r>
                      <a:endParaRPr lang="en-ZA" sz="2000" dirty="0"/>
                    </a:p>
                  </a:txBody>
                  <a:tcPr>
                    <a:solidFill>
                      <a:schemeClr val="bg1">
                        <a:lumMod val="75000"/>
                      </a:schemeClr>
                    </a:solidFill>
                  </a:tcPr>
                </a:tc>
                <a:tc vMerge="1">
                  <a:txBody>
                    <a:bodyPr/>
                    <a:lstStyle/>
                    <a:p>
                      <a:endParaRPr lang="en-ZA" dirty="0"/>
                    </a:p>
                  </a:txBody>
                  <a:tcPr>
                    <a:solidFill>
                      <a:schemeClr val="bg1">
                        <a:lumMod val="75000"/>
                      </a:schemeClr>
                    </a:solidFill>
                  </a:tcPr>
                </a:tc>
                <a:extLst>
                  <a:ext uri="{0D108BD9-81ED-4DB2-BD59-A6C34878D82A}">
                    <a16:rowId xmlns:a16="http://schemas.microsoft.com/office/drawing/2014/main" val="3561565915"/>
                  </a:ext>
                </a:extLst>
              </a:tr>
              <a:tr h="370840">
                <a:tc>
                  <a:txBody>
                    <a:bodyPr/>
                    <a:lstStyle/>
                    <a:p>
                      <a:r>
                        <a:rPr lang="en-GB" sz="2000" dirty="0"/>
                        <a:t>4</a:t>
                      </a:r>
                      <a:endParaRPr lang="en-ZA" sz="2000" dirty="0"/>
                    </a:p>
                  </a:txBody>
                  <a:tcPr>
                    <a:solidFill>
                      <a:schemeClr val="bg1">
                        <a:lumMod val="75000"/>
                      </a:schemeClr>
                    </a:solidFill>
                  </a:tcPr>
                </a:tc>
                <a:tc vMerge="1">
                  <a:txBody>
                    <a:bodyPr/>
                    <a:lstStyle/>
                    <a:p>
                      <a:endParaRPr lang="en-ZA" dirty="0"/>
                    </a:p>
                  </a:txBody>
                  <a:tcPr/>
                </a:tc>
                <a:extLst>
                  <a:ext uri="{0D108BD9-81ED-4DB2-BD59-A6C34878D82A}">
                    <a16:rowId xmlns:a16="http://schemas.microsoft.com/office/drawing/2014/main" val="2101680512"/>
                  </a:ext>
                </a:extLst>
              </a:tr>
              <a:tr h="370840">
                <a:tc>
                  <a:txBody>
                    <a:bodyPr/>
                    <a:lstStyle/>
                    <a:p>
                      <a:r>
                        <a:rPr lang="en-GB" sz="2000" dirty="0"/>
                        <a:t>3</a:t>
                      </a:r>
                      <a:endParaRPr lang="en-ZA" sz="2000" dirty="0"/>
                    </a:p>
                  </a:txBody>
                  <a:tcPr>
                    <a:solidFill>
                      <a:schemeClr val="bg1">
                        <a:lumMod val="75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Entry</a:t>
                      </a:r>
                    </a:p>
                    <a:p>
                      <a:endParaRPr lang="en-ZA" sz="2000" dirty="0"/>
                    </a:p>
                  </a:txBody>
                  <a:tcPr>
                    <a:solidFill>
                      <a:schemeClr val="bg1">
                        <a:lumMod val="75000"/>
                      </a:schemeClr>
                    </a:solidFill>
                  </a:tcPr>
                </a:tc>
                <a:extLst>
                  <a:ext uri="{0D108BD9-81ED-4DB2-BD59-A6C34878D82A}">
                    <a16:rowId xmlns:a16="http://schemas.microsoft.com/office/drawing/2014/main" val="3449888103"/>
                  </a:ext>
                </a:extLst>
              </a:tr>
              <a:tr h="370840">
                <a:tc>
                  <a:txBody>
                    <a:bodyPr/>
                    <a:lstStyle/>
                    <a:p>
                      <a:r>
                        <a:rPr lang="en-GB" sz="2000" dirty="0"/>
                        <a:t>2</a:t>
                      </a:r>
                      <a:endParaRPr lang="en-ZA" sz="2000" dirty="0"/>
                    </a:p>
                  </a:txBody>
                  <a:tcPr>
                    <a:solidFill>
                      <a:schemeClr val="bg1">
                        <a:lumMod val="75000"/>
                      </a:schemeClr>
                    </a:solidFill>
                  </a:tcPr>
                </a:tc>
                <a:tc vMerge="1">
                  <a:txBody>
                    <a:bodyPr/>
                    <a:lstStyle/>
                    <a:p>
                      <a:endParaRPr lang="en-ZA" dirty="0"/>
                    </a:p>
                  </a:txBody>
                  <a:tcPr/>
                </a:tc>
                <a:extLst>
                  <a:ext uri="{0D108BD9-81ED-4DB2-BD59-A6C34878D82A}">
                    <a16:rowId xmlns:a16="http://schemas.microsoft.com/office/drawing/2014/main" val="965641655"/>
                  </a:ext>
                </a:extLst>
              </a:tr>
              <a:tr h="370840">
                <a:tc>
                  <a:txBody>
                    <a:bodyPr/>
                    <a:lstStyle/>
                    <a:p>
                      <a:r>
                        <a:rPr lang="en-GB" sz="2000" dirty="0"/>
                        <a:t>1</a:t>
                      </a:r>
                      <a:endParaRPr lang="en-ZA" sz="2000" dirty="0"/>
                    </a:p>
                  </a:txBody>
                  <a:tcPr>
                    <a:solidFill>
                      <a:schemeClr val="bg1">
                        <a:lumMod val="75000"/>
                      </a:schemeClr>
                    </a:solidFill>
                  </a:tcPr>
                </a:tc>
                <a:tc vMerge="1">
                  <a:txBody>
                    <a:bodyPr/>
                    <a:lstStyle/>
                    <a:p>
                      <a:endParaRPr lang="en-ZA" dirty="0"/>
                    </a:p>
                  </a:txBody>
                  <a:tcPr/>
                </a:tc>
                <a:extLst>
                  <a:ext uri="{0D108BD9-81ED-4DB2-BD59-A6C34878D82A}">
                    <a16:rowId xmlns:a16="http://schemas.microsoft.com/office/drawing/2014/main" val="1637101452"/>
                  </a:ext>
                </a:extLst>
              </a:tr>
            </a:tbl>
          </a:graphicData>
        </a:graphic>
      </p:graphicFrame>
    </p:spTree>
    <p:extLst>
      <p:ext uri="{BB962C8B-B14F-4D97-AF65-F5344CB8AC3E}">
        <p14:creationId xmlns:p14="http://schemas.microsoft.com/office/powerpoint/2010/main" val="299586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0540"/>
          </a:xfrm>
        </p:spPr>
        <p:txBody>
          <a:bodyPr>
            <a:normAutofit fontScale="90000"/>
          </a:bodyPr>
          <a:lstStyle/>
          <a:p>
            <a:r>
              <a:rPr lang="en-GB" dirty="0"/>
              <a:t>Skills Levels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2504961"/>
              </p:ext>
            </p:extLst>
          </p:nvPr>
        </p:nvGraphicFramePr>
        <p:xfrm>
          <a:off x="132349" y="1047388"/>
          <a:ext cx="11947356" cy="5170337"/>
        </p:xfrm>
        <a:graphic>
          <a:graphicData uri="http://schemas.openxmlformats.org/drawingml/2006/table">
            <a:tbl>
              <a:tblPr firstRow="1" bandRow="1">
                <a:tableStyleId>{5C22544A-7EE6-4342-B048-85BDC9FD1C3A}</a:tableStyleId>
              </a:tblPr>
              <a:tblGrid>
                <a:gridCol w="493293">
                  <a:extLst>
                    <a:ext uri="{9D8B030D-6E8A-4147-A177-3AD203B41FA5}">
                      <a16:colId xmlns:a16="http://schemas.microsoft.com/office/drawing/2014/main" val="3262125943"/>
                    </a:ext>
                  </a:extLst>
                </a:gridCol>
                <a:gridCol w="5935579">
                  <a:extLst>
                    <a:ext uri="{9D8B030D-6E8A-4147-A177-3AD203B41FA5}">
                      <a16:colId xmlns:a16="http://schemas.microsoft.com/office/drawing/2014/main" val="2056806072"/>
                    </a:ext>
                  </a:extLst>
                </a:gridCol>
                <a:gridCol w="1459832">
                  <a:extLst>
                    <a:ext uri="{9D8B030D-6E8A-4147-A177-3AD203B41FA5}">
                      <a16:colId xmlns:a16="http://schemas.microsoft.com/office/drawing/2014/main" val="3733858573"/>
                    </a:ext>
                  </a:extLst>
                </a:gridCol>
                <a:gridCol w="4058652">
                  <a:extLst>
                    <a:ext uri="{9D8B030D-6E8A-4147-A177-3AD203B41FA5}">
                      <a16:colId xmlns:a16="http://schemas.microsoft.com/office/drawing/2014/main" val="629883785"/>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cap="none" normalizeH="0" baseline="0" dirty="0">
                          <a:ln>
                            <a:noFill/>
                          </a:ln>
                          <a:solidFill>
                            <a:srgbClr val="003300"/>
                          </a:solidFill>
                          <a:effectLst/>
                          <a:latin typeface="Arial" panose="020B0604020202020204" pitchFamily="34" charset="0"/>
                        </a:rPr>
                        <a:t>OFO Major Group</a:t>
                      </a:r>
                      <a:r>
                        <a:rPr kumimoji="0" lang="en-US" altLang="en-US" sz="1800" b="1" i="0" u="none" strike="noStrike" cap="none" normalizeH="0" baseline="0" dirty="0">
                          <a:ln>
                            <a:noFill/>
                          </a:ln>
                          <a:solidFill>
                            <a:srgbClr val="003300"/>
                          </a:solidFill>
                          <a:effectLst/>
                          <a:latin typeface="Arial" panose="020B0604020202020204" pitchFamily="34" charset="0"/>
                        </a:rPr>
                        <a:t> </a:t>
                      </a:r>
                    </a:p>
                    <a:p>
                      <a:endParaRPr lang="en-ZA" dirty="0"/>
                    </a:p>
                  </a:txBody>
                  <a:tcPr/>
                </a:tc>
                <a:tc hMerge="1">
                  <a:txBody>
                    <a:bodyPr/>
                    <a:lstStyle/>
                    <a:p>
                      <a:endParaRPr lang="en-ZA"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cap="none" normalizeH="0" baseline="0" dirty="0">
                          <a:ln>
                            <a:noFill/>
                          </a:ln>
                          <a:solidFill>
                            <a:srgbClr val="003300"/>
                          </a:solidFill>
                          <a:effectLst/>
                          <a:latin typeface="Arial" panose="020B0604020202020204" pitchFamily="34" charset="0"/>
                        </a:rPr>
                        <a:t>Skill Level </a:t>
                      </a:r>
                      <a:endParaRPr lang="en-ZA"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extLst>
                  <a:ext uri="{0D108BD9-81ED-4DB2-BD59-A6C34878D82A}">
                    <a16:rowId xmlns:a16="http://schemas.microsoft.com/office/drawing/2014/main" val="637941369"/>
                  </a:ext>
                </a:extLst>
              </a:tr>
              <a:tr h="5983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1</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Managers</a:t>
                      </a:r>
                      <a:r>
                        <a:rPr kumimoji="0" lang="en-US" altLang="en-US" sz="2400" b="0" i="0" u="none" strike="noStrike" cap="none" normalizeH="0" baseline="0" dirty="0">
                          <a:ln>
                            <a:noFill/>
                          </a:ln>
                          <a:solidFill>
                            <a:srgbClr val="003300"/>
                          </a:solidFill>
                          <a:effectLst/>
                          <a:latin typeface="Arial" panose="020B0604020202020204" pitchFamily="34" charset="0"/>
                        </a:rPr>
                        <a:t> </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5, 4</a:t>
                      </a:r>
                    </a:p>
                  </a:txBody>
                  <a:tcPr anchor="ctr" horzOverflow="overflow"/>
                </a:tc>
                <a:tc rowSpan="8">
                  <a:txBody>
                    <a:bodyPr/>
                    <a:lstStyle/>
                    <a:p>
                      <a:pPr marL="439738" lvl="1" indent="-342900">
                        <a:lnSpc>
                          <a:spcPct val="80000"/>
                        </a:lnSpc>
                        <a:buFont typeface="Arial" panose="020B0604020202020204" pitchFamily="34" charset="0"/>
                        <a:buChar char="•"/>
                      </a:pPr>
                      <a:r>
                        <a:rPr lang="en-AU" altLang="en-US" sz="2400" dirty="0"/>
                        <a:t>Range and complexity of the tasks </a:t>
                      </a:r>
                    </a:p>
                    <a:p>
                      <a:pPr marL="439738" lvl="1" indent="-342900" algn="l" defTabSz="914400" rtl="0" eaLnBrk="1" latinLnBrk="0" hangingPunct="1">
                        <a:lnSpc>
                          <a:spcPct val="80000"/>
                        </a:lnSpc>
                        <a:buFont typeface="Arial" panose="020B0604020202020204" pitchFamily="34" charset="0"/>
                        <a:buChar char="•"/>
                      </a:pPr>
                      <a:r>
                        <a:rPr lang="en-AU" altLang="en-US" sz="2400" kern="1200" dirty="0">
                          <a:solidFill>
                            <a:schemeClr val="dk1"/>
                          </a:solidFill>
                          <a:latin typeface="+mn-lt"/>
                          <a:ea typeface="+mn-ea"/>
                          <a:cs typeface="+mn-cs"/>
                        </a:rPr>
                        <a:t>Field of knowledge required</a:t>
                      </a:r>
                    </a:p>
                    <a:p>
                      <a:pPr marL="439738" lvl="1" indent="-342900" algn="l" defTabSz="914400" rtl="0" eaLnBrk="1" latinLnBrk="0" hangingPunct="1">
                        <a:lnSpc>
                          <a:spcPct val="80000"/>
                        </a:lnSpc>
                        <a:buFont typeface="Arial" panose="020B0604020202020204" pitchFamily="34" charset="0"/>
                        <a:buChar char="•"/>
                      </a:pPr>
                      <a:r>
                        <a:rPr lang="en-AU" altLang="en-US" sz="2400" kern="1200" dirty="0">
                          <a:solidFill>
                            <a:schemeClr val="dk1"/>
                          </a:solidFill>
                          <a:latin typeface="+mn-lt"/>
                          <a:ea typeface="+mn-ea"/>
                          <a:cs typeface="+mn-cs"/>
                        </a:rPr>
                        <a:t>Tools or equipment used</a:t>
                      </a:r>
                    </a:p>
                    <a:p>
                      <a:pPr marL="439738" lvl="1" indent="-342900" algn="l" defTabSz="914400" rtl="0" eaLnBrk="1" latinLnBrk="0" hangingPunct="1">
                        <a:lnSpc>
                          <a:spcPct val="80000"/>
                        </a:lnSpc>
                        <a:buFont typeface="Arial" panose="020B0604020202020204" pitchFamily="34" charset="0"/>
                        <a:buChar char="•"/>
                      </a:pPr>
                      <a:r>
                        <a:rPr lang="en-AU" altLang="en-US" sz="2400" kern="1200" dirty="0">
                          <a:solidFill>
                            <a:schemeClr val="dk1"/>
                          </a:solidFill>
                          <a:latin typeface="+mn-lt"/>
                          <a:ea typeface="+mn-ea"/>
                          <a:cs typeface="+mn-cs"/>
                        </a:rPr>
                        <a:t>Materials worked on or information worked with</a:t>
                      </a:r>
                    </a:p>
                    <a:p>
                      <a:pPr marL="439738" lvl="1" indent="-342900" algn="l" defTabSz="914400" rtl="0" eaLnBrk="1" latinLnBrk="0" hangingPunct="1">
                        <a:lnSpc>
                          <a:spcPct val="80000"/>
                        </a:lnSpc>
                        <a:buFont typeface="Arial" panose="020B0604020202020204" pitchFamily="34" charset="0"/>
                        <a:buChar char="•"/>
                      </a:pPr>
                      <a:r>
                        <a:rPr lang="en-AU" altLang="en-US" sz="2400" kern="1200" dirty="0">
                          <a:solidFill>
                            <a:schemeClr val="dk1"/>
                          </a:solidFill>
                          <a:latin typeface="+mn-lt"/>
                          <a:ea typeface="+mn-ea"/>
                          <a:cs typeface="+mn-cs"/>
                        </a:rPr>
                        <a:t>Goods and or services provided</a:t>
                      </a:r>
                    </a:p>
                  </a:txBody>
                  <a:tcPr anchor="ctr" horzOverflow="overflow"/>
                </a:tc>
                <a:extLst>
                  <a:ext uri="{0D108BD9-81ED-4DB2-BD59-A6C34878D82A}">
                    <a16:rowId xmlns:a16="http://schemas.microsoft.com/office/drawing/2014/main" val="4089181855"/>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003300"/>
                          </a:solidFill>
                          <a:effectLst/>
                          <a:latin typeface="Arial" panose="020B0604020202020204" pitchFamily="34" charset="0"/>
                        </a:rPr>
                        <a:t>2</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Professionals</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5, 4</a:t>
                      </a: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3040817423"/>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003300"/>
                          </a:solidFill>
                          <a:effectLst/>
                          <a:latin typeface="Arial" panose="020B0604020202020204" pitchFamily="34" charset="0"/>
                        </a:rPr>
                        <a:t>3</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Technicians and Associate Professionals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4, 3</a:t>
                      </a: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2450664650"/>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4</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Clerical Support Workers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4, 3, 2, 1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2376303630"/>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5</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Service and Sales Workers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4, 3, 2, 1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4130520228"/>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6</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Skilled Agricultural, Forestry, Fishery, Craft and related Trades Workers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4, 3, 2, 1 </a:t>
                      </a: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2816481396"/>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7</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2400" b="0" i="0" u="none" strike="noStrike" cap="none" normalizeH="0" baseline="0" dirty="0">
                          <a:ln>
                            <a:noFill/>
                          </a:ln>
                          <a:solidFill>
                            <a:srgbClr val="003300"/>
                          </a:solidFill>
                          <a:effectLst/>
                          <a:latin typeface="Arial" panose="020B0604020202020204" pitchFamily="34" charset="0"/>
                        </a:rPr>
                        <a:t>Plant and Machine Operators and Assemblers </a:t>
                      </a:r>
                      <a:r>
                        <a:rPr kumimoji="0" lang="en-US" altLang="en-US" sz="2400" b="0" i="0" u="none" strike="noStrike" cap="none" normalizeH="0" baseline="0" dirty="0">
                          <a:ln>
                            <a:noFill/>
                          </a:ln>
                          <a:solidFill>
                            <a:srgbClr val="003300"/>
                          </a:solidFill>
                          <a:effectLst/>
                          <a:latin typeface="Arial" panose="020B0604020202020204" pitchFamily="34" charset="0"/>
                        </a:rPr>
                        <a:t> </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2</a:t>
                      </a: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1195410159"/>
                  </a:ext>
                </a:extLst>
              </a:tr>
              <a:tr h="3708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8</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Elementary Occupations </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3300"/>
                          </a:solidFill>
                          <a:effectLst/>
                          <a:latin typeface="Arial" panose="020B0604020202020204" pitchFamily="34" charset="0"/>
                        </a:rPr>
                        <a:t>2, 1</a:t>
                      </a:r>
                    </a:p>
                  </a:txBody>
                  <a:tcPr anchor="ctr" horzOverflow="overflow"/>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3300"/>
                        </a:solidFill>
                        <a:effectLst/>
                        <a:latin typeface="Arial" panose="020B0604020202020204" pitchFamily="34" charset="0"/>
                      </a:endParaRPr>
                    </a:p>
                  </a:txBody>
                  <a:tcPr anchor="ctr" horzOverflow="overflow"/>
                </a:tc>
                <a:extLst>
                  <a:ext uri="{0D108BD9-81ED-4DB2-BD59-A6C34878D82A}">
                    <a16:rowId xmlns:a16="http://schemas.microsoft.com/office/drawing/2014/main" val="2792646219"/>
                  </a:ext>
                </a:extLst>
              </a:tr>
            </a:tbl>
          </a:graphicData>
        </a:graphic>
      </p:graphicFrame>
    </p:spTree>
    <p:extLst>
      <p:ext uri="{BB962C8B-B14F-4D97-AF65-F5344CB8AC3E}">
        <p14:creationId xmlns:p14="http://schemas.microsoft.com/office/powerpoint/2010/main" val="406258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6670628"/>
              </p:ext>
            </p:extLst>
          </p:nvPr>
        </p:nvGraphicFramePr>
        <p:xfrm>
          <a:off x="154005" y="125130"/>
          <a:ext cx="11858323" cy="6685050"/>
        </p:xfrm>
        <a:graphic>
          <a:graphicData uri="http://schemas.openxmlformats.org/drawingml/2006/table">
            <a:tbl>
              <a:tblPr firstRow="1" firstCol="1" bandRow="1">
                <a:tableStyleId>{5C22544A-7EE6-4342-B048-85BDC9FD1C3A}</a:tableStyleId>
              </a:tblPr>
              <a:tblGrid>
                <a:gridCol w="1973178">
                  <a:extLst>
                    <a:ext uri="{9D8B030D-6E8A-4147-A177-3AD203B41FA5}">
                      <a16:colId xmlns:a16="http://schemas.microsoft.com/office/drawing/2014/main" val="2200938252"/>
                    </a:ext>
                  </a:extLst>
                </a:gridCol>
                <a:gridCol w="847023">
                  <a:extLst>
                    <a:ext uri="{9D8B030D-6E8A-4147-A177-3AD203B41FA5}">
                      <a16:colId xmlns:a16="http://schemas.microsoft.com/office/drawing/2014/main" val="2369526798"/>
                    </a:ext>
                  </a:extLst>
                </a:gridCol>
                <a:gridCol w="3869870">
                  <a:extLst>
                    <a:ext uri="{9D8B030D-6E8A-4147-A177-3AD203B41FA5}">
                      <a16:colId xmlns:a16="http://schemas.microsoft.com/office/drawing/2014/main" val="982343601"/>
                    </a:ext>
                  </a:extLst>
                </a:gridCol>
                <a:gridCol w="4029830">
                  <a:extLst>
                    <a:ext uri="{9D8B030D-6E8A-4147-A177-3AD203B41FA5}">
                      <a16:colId xmlns:a16="http://schemas.microsoft.com/office/drawing/2014/main" val="2479868073"/>
                    </a:ext>
                  </a:extLst>
                </a:gridCol>
                <a:gridCol w="1138422">
                  <a:extLst>
                    <a:ext uri="{9D8B030D-6E8A-4147-A177-3AD203B41FA5}">
                      <a16:colId xmlns:a16="http://schemas.microsoft.com/office/drawing/2014/main" val="279276844"/>
                    </a:ext>
                  </a:extLst>
                </a:gridCol>
              </a:tblGrid>
              <a:tr h="616015">
                <a:tc>
                  <a:txBody>
                    <a:bodyPr/>
                    <a:lstStyle/>
                    <a:p>
                      <a:pPr marL="0" algn="ctr" defTabSz="914400" rtl="0" eaLnBrk="1" fontAlgn="base" latinLnBrk="0" hangingPunct="1">
                        <a:spcAft>
                          <a:spcPts val="0"/>
                        </a:spcAft>
                      </a:pPr>
                      <a:r>
                        <a:rPr lang="en-ZA" sz="1200" b="1" kern="1200" dirty="0">
                          <a:solidFill>
                            <a:schemeClr val="tx1"/>
                          </a:solidFill>
                          <a:effectLst/>
                          <a:latin typeface="+mn-lt"/>
                          <a:ea typeface="+mn-ea"/>
                          <a:cs typeface="+mn-cs"/>
                        </a:rPr>
                        <a:t>NQF Sub-Framework/ Quality Council</a:t>
                      </a:r>
                    </a:p>
                  </a:txBody>
                  <a:tcPr marL="61721" marR="61721" marT="0" marB="0" anchor="ctr"/>
                </a:tc>
                <a:tc>
                  <a:txBody>
                    <a:bodyPr/>
                    <a:lstStyle/>
                    <a:p>
                      <a:pPr algn="ctr" fontAlgn="base">
                        <a:spcAft>
                          <a:spcPts val="0"/>
                        </a:spcAft>
                      </a:pPr>
                      <a:r>
                        <a:rPr lang="en-ZA" sz="2000" dirty="0">
                          <a:solidFill>
                            <a:schemeClr val="tx1"/>
                          </a:solidFill>
                          <a:effectLst/>
                        </a:rPr>
                        <a:t>NQF Level</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tc gridSpan="2">
                  <a:txBody>
                    <a:bodyPr/>
                    <a:lstStyle/>
                    <a:p>
                      <a:pPr algn="ctr" fontAlgn="base">
                        <a:spcAft>
                          <a:spcPts val="0"/>
                        </a:spcAft>
                      </a:pPr>
                      <a:r>
                        <a:rPr lang="en-ZA" sz="2000" dirty="0">
                          <a:solidFill>
                            <a:schemeClr val="tx1"/>
                          </a:solidFill>
                          <a:effectLst/>
                        </a:rPr>
                        <a:t>NQF Sub-Framework and Qualification Type</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tc hMerge="1">
                  <a:txBody>
                    <a:bodyPr/>
                    <a:lstStyle/>
                    <a:p>
                      <a:endParaRPr lang="en-ZA"/>
                    </a:p>
                  </a:txBody>
                  <a:tcPr/>
                </a:tc>
                <a:tc>
                  <a:txBody>
                    <a:bodyPr/>
                    <a:lstStyle/>
                    <a:p>
                      <a:pPr algn="ctr" fontAlgn="base">
                        <a:spcAft>
                          <a:spcPts val="0"/>
                        </a:spcAft>
                      </a:pPr>
                      <a:r>
                        <a:rPr lang="en-ZA" sz="1200" dirty="0">
                          <a:solidFill>
                            <a:schemeClr val="tx1"/>
                          </a:solidFill>
                          <a:effectLst/>
                        </a:rPr>
                        <a:t>NQF Sub-Framework/ Quality Council</a:t>
                      </a:r>
                      <a:endParaRPr lang="en-Z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extLst>
                  <a:ext uri="{0D108BD9-81ED-4DB2-BD59-A6C34878D82A}">
                    <a16:rowId xmlns:a16="http://schemas.microsoft.com/office/drawing/2014/main" val="994894990"/>
                  </a:ext>
                </a:extLst>
              </a:tr>
              <a:tr h="566867">
                <a:tc rowSpan="6">
                  <a:txBody>
                    <a:bodyPr/>
                    <a:lstStyle/>
                    <a:p>
                      <a:pPr algn="ctr" fontAlgn="base">
                        <a:spcAft>
                          <a:spcPts val="0"/>
                        </a:spcAft>
                      </a:pPr>
                      <a:r>
                        <a:rPr lang="en-ZA" sz="2000" dirty="0">
                          <a:effectLst/>
                        </a:rPr>
                        <a:t>Higher Education Qualifications Sub-</a:t>
                      </a:r>
                    </a:p>
                    <a:p>
                      <a:pPr algn="ctr" fontAlgn="base">
                        <a:spcAft>
                          <a:spcPts val="0"/>
                        </a:spcAft>
                      </a:pPr>
                      <a:r>
                        <a:rPr lang="en-ZA" sz="2000" dirty="0">
                          <a:effectLst/>
                        </a:rPr>
                        <a:t>Framework (HEQSF) Council on Higher</a:t>
                      </a:r>
                    </a:p>
                    <a:p>
                      <a:pPr algn="ctr" fontAlgn="base">
                        <a:spcAft>
                          <a:spcPts val="0"/>
                        </a:spcAft>
                      </a:pPr>
                      <a:r>
                        <a:rPr lang="en-ZA" sz="2000" dirty="0">
                          <a:effectLst/>
                        </a:rPr>
                        <a:t>Education (CHE)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270" anchor="ctr">
                    <a:solidFill>
                      <a:schemeClr val="tx1"/>
                    </a:solidFill>
                  </a:tcPr>
                </a:tc>
                <a:tc>
                  <a:txBody>
                    <a:bodyPr/>
                    <a:lstStyle/>
                    <a:p>
                      <a:pPr algn="ctr" fontAlgn="base">
                        <a:spcAft>
                          <a:spcPts val="0"/>
                        </a:spcAft>
                      </a:pPr>
                      <a:r>
                        <a:rPr lang="en-ZA" sz="2000" dirty="0">
                          <a:effectLst/>
                        </a:rPr>
                        <a:t>10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Doctoral Degree</a:t>
                      </a:r>
                    </a:p>
                    <a:p>
                      <a:pPr algn="just" fontAlgn="base">
                        <a:spcAft>
                          <a:spcPts val="0"/>
                        </a:spcAft>
                      </a:pPr>
                      <a:r>
                        <a:rPr lang="en-ZA" sz="2000" dirty="0">
                          <a:solidFill>
                            <a:schemeClr val="bg1"/>
                          </a:solidFill>
                          <a:effectLst/>
                        </a:rPr>
                        <a:t>Doctoral Degree (Professional)</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effectLst/>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ctr">
                        <a:spcAft>
                          <a:spcPts val="1000"/>
                        </a:spcAft>
                      </a:pPr>
                      <a:r>
                        <a:rPr lang="en-ZA" sz="2000" dirty="0">
                          <a:effectLst/>
                        </a:rPr>
                        <a:t> </a:t>
                      </a:r>
                      <a:endParaRPr lang="en-ZA" sz="2000" dirty="0">
                        <a:effectLst/>
                        <a:latin typeface="Arial" panose="020B0604020202020204" pitchFamily="34" charset="0"/>
                        <a:ea typeface="SimSun" panose="02010600030101010101" pitchFamily="2" charset="-122"/>
                        <a:cs typeface="Times New Roman" panose="02020603050405020304" pitchFamily="18" charset="0"/>
                      </a:endParaRPr>
                    </a:p>
                  </a:txBody>
                  <a:tcPr marL="61721" marR="61721" marT="0" marB="0" anchor="ctr"/>
                </a:tc>
                <a:extLst>
                  <a:ext uri="{0D108BD9-81ED-4DB2-BD59-A6C34878D82A}">
                    <a16:rowId xmlns:a16="http://schemas.microsoft.com/office/drawing/2014/main" val="2585202767"/>
                  </a:ext>
                </a:extLst>
              </a:tr>
              <a:tr h="566867">
                <a:tc vMerge="1">
                  <a:txBody>
                    <a:bodyPr/>
                    <a:lstStyle/>
                    <a:p>
                      <a:endParaRPr lang="en-ZA"/>
                    </a:p>
                  </a:txBody>
                  <a:tcPr/>
                </a:tc>
                <a:tc>
                  <a:txBody>
                    <a:bodyPr/>
                    <a:lstStyle/>
                    <a:p>
                      <a:pPr algn="ctr" fontAlgn="base">
                        <a:spcAft>
                          <a:spcPts val="0"/>
                        </a:spcAft>
                      </a:pPr>
                      <a:r>
                        <a:rPr lang="en-ZA" sz="2000" dirty="0">
                          <a:effectLst/>
                        </a:rPr>
                        <a:t>9</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Master’s Degree</a:t>
                      </a:r>
                    </a:p>
                    <a:p>
                      <a:pPr algn="just" fontAlgn="base">
                        <a:spcAft>
                          <a:spcPts val="0"/>
                        </a:spcAft>
                      </a:pPr>
                      <a:r>
                        <a:rPr lang="en-ZA" sz="2000" dirty="0">
                          <a:solidFill>
                            <a:schemeClr val="bg1"/>
                          </a:solidFill>
                          <a:effectLst/>
                        </a:rPr>
                        <a:t>Master’s Degree (Professional)</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effectLst/>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ctr">
                        <a:spcAft>
                          <a:spcPts val="1000"/>
                        </a:spcAft>
                      </a:pPr>
                      <a:r>
                        <a:rPr lang="en-ZA" sz="2000" dirty="0">
                          <a:effectLst/>
                        </a:rPr>
                        <a:t> </a:t>
                      </a:r>
                      <a:endParaRPr lang="en-ZA" sz="2000" dirty="0">
                        <a:effectLst/>
                        <a:latin typeface="Arial" panose="020B0604020202020204" pitchFamily="34" charset="0"/>
                        <a:ea typeface="SimSun" panose="02010600030101010101" pitchFamily="2" charset="-122"/>
                        <a:cs typeface="Times New Roman" panose="02020603050405020304" pitchFamily="18" charset="0"/>
                      </a:endParaRPr>
                    </a:p>
                  </a:txBody>
                  <a:tcPr marL="61721" marR="61721" marT="0" marB="0" anchor="ctr"/>
                </a:tc>
                <a:extLst>
                  <a:ext uri="{0D108BD9-81ED-4DB2-BD59-A6C34878D82A}">
                    <a16:rowId xmlns:a16="http://schemas.microsoft.com/office/drawing/2014/main" val="3736120685"/>
                  </a:ext>
                </a:extLst>
              </a:tr>
              <a:tr h="566867">
                <a:tc vMerge="1">
                  <a:txBody>
                    <a:bodyPr/>
                    <a:lstStyle/>
                    <a:p>
                      <a:endParaRPr lang="en-ZA"/>
                    </a:p>
                  </a:txBody>
                  <a:tcPr/>
                </a:tc>
                <a:tc>
                  <a:txBody>
                    <a:bodyPr/>
                    <a:lstStyle/>
                    <a:p>
                      <a:pPr algn="ctr" fontAlgn="base">
                        <a:spcAft>
                          <a:spcPts val="0"/>
                        </a:spcAft>
                      </a:pPr>
                      <a:r>
                        <a:rPr lang="en-ZA" sz="2000" dirty="0">
                          <a:effectLst/>
                        </a:rPr>
                        <a:t>8</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Bachelor Honours Degree</a:t>
                      </a:r>
                    </a:p>
                    <a:p>
                      <a:pPr algn="just" fontAlgn="base">
                        <a:spcAft>
                          <a:spcPts val="0"/>
                        </a:spcAft>
                      </a:pPr>
                      <a:r>
                        <a:rPr lang="en-ZA" sz="2000" dirty="0">
                          <a:solidFill>
                            <a:schemeClr val="bg1"/>
                          </a:solidFill>
                          <a:effectLst/>
                        </a:rPr>
                        <a:t>Post Graduate Diploma</a:t>
                      </a:r>
                    </a:p>
                    <a:p>
                      <a:pPr algn="just" fontAlgn="base">
                        <a:spcAft>
                          <a:spcPts val="0"/>
                        </a:spcAft>
                      </a:pPr>
                      <a:r>
                        <a:rPr lang="en-ZA" sz="2000" dirty="0">
                          <a:solidFill>
                            <a:schemeClr val="bg1"/>
                          </a:solidFill>
                          <a:effectLst/>
                        </a:rPr>
                        <a:t>Bachelor’s Degree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Specialised Occupational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rowSpan="8">
                  <a:txBody>
                    <a:bodyPr/>
                    <a:lstStyle/>
                    <a:p>
                      <a:pPr algn="ctr" fontAlgn="base">
                        <a:spcAft>
                          <a:spcPts val="0"/>
                        </a:spcAft>
                      </a:pPr>
                      <a:r>
                        <a:rPr lang="en-ZA" sz="2000" dirty="0">
                          <a:solidFill>
                            <a:schemeClr val="bg1"/>
                          </a:solidFill>
                          <a:effectLst/>
                        </a:rPr>
                        <a:t>Occupational Qualifications Sub-Framework</a:t>
                      </a:r>
                    </a:p>
                    <a:p>
                      <a:pPr algn="ctr" fontAlgn="base">
                        <a:spcAft>
                          <a:spcPts val="0"/>
                        </a:spcAft>
                      </a:pPr>
                      <a:r>
                        <a:rPr lang="en-ZA" sz="2000" dirty="0">
                          <a:solidFill>
                            <a:schemeClr val="bg1"/>
                          </a:solidFill>
                          <a:effectLst/>
                        </a:rPr>
                        <a:t>(OQSF) Quality Council for Trades and</a:t>
                      </a:r>
                    </a:p>
                    <a:p>
                      <a:pPr algn="ctr" fontAlgn="base">
                        <a:spcAft>
                          <a:spcPts val="0"/>
                        </a:spcAft>
                      </a:pPr>
                      <a:r>
                        <a:rPr lang="en-ZA" sz="2000" dirty="0">
                          <a:solidFill>
                            <a:schemeClr val="bg1"/>
                          </a:solidFill>
                          <a:effectLst/>
                        </a:rPr>
                        <a:t>Occupations (QCTO)</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 anchor="ctr">
                    <a:solidFill>
                      <a:srgbClr val="ED2A24"/>
                    </a:solidFill>
                  </a:tcPr>
                </a:tc>
                <a:extLst>
                  <a:ext uri="{0D108BD9-81ED-4DB2-BD59-A6C34878D82A}">
                    <a16:rowId xmlns:a16="http://schemas.microsoft.com/office/drawing/2014/main" val="2175463990"/>
                  </a:ext>
                </a:extLst>
              </a:tr>
              <a:tr h="543247">
                <a:tc vMerge="1">
                  <a:txBody>
                    <a:bodyPr/>
                    <a:lstStyle/>
                    <a:p>
                      <a:endParaRPr lang="en-ZA"/>
                    </a:p>
                  </a:txBody>
                  <a:tcPr/>
                </a:tc>
                <a:tc>
                  <a:txBody>
                    <a:bodyPr/>
                    <a:lstStyle/>
                    <a:p>
                      <a:pPr algn="ctr" fontAlgn="base">
                        <a:spcAft>
                          <a:spcPts val="0"/>
                        </a:spcAft>
                      </a:pPr>
                      <a:r>
                        <a:rPr lang="en-ZA" sz="2000" dirty="0">
                          <a:effectLst/>
                        </a:rPr>
                        <a:t>7</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Bachelor’s Degree</a:t>
                      </a:r>
                    </a:p>
                    <a:p>
                      <a:pPr algn="just" fontAlgn="base">
                        <a:spcAft>
                          <a:spcPts val="0"/>
                        </a:spcAft>
                      </a:pPr>
                      <a:r>
                        <a:rPr lang="en-ZA" sz="2000" dirty="0">
                          <a:solidFill>
                            <a:schemeClr val="bg1"/>
                          </a:solidFill>
                          <a:effectLst/>
                        </a:rPr>
                        <a:t>Advanced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Advanced Occupational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1377012148"/>
                  </a:ext>
                </a:extLst>
              </a:tr>
              <a:tr h="566867">
                <a:tc vMerge="1">
                  <a:txBody>
                    <a:bodyPr/>
                    <a:lstStyle/>
                    <a:p>
                      <a:endParaRPr lang="en-ZA"/>
                    </a:p>
                  </a:txBody>
                  <a:tcPr/>
                </a:tc>
                <a:tc>
                  <a:txBody>
                    <a:bodyPr/>
                    <a:lstStyle/>
                    <a:p>
                      <a:pPr algn="ctr" fontAlgn="base">
                        <a:spcAft>
                          <a:spcPts val="0"/>
                        </a:spcAft>
                      </a:pPr>
                      <a:r>
                        <a:rPr lang="en-ZA" sz="2000" dirty="0">
                          <a:effectLst/>
                        </a:rPr>
                        <a:t>6</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Diploma</a:t>
                      </a:r>
                    </a:p>
                    <a:p>
                      <a:pPr algn="just" fontAlgn="base">
                        <a:spcAft>
                          <a:spcPts val="0"/>
                        </a:spcAft>
                      </a:pPr>
                      <a:r>
                        <a:rPr lang="en-ZA" sz="2000" dirty="0">
                          <a:solidFill>
                            <a:schemeClr val="bg1"/>
                          </a:solidFill>
                          <a:effectLst/>
                        </a:rPr>
                        <a:t>Advanced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Occupational Diploma</a:t>
                      </a:r>
                    </a:p>
                    <a:p>
                      <a:pPr algn="just" fontAlgn="base">
                        <a:spcAft>
                          <a:spcPts val="0"/>
                        </a:spcAft>
                      </a:pPr>
                      <a:r>
                        <a:rPr lang="en-ZA" sz="2000" dirty="0">
                          <a:solidFill>
                            <a:schemeClr val="bg1"/>
                          </a:solidFill>
                          <a:effectLst/>
                        </a:rPr>
                        <a:t>Advanced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2331104757"/>
                  </a:ext>
                </a:extLst>
              </a:tr>
              <a:tr h="543247">
                <a:tc vMerge="1">
                  <a:txBody>
                    <a:bodyPr/>
                    <a:lstStyle/>
                    <a:p>
                      <a:endParaRPr lang="en-ZA"/>
                    </a:p>
                  </a:txBody>
                  <a:tcPr/>
                </a:tc>
                <a:tc>
                  <a:txBody>
                    <a:bodyPr/>
                    <a:lstStyle/>
                    <a:p>
                      <a:pPr algn="ctr" fontAlgn="base">
                        <a:spcAft>
                          <a:spcPts val="0"/>
                        </a:spcAft>
                      </a:pPr>
                      <a:r>
                        <a:rPr lang="en-ZA" sz="2000" dirty="0">
                          <a:effectLst/>
                        </a:rPr>
                        <a:t>5</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Higher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Higher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3127179775"/>
                  </a:ext>
                </a:extLst>
              </a:tr>
              <a:tr h="543247">
                <a:tc rowSpan="4">
                  <a:txBody>
                    <a:bodyPr/>
                    <a:lstStyle/>
                    <a:p>
                      <a:pPr algn="ctr" fontAlgn="base">
                        <a:spcAft>
                          <a:spcPts val="0"/>
                        </a:spcAft>
                      </a:pPr>
                      <a:r>
                        <a:rPr lang="en-ZA" sz="2000" dirty="0">
                          <a:effectLst/>
                        </a:rPr>
                        <a:t>General and Further</a:t>
                      </a:r>
                    </a:p>
                    <a:p>
                      <a:pPr algn="ctr" fontAlgn="base">
                        <a:spcAft>
                          <a:spcPts val="0"/>
                        </a:spcAft>
                      </a:pPr>
                      <a:r>
                        <a:rPr lang="en-ZA" sz="2000" dirty="0">
                          <a:effectLst/>
                        </a:rPr>
                        <a:t>Education and Training Qualifications Sub-Framework</a:t>
                      </a:r>
                    </a:p>
                    <a:p>
                      <a:pPr algn="ctr" fontAlgn="base">
                        <a:spcAft>
                          <a:spcPts val="0"/>
                        </a:spcAft>
                      </a:pPr>
                      <a:r>
                        <a:rPr lang="en-ZA" sz="2000" dirty="0">
                          <a:effectLst/>
                        </a:rPr>
                        <a:t>(GFETQSF) Umalusi</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270" anchor="ctr">
                    <a:solidFill>
                      <a:srgbClr val="002060"/>
                    </a:solidFill>
                  </a:tcPr>
                </a:tc>
                <a:tc>
                  <a:txBody>
                    <a:bodyPr/>
                    <a:lstStyle/>
                    <a:p>
                      <a:pPr algn="ctr" fontAlgn="base">
                        <a:spcAft>
                          <a:spcPts val="0"/>
                        </a:spcAft>
                      </a:pPr>
                      <a:r>
                        <a:rPr lang="en-ZA" sz="2000" dirty="0">
                          <a:effectLst/>
                        </a:rPr>
                        <a:t>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National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National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2923811821"/>
                  </a:ext>
                </a:extLst>
              </a:tr>
              <a:tr h="543247">
                <a:tc vMerge="1">
                  <a:txBody>
                    <a:bodyPr/>
                    <a:lstStyle/>
                    <a:p>
                      <a:endParaRPr lang="en-ZA"/>
                    </a:p>
                  </a:txBody>
                  <a:tcPr/>
                </a:tc>
                <a:tc>
                  <a:txBody>
                    <a:bodyPr/>
                    <a:lstStyle/>
                    <a:p>
                      <a:pPr algn="ctr" fontAlgn="base">
                        <a:spcAft>
                          <a:spcPts val="0"/>
                        </a:spcAft>
                      </a:pPr>
                      <a:r>
                        <a:rPr lang="en-ZA" sz="2000" dirty="0">
                          <a:effectLst/>
                        </a:rPr>
                        <a:t>3</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Intermediate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Intermediate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1187543602"/>
                  </a:ext>
                </a:extLst>
              </a:tr>
              <a:tr h="543247">
                <a:tc vMerge="1">
                  <a:txBody>
                    <a:bodyPr/>
                    <a:lstStyle/>
                    <a:p>
                      <a:endParaRPr lang="en-ZA"/>
                    </a:p>
                  </a:txBody>
                  <a:tcPr/>
                </a:tc>
                <a:tc>
                  <a:txBody>
                    <a:bodyPr/>
                    <a:lstStyle/>
                    <a:p>
                      <a:pPr algn="ctr" fontAlgn="base">
                        <a:spcAft>
                          <a:spcPts val="0"/>
                        </a:spcAft>
                      </a:pPr>
                      <a:r>
                        <a:rPr lang="en-ZA" sz="2000" dirty="0">
                          <a:effectLst/>
                        </a:rPr>
                        <a:t>2</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Elementary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Elementary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3325803955"/>
                  </a:ext>
                </a:extLst>
              </a:tr>
              <a:tr h="543247">
                <a:tc vMerge="1">
                  <a:txBody>
                    <a:bodyPr/>
                    <a:lstStyle/>
                    <a:p>
                      <a:endParaRPr lang="en-ZA"/>
                    </a:p>
                  </a:txBody>
                  <a:tcPr/>
                </a:tc>
                <a:tc>
                  <a:txBody>
                    <a:bodyPr/>
                    <a:lstStyle/>
                    <a:p>
                      <a:pPr algn="ctr" fontAlgn="base">
                        <a:spcAft>
                          <a:spcPts val="0"/>
                        </a:spcAft>
                      </a:pPr>
                      <a:r>
                        <a:rPr lang="en-ZA" sz="2000" dirty="0">
                          <a:effectLst/>
                        </a:rPr>
                        <a:t>1</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General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General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val="2603109986"/>
                  </a:ext>
                </a:extLst>
              </a:tr>
            </a:tbl>
          </a:graphicData>
        </a:graphic>
      </p:graphicFrame>
    </p:spTree>
    <p:extLst>
      <p:ext uri="{BB962C8B-B14F-4D97-AF65-F5344CB8AC3E}">
        <p14:creationId xmlns:p14="http://schemas.microsoft.com/office/powerpoint/2010/main" val="414725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0" y="117121"/>
            <a:ext cx="10515600" cy="1325563"/>
          </a:xfrm>
        </p:spPr>
        <p:txBody>
          <a:bodyPr>
            <a:normAutofit/>
          </a:bodyPr>
          <a:lstStyle/>
          <a:p>
            <a:r>
              <a:rPr lang="en-ZA" sz="3200" dirty="0">
                <a:latin typeface="Arial" panose="020B0604020202020204" pitchFamily="34" charset="0"/>
                <a:cs typeface="Arial" panose="020B0604020202020204" pitchFamily="34" charset="0"/>
              </a:rPr>
              <a:t>QCTO Qualifications Model</a:t>
            </a:r>
          </a:p>
        </p:txBody>
      </p:sp>
      <p:sp>
        <p:nvSpPr>
          <p:cNvPr id="4" name="Rectangle 3"/>
          <p:cNvSpPr txBox="1">
            <a:spLocks noChangeArrowheads="1"/>
          </p:cNvSpPr>
          <p:nvPr/>
        </p:nvSpPr>
        <p:spPr bwMode="auto">
          <a:xfrm>
            <a:off x="2130370" y="1863545"/>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000"/>
              </a:spcBef>
              <a:buNone/>
            </a:pPr>
            <a:endParaRPr lang="en-ZA" altLang="en-US" sz="2400">
              <a:solidFill>
                <a:srgbClr val="FF0000"/>
              </a:solidFill>
            </a:endParaRPr>
          </a:p>
          <a:p>
            <a:pPr>
              <a:lnSpc>
                <a:spcPct val="90000"/>
              </a:lnSpc>
              <a:spcBef>
                <a:spcPts val="1000"/>
              </a:spcBef>
              <a:buNone/>
            </a:pPr>
            <a:endParaRPr lang="en-GB" altLang="en-US" sz="2400">
              <a:solidFill>
                <a:srgbClr val="FF0000"/>
              </a:solidFill>
            </a:endParaRPr>
          </a:p>
        </p:txBody>
      </p:sp>
      <p:grpSp>
        <p:nvGrpSpPr>
          <p:cNvPr id="5" name="Group 3"/>
          <p:cNvGrpSpPr>
            <a:grpSpLocks noChangeAspect="1"/>
          </p:cNvGrpSpPr>
          <p:nvPr/>
        </p:nvGrpSpPr>
        <p:grpSpPr bwMode="auto">
          <a:xfrm>
            <a:off x="1910295" y="1973132"/>
            <a:ext cx="7958137" cy="3600450"/>
            <a:chOff x="2362" y="6020"/>
            <a:chExt cx="7104" cy="2080"/>
          </a:xfrm>
        </p:grpSpPr>
        <p:sp>
          <p:nvSpPr>
            <p:cNvPr id="6" name="AutoShape 4"/>
            <p:cNvSpPr>
              <a:spLocks noChangeAspect="1" noChangeArrowheads="1"/>
            </p:cNvSpPr>
            <p:nvPr/>
          </p:nvSpPr>
          <p:spPr bwMode="auto">
            <a:xfrm>
              <a:off x="2362" y="6020"/>
              <a:ext cx="7104" cy="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7" name="AutoShape 5"/>
            <p:cNvSpPr>
              <a:spLocks noChangeArrowheads="1"/>
            </p:cNvSpPr>
            <p:nvPr/>
          </p:nvSpPr>
          <p:spPr bwMode="auto">
            <a:xfrm>
              <a:off x="2362" y="6180"/>
              <a:ext cx="2191" cy="640"/>
            </a:xfrm>
            <a:prstGeom prst="downArrowCallout">
              <a:avLst>
                <a:gd name="adj1" fmla="val 85586"/>
                <a:gd name="adj2" fmla="val 85586"/>
                <a:gd name="adj3" fmla="val 16667"/>
                <a:gd name="adj4" fmla="val 6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w="9525">
              <a:solidFill>
                <a:srgbClr val="000000"/>
              </a:solidFill>
              <a:miter lim="800000"/>
              <a:headEnd/>
              <a:tailEnd/>
            </a:ln>
          </p:spPr>
          <p:txBody>
            <a:bodyPr/>
            <a:lstStyle/>
            <a:p>
              <a:pPr eaLnBrk="1" hangingPunct="1">
                <a:defRPr/>
              </a:pPr>
              <a:endParaRPr lang="en-US">
                <a:latin typeface="Arial" charset="0"/>
              </a:endParaRPr>
            </a:p>
          </p:txBody>
        </p:sp>
        <p:sp>
          <p:nvSpPr>
            <p:cNvPr id="8" name="AutoShape 6"/>
            <p:cNvSpPr>
              <a:spLocks noChangeArrowheads="1"/>
            </p:cNvSpPr>
            <p:nvPr/>
          </p:nvSpPr>
          <p:spPr bwMode="auto">
            <a:xfrm>
              <a:off x="7058" y="6180"/>
              <a:ext cx="2191" cy="640"/>
            </a:xfrm>
            <a:prstGeom prst="downArrowCallout">
              <a:avLst>
                <a:gd name="adj1" fmla="val 85586"/>
                <a:gd name="adj2" fmla="val 85586"/>
                <a:gd name="adj3" fmla="val 16667"/>
                <a:gd name="adj4" fmla="val 6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9525">
              <a:solidFill>
                <a:srgbClr val="000000"/>
              </a:solidFill>
              <a:miter lim="800000"/>
              <a:headEnd/>
              <a:tailEnd/>
            </a:ln>
          </p:spPr>
          <p:txBody>
            <a:bodyPr/>
            <a:lstStyle/>
            <a:p>
              <a:pPr eaLnBrk="1" hangingPunct="1">
                <a:defRPr/>
              </a:pPr>
              <a:endParaRPr lang="en-US">
                <a:latin typeface="Arial" charset="0"/>
              </a:endParaRPr>
            </a:p>
          </p:txBody>
        </p:sp>
        <p:sp>
          <p:nvSpPr>
            <p:cNvPr id="9" name="AutoShape 7"/>
            <p:cNvSpPr>
              <a:spLocks noChangeArrowheads="1"/>
            </p:cNvSpPr>
            <p:nvPr/>
          </p:nvSpPr>
          <p:spPr bwMode="auto">
            <a:xfrm>
              <a:off x="4710" y="6180"/>
              <a:ext cx="2191" cy="640"/>
            </a:xfrm>
            <a:prstGeom prst="downArrowCallout">
              <a:avLst>
                <a:gd name="adj1" fmla="val 85586"/>
                <a:gd name="adj2" fmla="val 85586"/>
                <a:gd name="adj3" fmla="val 16667"/>
                <a:gd name="adj4" fmla="val 6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w="9525">
              <a:solidFill>
                <a:srgbClr val="000000"/>
              </a:solidFill>
              <a:miter lim="800000"/>
              <a:headEnd/>
              <a:tailEnd/>
            </a:ln>
          </p:spPr>
          <p:txBody>
            <a:bodyPr/>
            <a:lstStyle/>
            <a:p>
              <a:pPr eaLnBrk="1" hangingPunct="1">
                <a:defRPr/>
              </a:pPr>
              <a:endParaRPr lang="en-US">
                <a:latin typeface="Arial" charset="0"/>
              </a:endParaRPr>
            </a:p>
          </p:txBody>
        </p:sp>
        <p:sp>
          <p:nvSpPr>
            <p:cNvPr id="10" name="Text Box 8"/>
            <p:cNvSpPr txBox="1">
              <a:spLocks noChangeArrowheads="1"/>
            </p:cNvSpPr>
            <p:nvPr/>
          </p:nvSpPr>
          <p:spPr bwMode="auto">
            <a:xfrm>
              <a:off x="2362" y="6180"/>
              <a:ext cx="219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000" b="1" dirty="0"/>
                <a:t>Knowledge / theory </a:t>
              </a:r>
              <a:endParaRPr lang="en-GB" altLang="en-US" sz="2000" strike="sngStrike" dirty="0"/>
            </a:p>
          </p:txBody>
        </p:sp>
        <p:sp>
          <p:nvSpPr>
            <p:cNvPr id="11" name="Text Box 9"/>
            <p:cNvSpPr txBox="1">
              <a:spLocks noChangeArrowheads="1"/>
            </p:cNvSpPr>
            <p:nvPr/>
          </p:nvSpPr>
          <p:spPr bwMode="auto">
            <a:xfrm>
              <a:off x="4710" y="6180"/>
              <a:ext cx="219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000" b="1" dirty="0"/>
                <a:t>Practical Skills         </a:t>
              </a:r>
              <a:endParaRPr lang="en-GB" altLang="en-US" sz="2000" strike="sngStrike" dirty="0"/>
            </a:p>
          </p:txBody>
        </p:sp>
        <p:sp>
          <p:nvSpPr>
            <p:cNvPr id="12" name="Text Box 10"/>
            <p:cNvSpPr txBox="1">
              <a:spLocks noChangeArrowheads="1"/>
            </p:cNvSpPr>
            <p:nvPr/>
          </p:nvSpPr>
          <p:spPr bwMode="auto">
            <a:xfrm>
              <a:off x="7058" y="6180"/>
              <a:ext cx="219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000" b="1" dirty="0"/>
                <a:t>Work experience </a:t>
              </a:r>
              <a:endParaRPr lang="en-GB" altLang="en-US" sz="2000" strike="sngStrike" dirty="0"/>
            </a:p>
          </p:txBody>
        </p:sp>
        <p:sp>
          <p:nvSpPr>
            <p:cNvPr id="13" name="DownRibbonSharp"/>
            <p:cNvSpPr>
              <a:spLocks noEditPoints="1" noChangeArrowheads="1"/>
            </p:cNvSpPr>
            <p:nvPr/>
          </p:nvSpPr>
          <p:spPr bwMode="auto">
            <a:xfrm>
              <a:off x="2425" y="7460"/>
              <a:ext cx="7041" cy="64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en-US">
                <a:latin typeface="Arial" charset="0"/>
              </a:endParaRPr>
            </a:p>
          </p:txBody>
        </p:sp>
        <p:sp>
          <p:nvSpPr>
            <p:cNvPr id="14" name="AutoShape 12"/>
            <p:cNvSpPr>
              <a:spLocks noChangeArrowheads="1"/>
            </p:cNvSpPr>
            <p:nvPr/>
          </p:nvSpPr>
          <p:spPr bwMode="auto">
            <a:xfrm rot="5400000">
              <a:off x="5549" y="3696"/>
              <a:ext cx="640" cy="6887"/>
            </a:xfrm>
            <a:prstGeom prst="homePlate">
              <a:avLst>
                <a:gd name="adj" fmla="val 25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000000"/>
              </a:solidFill>
              <a:miter lim="800000"/>
              <a:headEnd/>
              <a:tailEnd/>
            </a:ln>
          </p:spPr>
          <p:txBody>
            <a:bodyPr/>
            <a:lstStyle/>
            <a:p>
              <a:pPr eaLnBrk="1" hangingPunct="1">
                <a:defRPr/>
              </a:pPr>
              <a:endParaRPr lang="en-US">
                <a:latin typeface="Arial" charset="0"/>
              </a:endParaRPr>
            </a:p>
          </p:txBody>
        </p:sp>
        <p:sp>
          <p:nvSpPr>
            <p:cNvPr id="15" name="Text Box 13"/>
            <p:cNvSpPr txBox="1">
              <a:spLocks noChangeArrowheads="1"/>
            </p:cNvSpPr>
            <p:nvPr/>
          </p:nvSpPr>
          <p:spPr bwMode="auto">
            <a:xfrm>
              <a:off x="2425" y="6980"/>
              <a:ext cx="688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000"/>
                <a:t> </a:t>
              </a:r>
              <a:r>
                <a:rPr lang="en-GB" altLang="en-US" sz="2000" b="1" i="1"/>
                <a:t>External, summative assessment</a:t>
              </a:r>
              <a:endParaRPr lang="en-GB" altLang="en-US" sz="2000" b="1"/>
            </a:p>
          </p:txBody>
        </p:sp>
        <p:sp>
          <p:nvSpPr>
            <p:cNvPr id="16" name="Text Box 14"/>
            <p:cNvSpPr txBox="1">
              <a:spLocks noChangeArrowheads="1"/>
            </p:cNvSpPr>
            <p:nvPr/>
          </p:nvSpPr>
          <p:spPr bwMode="auto">
            <a:xfrm>
              <a:off x="4146" y="7691"/>
              <a:ext cx="36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400" b="1"/>
                <a:t>Occupational Certificate</a:t>
              </a:r>
              <a:endParaRPr lang="en-GB" altLang="en-US" sz="2400"/>
            </a:p>
          </p:txBody>
        </p:sp>
      </p:grpSp>
      <p:sp>
        <p:nvSpPr>
          <p:cNvPr id="17" name="Text Box 15"/>
          <p:cNvSpPr txBox="1">
            <a:spLocks noChangeArrowheads="1"/>
          </p:cNvSpPr>
          <p:nvPr/>
        </p:nvSpPr>
        <p:spPr bwMode="auto">
          <a:xfrm>
            <a:off x="1920803" y="1380282"/>
            <a:ext cx="7704137" cy="466725"/>
          </a:xfrm>
          <a:prstGeom prst="rect">
            <a:avLst/>
          </a:prstGeom>
          <a:gradFill rotWithShape="1">
            <a:gsLst>
              <a:gs pos="0">
                <a:srgbClr val="FF8080"/>
              </a:gs>
              <a:gs pos="50000">
                <a:srgbClr val="FFB3B3"/>
              </a:gs>
              <a:gs pos="100000">
                <a:srgbClr val="FFDADA"/>
              </a:gs>
            </a:gsLst>
            <a:lin ang="2700000" scaled="1"/>
          </a:gra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ZA" altLang="en-US" sz="2400" b="1"/>
              <a:t>Occupational Purpose</a:t>
            </a:r>
            <a:endParaRPr lang="en-GB" altLang="en-US" sz="2400" b="1"/>
          </a:p>
        </p:txBody>
      </p:sp>
    </p:spTree>
    <p:extLst>
      <p:ext uri="{BB962C8B-B14F-4D97-AF65-F5344CB8AC3E}">
        <p14:creationId xmlns:p14="http://schemas.microsoft.com/office/powerpoint/2010/main" val="268639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7" y="288759"/>
            <a:ext cx="10895798" cy="882321"/>
          </a:xfrm>
        </p:spPr>
        <p:txBody>
          <a:bodyPr>
            <a:noAutofit/>
          </a:bodyPr>
          <a:lstStyle/>
          <a:p>
            <a:r>
              <a:rPr lang="en-GB" sz="2800" dirty="0"/>
              <a:t>Occupational Qualifications (Full &amp; Part) and Skills Programmes Model – OQSF Policy 2021</a:t>
            </a:r>
            <a:endParaRPr lang="en-ZA" sz="2800" dirty="0"/>
          </a:p>
        </p:txBody>
      </p:sp>
      <p:graphicFrame>
        <p:nvGraphicFramePr>
          <p:cNvPr id="5" name="Diagram 4"/>
          <p:cNvGraphicFramePr/>
          <p:nvPr>
            <p:extLst>
              <p:ext uri="{D42A27DB-BD31-4B8C-83A1-F6EECF244321}">
                <p14:modId xmlns:p14="http://schemas.microsoft.com/office/powerpoint/2010/main" val="2551104203"/>
              </p:ext>
            </p:extLst>
          </p:nvPr>
        </p:nvGraphicFramePr>
        <p:xfrm>
          <a:off x="653448" y="3355031"/>
          <a:ext cx="11181200" cy="341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p:cNvSpPr txBox="1"/>
          <p:nvPr/>
        </p:nvSpPr>
        <p:spPr>
          <a:xfrm>
            <a:off x="6716919" y="2275477"/>
            <a:ext cx="5327936" cy="92333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Means the functional combination of the practical component and the workplace component through skills learning or simulated </a:t>
            </a:r>
            <a:r>
              <a:rPr lang="en-ZA" dirty="0"/>
              <a:t>work experience learning.</a:t>
            </a:r>
            <a:endParaRPr lang="en-ZA" sz="1400" dirty="0"/>
          </a:p>
        </p:txBody>
      </p:sp>
      <p:sp>
        <p:nvSpPr>
          <p:cNvPr id="6" name="Rectangle 5"/>
          <p:cNvSpPr/>
          <p:nvPr/>
        </p:nvSpPr>
        <p:spPr>
          <a:xfrm>
            <a:off x="3764211" y="3908215"/>
            <a:ext cx="4976261" cy="2171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8" name="Group 17"/>
          <p:cNvGrpSpPr/>
          <p:nvPr/>
        </p:nvGrpSpPr>
        <p:grpSpPr>
          <a:xfrm>
            <a:off x="4989831" y="2072576"/>
            <a:ext cx="1692576" cy="1692576"/>
            <a:chOff x="4517184" y="1923"/>
            <a:chExt cx="1692576" cy="1692576"/>
          </a:xfrm>
          <a:solidFill>
            <a:srgbClr val="C00000"/>
          </a:solidFill>
        </p:grpSpPr>
        <p:sp>
          <p:nvSpPr>
            <p:cNvPr id="20" name="Oval 19"/>
            <p:cNvSpPr/>
            <p:nvPr/>
          </p:nvSpPr>
          <p:spPr>
            <a:xfrm>
              <a:off x="4517184" y="1923"/>
              <a:ext cx="1692576" cy="1692576"/>
            </a:xfrm>
            <a:prstGeom prst="ellipse">
              <a:avLst/>
            </a:prstGeom>
            <a:grp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Oval 4"/>
            <p:cNvSpPr txBox="1"/>
            <p:nvPr/>
          </p:nvSpPr>
          <p:spPr>
            <a:xfrm>
              <a:off x="4765056" y="249795"/>
              <a:ext cx="1196832" cy="11968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a:t>Application </a:t>
              </a:r>
            </a:p>
          </p:txBody>
        </p:sp>
      </p:grpSp>
      <p:sp>
        <p:nvSpPr>
          <p:cNvPr id="23" name="Flowchart: Alternate Process 22"/>
          <p:cNvSpPr/>
          <p:nvPr/>
        </p:nvSpPr>
        <p:spPr>
          <a:xfrm>
            <a:off x="67339" y="1255869"/>
            <a:ext cx="12075042" cy="559614"/>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OQSF Policy</a:t>
            </a:r>
            <a:r>
              <a:rPr lang="en-GB" dirty="0">
                <a:solidFill>
                  <a:schemeClr val="bg1"/>
                </a:solidFill>
              </a:rPr>
              <a:t> 2021, Published in</a:t>
            </a:r>
            <a:r>
              <a:rPr lang="en-GB" i="1" dirty="0">
                <a:solidFill>
                  <a:schemeClr val="bg1"/>
                </a:solidFill>
              </a:rPr>
              <a:t> Government Gazette Notice No. 1463 published in Govt. Gazette No 45401 of 29 October 2021</a:t>
            </a:r>
            <a:endParaRPr lang="en-ZA" dirty="0">
              <a:solidFill>
                <a:schemeClr val="bg1"/>
              </a:solidFill>
            </a:endParaRPr>
          </a:p>
        </p:txBody>
      </p:sp>
      <p:sp>
        <p:nvSpPr>
          <p:cNvPr id="3" name="Explosion 1 2"/>
          <p:cNvSpPr/>
          <p:nvPr/>
        </p:nvSpPr>
        <p:spPr>
          <a:xfrm>
            <a:off x="8755112" y="3594538"/>
            <a:ext cx="1345324" cy="10300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EISA</a:t>
            </a:r>
            <a:endParaRPr lang="en-ZA" dirty="0"/>
          </a:p>
        </p:txBody>
      </p:sp>
    </p:spTree>
    <p:extLst>
      <p:ext uri="{BB962C8B-B14F-4D97-AF65-F5344CB8AC3E}">
        <p14:creationId xmlns:p14="http://schemas.microsoft.com/office/powerpoint/2010/main" val="156718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4204"/>
          </a:xfrm>
        </p:spPr>
        <p:txBody>
          <a:bodyPr/>
          <a:lstStyle/>
          <a:p>
            <a:r>
              <a:rPr lang="en-GB" dirty="0"/>
              <a:t>Presentation outline </a:t>
            </a:r>
            <a:endParaRPr lang="en-ZA" dirty="0"/>
          </a:p>
        </p:txBody>
      </p:sp>
      <p:sp>
        <p:nvSpPr>
          <p:cNvPr id="3" name="Content Placeholder 2"/>
          <p:cNvSpPr>
            <a:spLocks noGrp="1"/>
          </p:cNvSpPr>
          <p:nvPr>
            <p:ph idx="1"/>
          </p:nvPr>
        </p:nvSpPr>
        <p:spPr>
          <a:xfrm>
            <a:off x="838200" y="1476689"/>
            <a:ext cx="10515600" cy="4351338"/>
          </a:xfrm>
        </p:spPr>
        <p:txBody>
          <a:bodyPr>
            <a:normAutofit/>
          </a:bodyPr>
          <a:lstStyle/>
          <a:p>
            <a:pPr marL="514350" indent="-514350">
              <a:buFont typeface="+mj-lt"/>
              <a:buAutoNum type="arabicPeriod"/>
            </a:pPr>
            <a:r>
              <a:rPr lang="en-GB" dirty="0"/>
              <a:t>QCTO’s legislative mandate </a:t>
            </a:r>
          </a:p>
          <a:p>
            <a:pPr marL="514350" indent="-514350">
              <a:buFont typeface="+mj-lt"/>
              <a:buAutoNum type="arabicPeriod"/>
            </a:pPr>
            <a:r>
              <a:rPr lang="en-GB" dirty="0"/>
              <a:t>National Qualifications Framework </a:t>
            </a:r>
          </a:p>
          <a:p>
            <a:pPr marL="514350" indent="-514350">
              <a:buFont typeface="+mj-lt"/>
              <a:buAutoNum type="arabicPeriod"/>
            </a:pPr>
            <a:r>
              <a:rPr lang="en-GB" dirty="0"/>
              <a:t>OQSF Road travelled, the journey continues</a:t>
            </a:r>
          </a:p>
          <a:p>
            <a:pPr marL="514350" indent="-514350">
              <a:buFont typeface="+mj-lt"/>
              <a:buAutoNum type="arabicPeriod"/>
            </a:pPr>
            <a:r>
              <a:rPr lang="en-GB" dirty="0"/>
              <a:t>Ministerial Determination</a:t>
            </a:r>
          </a:p>
          <a:p>
            <a:pPr marL="514350" indent="-514350">
              <a:buFont typeface="+mj-lt"/>
              <a:buAutoNum type="arabicPeriod"/>
            </a:pPr>
            <a:r>
              <a:rPr lang="en-GB" dirty="0"/>
              <a:t>QCTO Qualifications Model</a:t>
            </a:r>
          </a:p>
          <a:p>
            <a:pPr marL="514350" indent="-514350">
              <a:buFont typeface="+mj-lt"/>
              <a:buAutoNum type="arabicPeriod"/>
            </a:pPr>
            <a:r>
              <a:rPr lang="en-GB" dirty="0"/>
              <a:t>Occupational Qualifications Sub framework Policy 2021 </a:t>
            </a:r>
          </a:p>
          <a:p>
            <a:pPr marL="514350" indent="-514350">
              <a:buFont typeface="+mj-lt"/>
              <a:buAutoNum type="arabicPeriod"/>
            </a:pPr>
            <a:endParaRPr lang="en-GB" dirty="0"/>
          </a:p>
          <a:p>
            <a:pPr marL="457200" lvl="1" indent="0">
              <a:buNone/>
            </a:pPr>
            <a:endParaRPr lang="en-GB" dirty="0"/>
          </a:p>
          <a:p>
            <a:pPr marL="0" indent="0">
              <a:buNone/>
            </a:pPr>
            <a:endParaRPr lang="en-ZA" dirty="0"/>
          </a:p>
        </p:txBody>
      </p:sp>
    </p:spTree>
    <p:extLst>
      <p:ext uri="{BB962C8B-B14F-4D97-AF65-F5344CB8AC3E}">
        <p14:creationId xmlns:p14="http://schemas.microsoft.com/office/powerpoint/2010/main" val="1614126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04" y="8532"/>
            <a:ext cx="10151872" cy="718080"/>
          </a:xfrm>
        </p:spPr>
        <p:txBody>
          <a:bodyPr>
            <a:normAutofit/>
          </a:bodyPr>
          <a:lstStyle/>
          <a:p>
            <a:r>
              <a:rPr lang="en-US" altLang="en-US" sz="3200" dirty="0">
                <a:latin typeface="Arial" panose="020B0604020202020204" pitchFamily="34" charset="0"/>
                <a:cs typeface="Arial" panose="020B0604020202020204" pitchFamily="34" charset="0"/>
              </a:rPr>
              <a:t>Three important documents for each qualification  </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ZA" dirty="0"/>
          </a:p>
        </p:txBody>
      </p:sp>
      <p:sp>
        <p:nvSpPr>
          <p:cNvPr id="4" name="Folded Corner 3"/>
          <p:cNvSpPr/>
          <p:nvPr/>
        </p:nvSpPr>
        <p:spPr>
          <a:xfrm>
            <a:off x="156507" y="1384736"/>
            <a:ext cx="3699698" cy="4574635"/>
          </a:xfrm>
          <a:prstGeom prst="foldedCorne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700" u="sng" dirty="0">
              <a:solidFill>
                <a:schemeClr val="tx1"/>
              </a:solidFill>
            </a:endParaRPr>
          </a:p>
          <a:p>
            <a:pPr algn="ctr">
              <a:defRPr/>
            </a:pPr>
            <a:endParaRPr lang="en-ZA" sz="1700" u="sng" dirty="0">
              <a:solidFill>
                <a:schemeClr val="tx1"/>
              </a:solidFill>
            </a:endParaRPr>
          </a:p>
          <a:p>
            <a:pPr algn="ctr">
              <a:defRPr/>
            </a:pPr>
            <a:r>
              <a:rPr lang="en-ZA" sz="1700" u="sng" dirty="0">
                <a:solidFill>
                  <a:schemeClr val="tx1"/>
                </a:solidFill>
              </a:rPr>
              <a:t>Qualifications Details </a:t>
            </a:r>
          </a:p>
          <a:p>
            <a:pPr marL="171450" indent="-171450">
              <a:buFont typeface="Arial" panose="020B0604020202020204" pitchFamily="34" charset="0"/>
              <a:buChar char="•"/>
              <a:defRPr/>
            </a:pPr>
            <a:r>
              <a:rPr lang="en-ZA" sz="1700" dirty="0">
                <a:solidFill>
                  <a:schemeClr val="tx1"/>
                </a:solidFill>
              </a:rPr>
              <a:t>SAQA </a:t>
            </a:r>
            <a:r>
              <a:rPr lang="en-ZA" sz="1700" dirty="0" err="1">
                <a:solidFill>
                  <a:schemeClr val="tx1"/>
                </a:solidFill>
              </a:rPr>
              <a:t>Qual</a:t>
            </a:r>
            <a:r>
              <a:rPr lang="en-ZA" sz="1700" dirty="0">
                <a:solidFill>
                  <a:schemeClr val="tx1"/>
                </a:solidFill>
              </a:rPr>
              <a:t> ID</a:t>
            </a:r>
          </a:p>
          <a:p>
            <a:pPr marL="171450" indent="-171450">
              <a:buFont typeface="Arial" panose="020B0604020202020204" pitchFamily="34" charset="0"/>
              <a:buChar char="•"/>
              <a:defRPr/>
            </a:pPr>
            <a:r>
              <a:rPr lang="en-ZA" sz="1700" dirty="0" err="1">
                <a:solidFill>
                  <a:schemeClr val="tx1"/>
                </a:solidFill>
              </a:rPr>
              <a:t>Qual</a:t>
            </a:r>
            <a:r>
              <a:rPr lang="en-ZA" sz="1700" dirty="0">
                <a:solidFill>
                  <a:schemeClr val="tx1"/>
                </a:solidFill>
              </a:rPr>
              <a:t> Title; Originator; Sub Framework</a:t>
            </a:r>
          </a:p>
          <a:p>
            <a:pPr marL="171450" indent="-171450">
              <a:buFont typeface="Arial" panose="020B0604020202020204" pitchFamily="34" charset="0"/>
              <a:buChar char="•"/>
              <a:defRPr/>
            </a:pPr>
            <a:r>
              <a:rPr lang="en-ZA" sz="1700" dirty="0">
                <a:solidFill>
                  <a:schemeClr val="tx1"/>
                </a:solidFill>
              </a:rPr>
              <a:t>Registration status; SAQA Decision No</a:t>
            </a:r>
          </a:p>
          <a:p>
            <a:pPr marL="171450" indent="-171450">
              <a:buFont typeface="Arial" panose="020B0604020202020204" pitchFamily="34" charset="0"/>
              <a:buChar char="•"/>
              <a:defRPr/>
            </a:pPr>
            <a:r>
              <a:rPr lang="en-ZA" sz="1700" dirty="0">
                <a:solidFill>
                  <a:schemeClr val="tx1"/>
                </a:solidFill>
              </a:rPr>
              <a:t>Registration Start Date</a:t>
            </a:r>
          </a:p>
          <a:p>
            <a:pPr marL="171450" indent="-171450">
              <a:buFont typeface="Arial" panose="020B0604020202020204" pitchFamily="34" charset="0"/>
              <a:buChar char="•"/>
              <a:defRPr/>
            </a:pPr>
            <a:r>
              <a:rPr lang="en-ZA" sz="1700" dirty="0">
                <a:solidFill>
                  <a:schemeClr val="tx1"/>
                </a:solidFill>
              </a:rPr>
              <a:t>Registration End Date</a:t>
            </a:r>
          </a:p>
          <a:p>
            <a:pPr marL="171450" indent="-171450">
              <a:buFont typeface="Arial" panose="020B0604020202020204" pitchFamily="34" charset="0"/>
              <a:buChar char="•"/>
              <a:defRPr/>
            </a:pPr>
            <a:r>
              <a:rPr lang="en-ZA" sz="1700" dirty="0">
                <a:solidFill>
                  <a:schemeClr val="tx1"/>
                </a:solidFill>
              </a:rPr>
              <a:t>Last date of enrolment</a:t>
            </a:r>
          </a:p>
          <a:p>
            <a:pPr marL="171450" indent="-171450">
              <a:buFont typeface="Arial" panose="020B0604020202020204" pitchFamily="34" charset="0"/>
              <a:buChar char="•"/>
              <a:defRPr/>
            </a:pPr>
            <a:r>
              <a:rPr lang="en-ZA" sz="1700" dirty="0">
                <a:solidFill>
                  <a:schemeClr val="tx1"/>
                </a:solidFill>
              </a:rPr>
              <a:t>Last Date of Achievement</a:t>
            </a:r>
          </a:p>
          <a:p>
            <a:pPr marL="171450" indent="-171450">
              <a:buFont typeface="Arial" panose="020B0604020202020204" pitchFamily="34" charset="0"/>
              <a:buChar char="•"/>
              <a:defRPr/>
            </a:pPr>
            <a:r>
              <a:rPr lang="en-ZA" sz="1700" dirty="0">
                <a:solidFill>
                  <a:schemeClr val="tx1"/>
                </a:solidFill>
              </a:rPr>
              <a:t>Purpose and Rationale</a:t>
            </a:r>
          </a:p>
          <a:p>
            <a:pPr marL="171450" indent="-171450">
              <a:buFont typeface="Arial" panose="020B0604020202020204" pitchFamily="34" charset="0"/>
              <a:buChar char="•"/>
              <a:defRPr/>
            </a:pPr>
            <a:r>
              <a:rPr lang="en-ZA" sz="1700" dirty="0">
                <a:solidFill>
                  <a:schemeClr val="tx1"/>
                </a:solidFill>
              </a:rPr>
              <a:t>Qualifications Rules (Modules to be covered, KM, PM, WM)</a:t>
            </a:r>
          </a:p>
          <a:p>
            <a:pPr marL="171450" indent="-171450">
              <a:buFont typeface="Arial" panose="020B0604020202020204" pitchFamily="34" charset="0"/>
              <a:buChar char="•"/>
              <a:defRPr/>
            </a:pPr>
            <a:r>
              <a:rPr lang="en-ZA" sz="1700" dirty="0">
                <a:solidFill>
                  <a:schemeClr val="tx1"/>
                </a:solidFill>
              </a:rPr>
              <a:t>Exit Level Outcomes </a:t>
            </a:r>
          </a:p>
          <a:p>
            <a:pPr marL="171450" indent="-171450">
              <a:buFont typeface="Arial" panose="020B0604020202020204" pitchFamily="34" charset="0"/>
              <a:buChar char="•"/>
              <a:defRPr/>
            </a:pPr>
            <a:r>
              <a:rPr lang="en-ZA" sz="1700" dirty="0">
                <a:solidFill>
                  <a:schemeClr val="tx1"/>
                </a:solidFill>
              </a:rPr>
              <a:t>Associated Assessment Criteria</a:t>
            </a:r>
          </a:p>
          <a:p>
            <a:pPr marL="171450" indent="-171450">
              <a:buFont typeface="Arial" panose="020B0604020202020204" pitchFamily="34" charset="0"/>
              <a:buChar char="•"/>
              <a:defRPr/>
            </a:pPr>
            <a:r>
              <a:rPr lang="en-ZA" sz="1700" dirty="0">
                <a:solidFill>
                  <a:schemeClr val="tx1"/>
                </a:solidFill>
              </a:rPr>
              <a:t>International Comparability</a:t>
            </a:r>
          </a:p>
          <a:p>
            <a:pPr marL="171450" indent="-171450">
              <a:buFont typeface="Arial" panose="020B0604020202020204" pitchFamily="34" charset="0"/>
              <a:buChar char="•"/>
              <a:defRPr/>
            </a:pPr>
            <a:r>
              <a:rPr lang="en-ZA" sz="1700" dirty="0">
                <a:solidFill>
                  <a:schemeClr val="tx1"/>
                </a:solidFill>
              </a:rPr>
              <a:t>Articulation</a:t>
            </a:r>
          </a:p>
          <a:p>
            <a:pPr marL="171450" indent="-171450">
              <a:buFont typeface="Arial" panose="020B0604020202020204" pitchFamily="34" charset="0"/>
              <a:buChar char="•"/>
              <a:defRPr/>
            </a:pPr>
            <a:r>
              <a:rPr lang="en-ZA" sz="1700" dirty="0">
                <a:solidFill>
                  <a:schemeClr val="tx1"/>
                </a:solidFill>
              </a:rPr>
              <a:t>Notes</a:t>
            </a:r>
          </a:p>
        </p:txBody>
      </p:sp>
      <p:sp>
        <p:nvSpPr>
          <p:cNvPr id="5" name="Folded Corner 4"/>
          <p:cNvSpPr/>
          <p:nvPr/>
        </p:nvSpPr>
        <p:spPr>
          <a:xfrm>
            <a:off x="4023381" y="1407124"/>
            <a:ext cx="4290302" cy="446815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u="sng" dirty="0">
              <a:solidFill>
                <a:schemeClr val="tx1"/>
              </a:solidFill>
            </a:endParaRPr>
          </a:p>
          <a:p>
            <a:pPr algn="ctr">
              <a:defRPr/>
            </a:pPr>
            <a:r>
              <a:rPr lang="en-ZA" u="sng" dirty="0">
                <a:solidFill>
                  <a:schemeClr val="tx1"/>
                </a:solidFill>
              </a:rPr>
              <a:t>Module Specifications </a:t>
            </a:r>
          </a:p>
          <a:p>
            <a:pPr algn="ctr">
              <a:defRPr/>
            </a:pPr>
            <a:r>
              <a:rPr lang="en-ZA" sz="1600" dirty="0">
                <a:solidFill>
                  <a:schemeClr val="tx1"/>
                </a:solidFill>
              </a:rPr>
              <a:t> (List of modules to be covered, KM, PM, WM)</a:t>
            </a:r>
          </a:p>
          <a:p>
            <a:pPr marL="171450" indent="-171450">
              <a:buFont typeface="Arial" panose="020B0604020202020204" pitchFamily="34" charset="0"/>
              <a:buChar char="•"/>
              <a:defRPr/>
            </a:pPr>
            <a:r>
              <a:rPr lang="en-ZA" sz="1600" dirty="0">
                <a:solidFill>
                  <a:schemeClr val="tx1"/>
                </a:solidFill>
              </a:rPr>
              <a:t>Module</a:t>
            </a:r>
          </a:p>
          <a:p>
            <a:pPr marL="171450" indent="-171450">
              <a:buFont typeface="Arial" panose="020B0604020202020204" pitchFamily="34" charset="0"/>
              <a:buChar char="•"/>
              <a:defRPr/>
            </a:pPr>
            <a:r>
              <a:rPr lang="en-ZA" sz="1600" dirty="0">
                <a:solidFill>
                  <a:schemeClr val="tx1"/>
                </a:solidFill>
              </a:rPr>
              <a:t>Purpose of the module (Main Focus; What the leaning will enable learners to demonstrate an understanding of)</a:t>
            </a:r>
          </a:p>
          <a:p>
            <a:pPr marL="171450" indent="-171450">
              <a:buFont typeface="Arial" panose="020B0604020202020204" pitchFamily="34" charset="0"/>
              <a:buChar char="•"/>
              <a:defRPr/>
            </a:pPr>
            <a:r>
              <a:rPr lang="en-ZA" sz="1600" dirty="0">
                <a:solidFill>
                  <a:schemeClr val="tx1"/>
                </a:solidFill>
              </a:rPr>
              <a:t>Topics  (% Split per topic)</a:t>
            </a:r>
          </a:p>
          <a:p>
            <a:pPr marL="171450" indent="-171450">
              <a:buFont typeface="Arial" panose="020B0604020202020204" pitchFamily="34" charset="0"/>
              <a:buChar char="•"/>
              <a:defRPr/>
            </a:pPr>
            <a:r>
              <a:rPr lang="en-ZA" sz="1600" dirty="0">
                <a:solidFill>
                  <a:schemeClr val="tx1"/>
                </a:solidFill>
              </a:rPr>
              <a:t>Guidelines per topic, including topic elements </a:t>
            </a:r>
          </a:p>
          <a:p>
            <a:pPr marL="171450" indent="-171450">
              <a:buFont typeface="Arial" panose="020B0604020202020204" pitchFamily="34" charset="0"/>
              <a:buChar char="•"/>
              <a:defRPr/>
            </a:pPr>
            <a:r>
              <a:rPr lang="en-ZA" sz="1600" dirty="0">
                <a:solidFill>
                  <a:schemeClr val="tx1"/>
                </a:solidFill>
              </a:rPr>
              <a:t>Internal Assessment Criteria and Weight per topic </a:t>
            </a:r>
          </a:p>
          <a:p>
            <a:pPr marL="171450" indent="-171450">
              <a:buFont typeface="Arial" panose="020B0604020202020204" pitchFamily="34" charset="0"/>
              <a:buChar char="•"/>
              <a:defRPr/>
            </a:pPr>
            <a:r>
              <a:rPr lang="en-ZA" sz="1600" dirty="0">
                <a:solidFill>
                  <a:schemeClr val="tx1"/>
                </a:solidFill>
              </a:rPr>
              <a:t>IAC (Internal assessment to be conducted by SDPs)</a:t>
            </a:r>
          </a:p>
          <a:p>
            <a:pPr marL="171450" indent="-171450">
              <a:buFont typeface="Arial" panose="020B0604020202020204" pitchFamily="34" charset="0"/>
              <a:buChar char="•"/>
              <a:defRPr/>
            </a:pPr>
            <a:r>
              <a:rPr lang="en-ZA" sz="1600" dirty="0">
                <a:solidFill>
                  <a:schemeClr val="tx1"/>
                </a:solidFill>
              </a:rPr>
              <a:t>Provider Accreditation requirements ( Physical, Human, Legal)</a:t>
            </a:r>
          </a:p>
        </p:txBody>
      </p:sp>
      <p:sp>
        <p:nvSpPr>
          <p:cNvPr id="6" name="Folded Corner 5"/>
          <p:cNvSpPr/>
          <p:nvPr/>
        </p:nvSpPr>
        <p:spPr>
          <a:xfrm>
            <a:off x="8457573" y="1393076"/>
            <a:ext cx="3630499" cy="2138395"/>
          </a:xfrm>
          <a:prstGeom prst="foldedCorner">
            <a:avLst>
              <a:gd name="adj" fmla="val 1354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00" u="sng" dirty="0"/>
          </a:p>
          <a:p>
            <a:pPr algn="ctr">
              <a:defRPr/>
            </a:pPr>
            <a:endParaRPr lang="en-ZA" sz="1200" u="sng" dirty="0">
              <a:solidFill>
                <a:schemeClr val="tx1"/>
              </a:solidFill>
            </a:endParaRPr>
          </a:p>
          <a:p>
            <a:pPr algn="ctr">
              <a:defRPr/>
            </a:pPr>
            <a:r>
              <a:rPr lang="en-ZA" u="sng" dirty="0">
                <a:solidFill>
                  <a:schemeClr val="tx1"/>
                </a:solidFill>
              </a:rPr>
              <a:t>Assessment Strategy  </a:t>
            </a:r>
          </a:p>
          <a:p>
            <a:pPr marL="171450" indent="-171450">
              <a:buFont typeface="Arial" panose="020B0604020202020204" pitchFamily="34" charset="0"/>
              <a:buChar char="•"/>
              <a:defRPr/>
            </a:pPr>
            <a:r>
              <a:rPr lang="en-ZA" sz="1600" dirty="0">
                <a:solidFill>
                  <a:schemeClr val="tx1"/>
                </a:solidFill>
              </a:rPr>
              <a:t>Assessment Model to be used for External Integrated Summative Assessment</a:t>
            </a:r>
          </a:p>
          <a:p>
            <a:pPr marL="171450" indent="-171450">
              <a:buFont typeface="Arial" panose="020B0604020202020204" pitchFamily="34" charset="0"/>
              <a:buChar char="•"/>
              <a:defRPr/>
            </a:pPr>
            <a:r>
              <a:rPr lang="en-GB" sz="1600" dirty="0">
                <a:solidFill>
                  <a:schemeClr val="tx1"/>
                </a:solidFill>
              </a:rPr>
              <a:t>Applicable details: Structure of the Assessment, number of days required for  EISA, Info about Exemplars </a:t>
            </a:r>
            <a:endParaRPr lang="en-ZA" sz="1600" dirty="0">
              <a:solidFill>
                <a:schemeClr val="tx1"/>
              </a:solidFill>
            </a:endParaRPr>
          </a:p>
        </p:txBody>
      </p:sp>
      <p:sp>
        <p:nvSpPr>
          <p:cNvPr id="7" name="Heptagon 6"/>
          <p:cNvSpPr/>
          <p:nvPr/>
        </p:nvSpPr>
        <p:spPr>
          <a:xfrm>
            <a:off x="213603" y="820731"/>
            <a:ext cx="373063" cy="3222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1</a:t>
            </a:r>
          </a:p>
        </p:txBody>
      </p:sp>
      <p:sp>
        <p:nvSpPr>
          <p:cNvPr id="8" name="Heptagon 7"/>
          <p:cNvSpPr/>
          <p:nvPr/>
        </p:nvSpPr>
        <p:spPr>
          <a:xfrm>
            <a:off x="4013861" y="780523"/>
            <a:ext cx="373063" cy="32385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2</a:t>
            </a:r>
          </a:p>
        </p:txBody>
      </p:sp>
      <p:sp>
        <p:nvSpPr>
          <p:cNvPr id="9" name="Heptagon 8"/>
          <p:cNvSpPr/>
          <p:nvPr/>
        </p:nvSpPr>
        <p:spPr>
          <a:xfrm>
            <a:off x="8439206" y="738188"/>
            <a:ext cx="371475" cy="32385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3</a:t>
            </a:r>
          </a:p>
        </p:txBody>
      </p:sp>
      <p:sp>
        <p:nvSpPr>
          <p:cNvPr id="10" name="TextBox 9"/>
          <p:cNvSpPr txBox="1"/>
          <p:nvPr/>
        </p:nvSpPr>
        <p:spPr>
          <a:xfrm>
            <a:off x="646390" y="832778"/>
            <a:ext cx="2175933" cy="369332"/>
          </a:xfrm>
          <a:prstGeom prst="rect">
            <a:avLst/>
          </a:prstGeom>
          <a:noFill/>
        </p:spPr>
        <p:txBody>
          <a:bodyPr wrap="square" rtlCol="0">
            <a:spAutoFit/>
          </a:bodyPr>
          <a:lstStyle/>
          <a:p>
            <a:r>
              <a:rPr lang="en-ZA" b="1" dirty="0"/>
              <a:t>Qualification  Doc</a:t>
            </a:r>
          </a:p>
        </p:txBody>
      </p:sp>
      <p:sp>
        <p:nvSpPr>
          <p:cNvPr id="11" name="TextBox 10"/>
          <p:cNvSpPr txBox="1"/>
          <p:nvPr/>
        </p:nvSpPr>
        <p:spPr>
          <a:xfrm>
            <a:off x="4502528" y="755116"/>
            <a:ext cx="2175933" cy="369332"/>
          </a:xfrm>
          <a:prstGeom prst="rect">
            <a:avLst/>
          </a:prstGeom>
          <a:noFill/>
        </p:spPr>
        <p:txBody>
          <a:bodyPr wrap="square" rtlCol="0">
            <a:spAutoFit/>
          </a:bodyPr>
          <a:lstStyle/>
          <a:p>
            <a:r>
              <a:rPr lang="en-ZA" b="1" dirty="0"/>
              <a:t>Curriculum Doc</a:t>
            </a:r>
          </a:p>
        </p:txBody>
      </p:sp>
      <p:sp>
        <p:nvSpPr>
          <p:cNvPr id="12" name="TextBox 11"/>
          <p:cNvSpPr txBox="1"/>
          <p:nvPr/>
        </p:nvSpPr>
        <p:spPr>
          <a:xfrm>
            <a:off x="8923283" y="457357"/>
            <a:ext cx="3373715" cy="923330"/>
          </a:xfrm>
          <a:prstGeom prst="rect">
            <a:avLst/>
          </a:prstGeom>
          <a:noFill/>
        </p:spPr>
        <p:txBody>
          <a:bodyPr wrap="square" rtlCol="0">
            <a:spAutoFit/>
          </a:bodyPr>
          <a:lstStyle/>
          <a:p>
            <a:r>
              <a:rPr lang="en-ZA" b="1" dirty="0"/>
              <a:t>External Assessment Specifications Doc/Qualification Assessment Addendum </a:t>
            </a:r>
          </a:p>
        </p:txBody>
      </p:sp>
    </p:spTree>
    <p:extLst>
      <p:ext uri="{BB962C8B-B14F-4D97-AF65-F5344CB8AC3E}">
        <p14:creationId xmlns:p14="http://schemas.microsoft.com/office/powerpoint/2010/main" val="3589351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 y="0"/>
            <a:ext cx="11511815" cy="1097377"/>
          </a:xfrm>
        </p:spPr>
        <p:txBody>
          <a:bodyPr>
            <a:normAutofit/>
          </a:bodyPr>
          <a:lstStyle/>
          <a:p>
            <a:r>
              <a:rPr lang="en-GB" dirty="0"/>
              <a:t>OQSF Policy 2021  </a:t>
            </a:r>
            <a:endParaRPr lang="en-ZA" dirty="0"/>
          </a:p>
        </p:txBody>
      </p:sp>
      <p:sp>
        <p:nvSpPr>
          <p:cNvPr id="3" name="Content Placeholder 2"/>
          <p:cNvSpPr>
            <a:spLocks noGrp="1"/>
          </p:cNvSpPr>
          <p:nvPr>
            <p:ph idx="1"/>
          </p:nvPr>
        </p:nvSpPr>
        <p:spPr>
          <a:xfrm>
            <a:off x="861237" y="1811448"/>
            <a:ext cx="10515600" cy="4351338"/>
          </a:xfrm>
        </p:spPr>
        <p:txBody>
          <a:bodyPr/>
          <a:lstStyle/>
          <a:p>
            <a:endParaRPr lang="en-ZA" dirty="0"/>
          </a:p>
        </p:txBody>
      </p:sp>
      <p:sp>
        <p:nvSpPr>
          <p:cNvPr id="4" name="Flowchart: Connector 3"/>
          <p:cNvSpPr/>
          <p:nvPr/>
        </p:nvSpPr>
        <p:spPr>
          <a:xfrm>
            <a:off x="4456898" y="1285327"/>
            <a:ext cx="1234622" cy="1117600"/>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anose="020B0604020202020204" pitchFamily="34" charset="0"/>
              </a:rPr>
              <a:t>Legacy Trades recorded on NLRD</a:t>
            </a:r>
          </a:p>
        </p:txBody>
      </p:sp>
      <p:graphicFrame>
        <p:nvGraphicFramePr>
          <p:cNvPr id="5" name="Diagram 4"/>
          <p:cNvGraphicFramePr/>
          <p:nvPr>
            <p:extLst>
              <p:ext uri="{D42A27DB-BD31-4B8C-83A1-F6EECF244321}">
                <p14:modId xmlns:p14="http://schemas.microsoft.com/office/powerpoint/2010/main" val="4260305468"/>
              </p:ext>
            </p:extLst>
          </p:nvPr>
        </p:nvGraphicFramePr>
        <p:xfrm>
          <a:off x="2539663" y="1955450"/>
          <a:ext cx="5065406" cy="439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673401" y="5374463"/>
            <a:ext cx="3131442" cy="9762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prstClr val="white"/>
                </a:solidFill>
                <a:cs typeface="Arial" panose="020B0604020202020204" pitchFamily="34" charset="0"/>
              </a:rPr>
              <a:t>Occupational Qualifications registered on the NQF</a:t>
            </a:r>
          </a:p>
          <a:p>
            <a:pPr algn="ctr">
              <a:defRPr/>
            </a:pPr>
            <a:r>
              <a:rPr lang="en-ZA" sz="1400" dirty="0">
                <a:solidFill>
                  <a:prstClr val="white"/>
                </a:solidFill>
                <a:cs typeface="Arial" panose="020B0604020202020204" pitchFamily="34" charset="0"/>
              </a:rPr>
              <a:t>(Full qualifications + Part qualifications)</a:t>
            </a:r>
          </a:p>
        </p:txBody>
      </p:sp>
      <p:sp>
        <p:nvSpPr>
          <p:cNvPr id="7" name="TextBox 6"/>
          <p:cNvSpPr txBox="1"/>
          <p:nvPr/>
        </p:nvSpPr>
        <p:spPr>
          <a:xfrm>
            <a:off x="3232303" y="815169"/>
            <a:ext cx="3572540" cy="369332"/>
          </a:xfrm>
          <a:prstGeom prst="rect">
            <a:avLst/>
          </a:prstGeom>
          <a:noFill/>
          <a:ln>
            <a:solidFill>
              <a:srgbClr val="C00000"/>
            </a:solidFill>
          </a:ln>
        </p:spPr>
        <p:txBody>
          <a:bodyPr wrap="square" rtlCol="0">
            <a:spAutoFit/>
          </a:bodyPr>
          <a:lstStyle/>
          <a:p>
            <a:r>
              <a:rPr lang="en-GB" dirty="0"/>
              <a:t>Pre 2009 qualifications </a:t>
            </a:r>
            <a:endParaRPr lang="en-ZA" dirty="0"/>
          </a:p>
        </p:txBody>
      </p:sp>
      <p:sp>
        <p:nvSpPr>
          <p:cNvPr id="8" name="Down Arrow 7"/>
          <p:cNvSpPr/>
          <p:nvPr/>
        </p:nvSpPr>
        <p:spPr>
          <a:xfrm>
            <a:off x="6145619" y="1249135"/>
            <a:ext cx="715925" cy="374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Down Arrow 8"/>
          <p:cNvSpPr/>
          <p:nvPr/>
        </p:nvSpPr>
        <p:spPr>
          <a:xfrm>
            <a:off x="3221665" y="1231414"/>
            <a:ext cx="715925" cy="374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Flowchart: Connector 9"/>
          <p:cNvSpPr/>
          <p:nvPr/>
        </p:nvSpPr>
        <p:spPr>
          <a:xfrm>
            <a:off x="8683246" y="3863165"/>
            <a:ext cx="2204484" cy="886047"/>
          </a:xfrm>
          <a:prstGeom prst="flowChartConnector">
            <a:avLst/>
          </a:prstGeom>
          <a:solidFill>
            <a:srgbClr val="FF7D7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Skills Programmes </a:t>
            </a:r>
            <a:endParaRPr lang="en-ZA" dirty="0"/>
          </a:p>
        </p:txBody>
      </p:sp>
      <p:sp>
        <p:nvSpPr>
          <p:cNvPr id="11" name="Cube 10"/>
          <p:cNvSpPr/>
          <p:nvPr/>
        </p:nvSpPr>
        <p:spPr>
          <a:xfrm>
            <a:off x="8442248" y="4763391"/>
            <a:ext cx="2402961" cy="1044980"/>
          </a:xfrm>
          <a:prstGeom prst="cub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QCTO accredited learning programme </a:t>
            </a:r>
            <a:endParaRPr lang="en-ZA" dirty="0"/>
          </a:p>
        </p:txBody>
      </p:sp>
      <p:sp>
        <p:nvSpPr>
          <p:cNvPr id="12" name="Explosion 1 11"/>
          <p:cNvSpPr/>
          <p:nvPr/>
        </p:nvSpPr>
        <p:spPr>
          <a:xfrm>
            <a:off x="1579029" y="5304450"/>
            <a:ext cx="2264736" cy="1367913"/>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New Nomenclature </a:t>
            </a:r>
            <a:endParaRPr lang="en-ZA" sz="1200" dirty="0">
              <a:solidFill>
                <a:schemeClr val="bg1"/>
              </a:solidFill>
            </a:endParaRPr>
          </a:p>
        </p:txBody>
      </p:sp>
      <p:sp>
        <p:nvSpPr>
          <p:cNvPr id="15" name="Rounded Rectangle 14"/>
          <p:cNvSpPr/>
          <p:nvPr/>
        </p:nvSpPr>
        <p:spPr>
          <a:xfrm>
            <a:off x="2972605" y="4724398"/>
            <a:ext cx="1584938" cy="588633"/>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OQSF Policy 2021</a:t>
            </a:r>
            <a:endParaRPr lang="en-ZA" dirty="0"/>
          </a:p>
        </p:txBody>
      </p:sp>
      <p:sp>
        <p:nvSpPr>
          <p:cNvPr id="17" name="Rounded Rectangle 16"/>
          <p:cNvSpPr/>
          <p:nvPr/>
        </p:nvSpPr>
        <p:spPr>
          <a:xfrm>
            <a:off x="1085455" y="4358344"/>
            <a:ext cx="1584938" cy="588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OQSF Policy 2014</a:t>
            </a:r>
            <a:endParaRPr lang="en-ZA" dirty="0"/>
          </a:p>
        </p:txBody>
      </p:sp>
      <p:cxnSp>
        <p:nvCxnSpPr>
          <p:cNvPr id="19" name="Straight Connector 18"/>
          <p:cNvCxnSpPr/>
          <p:nvPr/>
        </p:nvCxnSpPr>
        <p:spPr>
          <a:xfrm flipV="1">
            <a:off x="1212783" y="3676851"/>
            <a:ext cx="1296182" cy="1859167"/>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345521" y="3676851"/>
            <a:ext cx="1039529" cy="202130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3557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1"/>
            <a:ext cx="10515600" cy="340242"/>
          </a:xfrm>
        </p:spPr>
        <p:txBody>
          <a:bodyPr>
            <a:normAutofit fontScale="90000"/>
          </a:bodyPr>
          <a:lstStyle/>
          <a:p>
            <a:r>
              <a:rPr lang="en-GB" dirty="0"/>
              <a:t>How does the OQSF enable this change?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4183117"/>
              </p:ext>
            </p:extLst>
          </p:nvPr>
        </p:nvGraphicFramePr>
        <p:xfrm>
          <a:off x="70361" y="471773"/>
          <a:ext cx="12092763" cy="3739429"/>
        </p:xfrm>
        <a:graphic>
          <a:graphicData uri="http://schemas.openxmlformats.org/drawingml/2006/table">
            <a:tbl>
              <a:tblPr firstRow="1" bandRow="1">
                <a:tableStyleId>{5C22544A-7EE6-4342-B048-85BDC9FD1C3A}</a:tableStyleId>
              </a:tblPr>
              <a:tblGrid>
                <a:gridCol w="544113">
                  <a:extLst>
                    <a:ext uri="{9D8B030D-6E8A-4147-A177-3AD203B41FA5}">
                      <a16:colId xmlns:a16="http://schemas.microsoft.com/office/drawing/2014/main" val="1476596013"/>
                    </a:ext>
                  </a:extLst>
                </a:gridCol>
                <a:gridCol w="5496253">
                  <a:extLst>
                    <a:ext uri="{9D8B030D-6E8A-4147-A177-3AD203B41FA5}">
                      <a16:colId xmlns:a16="http://schemas.microsoft.com/office/drawing/2014/main" val="3266899970"/>
                    </a:ext>
                  </a:extLst>
                </a:gridCol>
                <a:gridCol w="6052397">
                  <a:extLst>
                    <a:ext uri="{9D8B030D-6E8A-4147-A177-3AD203B41FA5}">
                      <a16:colId xmlns:a16="http://schemas.microsoft.com/office/drawing/2014/main" val="2267565070"/>
                    </a:ext>
                  </a:extLst>
                </a:gridCol>
              </a:tblGrid>
              <a:tr h="463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a:cell3D prstMaterial="dkEdge">
                      <a:bevel prst="coolSlant"/>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2014</a:t>
                      </a:r>
                    </a:p>
                  </a:txBody>
                  <a:tcPr>
                    <a:cell3D prstMaterial="dkEdge">
                      <a:bevel prst="coolSlant"/>
                      <a:lightRig rig="flood" dir="t"/>
                    </a:cell3D>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2021</a:t>
                      </a:r>
                    </a:p>
                  </a:txBody>
                  <a:tcPr>
                    <a:cell3D prstMaterial="dkEdge">
                      <a:bevel prst="coolSlant"/>
                      <a:lightRig rig="flood" dir="t"/>
                    </a:cell3D>
                    <a:solidFill>
                      <a:srgbClr val="C00000"/>
                    </a:solidFill>
                  </a:tcPr>
                </a:tc>
                <a:extLst>
                  <a:ext uri="{0D108BD9-81ED-4DB2-BD59-A6C34878D82A}">
                    <a16:rowId xmlns:a16="http://schemas.microsoft.com/office/drawing/2014/main" val="508277894"/>
                  </a:ext>
                </a:extLst>
              </a:tr>
              <a:tr h="623777">
                <a:tc>
                  <a:txBody>
                    <a:bodyPr/>
                    <a:lstStyle/>
                    <a:p>
                      <a:r>
                        <a:rPr lang="en-GB" dirty="0"/>
                        <a:t>1.</a:t>
                      </a:r>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Gives effect to Ministerial determination 2012 &amp; 2013</a:t>
                      </a:r>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Gives effect to Ministerial determination 2020. </a:t>
                      </a:r>
                      <a:r>
                        <a:rPr lang="en-AU" dirty="0"/>
                        <a:t>[Clause 3.2]</a:t>
                      </a:r>
                      <a:endParaRPr lang="en-ZA" dirty="0"/>
                    </a:p>
                  </a:txBody>
                  <a:tcPr>
                    <a:cell3D prstMaterial="dkEdge">
                      <a:bevel prst="coolSlant"/>
                      <a:lightRig rig="flood" dir="t"/>
                    </a:cell3D>
                    <a:solidFill>
                      <a:srgbClr val="FFBDBD"/>
                    </a:solidFill>
                  </a:tcPr>
                </a:tc>
                <a:extLst>
                  <a:ext uri="{0D108BD9-81ED-4DB2-BD59-A6C34878D82A}">
                    <a16:rowId xmlns:a16="http://schemas.microsoft.com/office/drawing/2014/main" val="2704533782"/>
                  </a:ext>
                </a:extLst>
              </a:tr>
              <a:tr h="370840">
                <a:tc>
                  <a:txBody>
                    <a:bodyPr/>
                    <a:lstStyle/>
                    <a:p>
                      <a:r>
                        <a:rPr lang="en-GB" dirty="0"/>
                        <a:t>2.</a:t>
                      </a:r>
                    </a:p>
                    <a:p>
                      <a:endParaRPr lang="en-GB" dirty="0"/>
                    </a:p>
                    <a:p>
                      <a:endParaRPr lang="en-GB" dirty="0"/>
                    </a:p>
                    <a:p>
                      <a:endParaRPr lang="en-ZA" dirty="0"/>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Facilitates the development and registration of full qualifications and part qualifications on the NQF </a:t>
                      </a:r>
                    </a:p>
                    <a:p>
                      <a:endParaRPr lang="en-ZA" dirty="0"/>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Facilitates</a:t>
                      </a:r>
                      <a:r>
                        <a:rPr lang="en-US" baseline="0" dirty="0"/>
                        <a:t> the</a:t>
                      </a:r>
                      <a:r>
                        <a:rPr lang="en-US" dirty="0"/>
                        <a:t> development and registration of full qualifications and part qualifications on the NQF as well as for approval and recording of Skills Programmes by the QCTO </a:t>
                      </a:r>
                      <a:r>
                        <a:rPr lang="en-AU" dirty="0"/>
                        <a:t>[Clause 3.1]</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prst="coolSlant"/>
                      <a:lightRig rig="flood" dir="t"/>
                    </a:cell3D>
                    <a:solidFill>
                      <a:srgbClr val="FFBDBD"/>
                    </a:solidFill>
                  </a:tcPr>
                </a:tc>
                <a:extLst>
                  <a:ext uri="{0D108BD9-81ED-4DB2-BD59-A6C34878D82A}">
                    <a16:rowId xmlns:a16="http://schemas.microsoft.com/office/drawing/2014/main" val="1841793967"/>
                  </a:ext>
                </a:extLst>
              </a:tr>
              <a:tr h="370840">
                <a:tc>
                  <a:txBody>
                    <a:bodyPr/>
                    <a:lstStyle/>
                    <a:p>
                      <a:r>
                        <a:rPr lang="en-GB" dirty="0"/>
                        <a:t>3.</a:t>
                      </a:r>
                      <a:endParaRPr lang="en-ZA" dirty="0"/>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Provides for 1 qualification type as per</a:t>
                      </a:r>
                      <a:r>
                        <a:rPr lang="en-US" baseline="0" dirty="0"/>
                        <a:t> the Ministerial Determination 2012 &amp;2013</a:t>
                      </a:r>
                      <a:endParaRPr lang="en-US" dirty="0"/>
                    </a:p>
                    <a:p>
                      <a:pPr lvl="0"/>
                      <a:r>
                        <a:rPr lang="en-US" dirty="0"/>
                        <a:t>*Occupational Certificate</a:t>
                      </a:r>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Provides for 9 qualification type as per</a:t>
                      </a:r>
                      <a:r>
                        <a:rPr lang="en-US" baseline="0" dirty="0"/>
                        <a:t> the Ministerial Determination 2020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9</a:t>
                      </a:r>
                      <a:r>
                        <a:rPr lang="en-GB" baseline="0" dirty="0"/>
                        <a:t> Qualifications Types </a:t>
                      </a:r>
                      <a:r>
                        <a:rPr lang="en-AU" dirty="0"/>
                        <a:t>[Clause 5.6]</a:t>
                      </a:r>
                      <a:endParaRPr lang="en-ZA" dirty="0"/>
                    </a:p>
                    <a:p>
                      <a:endParaRPr lang="en-ZA" dirty="0"/>
                    </a:p>
                  </a:txBody>
                  <a:tcPr>
                    <a:cell3D prstMaterial="dkEdge">
                      <a:bevel prst="coolSlant"/>
                      <a:lightRig rig="flood" dir="t"/>
                    </a:cell3D>
                    <a:solidFill>
                      <a:srgbClr val="FFBDBD"/>
                    </a:solidFill>
                  </a:tcPr>
                </a:tc>
                <a:extLst>
                  <a:ext uri="{0D108BD9-81ED-4DB2-BD59-A6C34878D82A}">
                    <a16:rowId xmlns:a16="http://schemas.microsoft.com/office/drawing/2014/main" val="3735542258"/>
                  </a:ext>
                </a:extLst>
              </a:tr>
            </a:tbl>
          </a:graphicData>
        </a:graphic>
      </p:graphicFrame>
    </p:spTree>
    <p:extLst>
      <p:ext uri="{BB962C8B-B14F-4D97-AF65-F5344CB8AC3E}">
        <p14:creationId xmlns:p14="http://schemas.microsoft.com/office/powerpoint/2010/main" val="1653386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1"/>
            <a:ext cx="10515600" cy="340242"/>
          </a:xfrm>
        </p:spPr>
        <p:txBody>
          <a:bodyPr>
            <a:normAutofit fontScale="90000"/>
          </a:bodyPr>
          <a:lstStyle/>
          <a:p>
            <a:r>
              <a:rPr lang="en-GB" dirty="0"/>
              <a:t>How does the OQSF enable this change?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2026804"/>
              </p:ext>
            </p:extLst>
          </p:nvPr>
        </p:nvGraphicFramePr>
        <p:xfrm>
          <a:off x="70361" y="471773"/>
          <a:ext cx="12092763" cy="4121492"/>
        </p:xfrm>
        <a:graphic>
          <a:graphicData uri="http://schemas.openxmlformats.org/drawingml/2006/table">
            <a:tbl>
              <a:tblPr firstRow="1" bandRow="1">
                <a:tableStyleId>{5C22544A-7EE6-4342-B048-85BDC9FD1C3A}</a:tableStyleId>
              </a:tblPr>
              <a:tblGrid>
                <a:gridCol w="544113">
                  <a:extLst>
                    <a:ext uri="{9D8B030D-6E8A-4147-A177-3AD203B41FA5}">
                      <a16:colId xmlns:a16="http://schemas.microsoft.com/office/drawing/2014/main" val="1476596013"/>
                    </a:ext>
                  </a:extLst>
                </a:gridCol>
                <a:gridCol w="5496253">
                  <a:extLst>
                    <a:ext uri="{9D8B030D-6E8A-4147-A177-3AD203B41FA5}">
                      <a16:colId xmlns:a16="http://schemas.microsoft.com/office/drawing/2014/main" val="3266899970"/>
                    </a:ext>
                  </a:extLst>
                </a:gridCol>
                <a:gridCol w="6052397">
                  <a:extLst>
                    <a:ext uri="{9D8B030D-6E8A-4147-A177-3AD203B41FA5}">
                      <a16:colId xmlns:a16="http://schemas.microsoft.com/office/drawing/2014/main" val="2267565070"/>
                    </a:ext>
                  </a:extLst>
                </a:gridCol>
              </a:tblGrid>
              <a:tr h="463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a:cell3D prstMaterial="dkEdge">
                      <a:bevel prst="coolSlant"/>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2014</a:t>
                      </a:r>
                    </a:p>
                  </a:txBody>
                  <a:tcPr>
                    <a:cell3D prstMaterial="dkEdge">
                      <a:bevel prst="coolSlant"/>
                      <a:lightRig rig="flood" dir="t"/>
                    </a:cell3D>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2021</a:t>
                      </a:r>
                    </a:p>
                  </a:txBody>
                  <a:tcPr>
                    <a:cell3D prstMaterial="dkEdge">
                      <a:bevel prst="coolSlant"/>
                      <a:lightRig rig="flood" dir="t"/>
                    </a:cell3D>
                    <a:solidFill>
                      <a:srgbClr val="C00000"/>
                    </a:solidFill>
                  </a:tcPr>
                </a:tc>
                <a:extLst>
                  <a:ext uri="{0D108BD9-81ED-4DB2-BD59-A6C34878D82A}">
                    <a16:rowId xmlns:a16="http://schemas.microsoft.com/office/drawing/2014/main" val="508277894"/>
                  </a:ext>
                </a:extLst>
              </a:tr>
              <a:tr h="370840">
                <a:tc>
                  <a:txBody>
                    <a:bodyPr/>
                    <a:lstStyle/>
                    <a:p>
                      <a:r>
                        <a:rPr lang="en-GB" dirty="0"/>
                        <a:t>4.</a:t>
                      </a:r>
                      <a:endParaRPr lang="en-ZA" dirty="0"/>
                    </a:p>
                  </a:txBody>
                  <a:tcPr>
                    <a:cell3D prstMaterial="dkEdge">
                      <a:bevel prst="coolSlant"/>
                      <a:lightRig rig="flood" dir="t"/>
                    </a:cell3D>
                  </a:tcPr>
                </a:tc>
                <a:tc>
                  <a:txBody>
                    <a:bodyPr/>
                    <a:lstStyle/>
                    <a:p>
                      <a:pPr lvl="0"/>
                      <a:r>
                        <a:rPr lang="en-US" sz="1800" dirty="0"/>
                        <a:t>Full qualification:</a:t>
                      </a:r>
                    </a:p>
                    <a:p>
                      <a:pPr lvl="0"/>
                      <a:r>
                        <a:rPr lang="en-US" sz="1800" u="sng" dirty="0"/>
                        <a:t>Rules of combination</a:t>
                      </a:r>
                    </a:p>
                    <a:p>
                      <a:pPr lvl="0"/>
                      <a:r>
                        <a:rPr lang="en-US" sz="1800" dirty="0"/>
                        <a:t>a) Three compulsory components</a:t>
                      </a:r>
                    </a:p>
                    <a:p>
                      <a:pPr lvl="0"/>
                      <a:r>
                        <a:rPr lang="en-US" sz="1800" dirty="0"/>
                        <a:t>      i) Knowledge theory; ii) Practical Skills; iii) Work Experience </a:t>
                      </a:r>
                    </a:p>
                    <a:p>
                      <a:pPr lvl="0"/>
                      <a:r>
                        <a:rPr lang="en-US" sz="1800" dirty="0"/>
                        <a:t>b) Minimum credits of 25 </a:t>
                      </a:r>
                    </a:p>
                    <a:p>
                      <a:pPr lvl="0"/>
                      <a:r>
                        <a:rPr lang="en-US" sz="1800" dirty="0"/>
                        <a:t>c) Minimum of 20% credits to each component. The remaining</a:t>
                      </a:r>
                      <a:r>
                        <a:rPr lang="en-US" sz="1800" baseline="0" dirty="0"/>
                        <a:t> 40% credits </a:t>
                      </a:r>
                      <a:r>
                        <a:rPr lang="en-US" sz="1800" dirty="0"/>
                        <a:t>may be spread to any of the </a:t>
                      </a:r>
                      <a:r>
                        <a:rPr lang="en-US" sz="1800" baseline="0" dirty="0"/>
                        <a:t>components </a:t>
                      </a:r>
                      <a:r>
                        <a:rPr lang="en-US" sz="1800" dirty="0"/>
                        <a:t>as required  </a:t>
                      </a:r>
                    </a:p>
                    <a:p>
                      <a:pPr lvl="0"/>
                      <a:r>
                        <a:rPr lang="en-US" sz="1800" dirty="0"/>
                        <a:t>d) FLC is a requirement for qualifications at NQF Level 3 and 4.</a:t>
                      </a:r>
                    </a:p>
                    <a:p>
                      <a:r>
                        <a:rPr lang="en-GB" dirty="0"/>
                        <a:t>e) </a:t>
                      </a:r>
                      <a:r>
                        <a:rPr lang="en-ZA" sz="1800" kern="1200" dirty="0">
                          <a:solidFill>
                            <a:schemeClr val="dk1"/>
                          </a:solidFill>
                          <a:effectLst/>
                          <a:latin typeface="+mn-lt"/>
                          <a:ea typeface="+mn-ea"/>
                          <a:cs typeface="+mn-cs"/>
                        </a:rPr>
                        <a:t>The duration of training and learning is specified in credits per module in the components</a:t>
                      </a:r>
                      <a:endParaRPr lang="en-ZA" dirty="0"/>
                    </a:p>
                  </a:txBody>
                  <a:tcPr>
                    <a:cell3D prstMaterial="dkEdge">
                      <a:bevel prst="coolSlant"/>
                      <a:lightRig rig="flood" dir="t"/>
                    </a:cell3D>
                  </a:tcPr>
                </a:tc>
                <a:tc>
                  <a:txBody>
                    <a:bodyPr/>
                    <a:lstStyle/>
                    <a:p>
                      <a:pPr lvl="0"/>
                      <a:r>
                        <a:rPr lang="en-US" sz="1800" dirty="0"/>
                        <a:t>Full qualification:</a:t>
                      </a:r>
                    </a:p>
                    <a:p>
                      <a:pPr lvl="0"/>
                      <a:r>
                        <a:rPr lang="en-US" sz="1800" u="sng" dirty="0"/>
                        <a:t>Rules of combination</a:t>
                      </a:r>
                    </a:p>
                    <a:p>
                      <a:endParaRPr lang="en-GB" dirty="0"/>
                    </a:p>
                    <a:p>
                      <a:r>
                        <a:rPr lang="en-GB" dirty="0"/>
                        <a:t>Refer</a:t>
                      </a:r>
                      <a:r>
                        <a:rPr lang="en-GB" baseline="0" dirty="0"/>
                        <a:t> to next slide</a:t>
                      </a:r>
                      <a:endParaRPr lang="en-ZA" dirty="0"/>
                    </a:p>
                  </a:txBody>
                  <a:tcPr>
                    <a:cell3D prstMaterial="dkEdge">
                      <a:bevel prst="coolSlant"/>
                      <a:lightRig rig="flood" dir="t"/>
                    </a:cell3D>
                    <a:solidFill>
                      <a:srgbClr val="FFBDBD"/>
                    </a:solidFill>
                  </a:tcPr>
                </a:tc>
                <a:extLst>
                  <a:ext uri="{0D108BD9-81ED-4DB2-BD59-A6C34878D82A}">
                    <a16:rowId xmlns:a16="http://schemas.microsoft.com/office/drawing/2014/main" val="2363060536"/>
                  </a:ext>
                </a:extLst>
              </a:tr>
            </a:tbl>
          </a:graphicData>
        </a:graphic>
      </p:graphicFrame>
    </p:spTree>
    <p:extLst>
      <p:ext uri="{BB962C8B-B14F-4D97-AF65-F5344CB8AC3E}">
        <p14:creationId xmlns:p14="http://schemas.microsoft.com/office/powerpoint/2010/main" val="88899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1"/>
            <a:ext cx="10515600" cy="340242"/>
          </a:xfrm>
        </p:spPr>
        <p:txBody>
          <a:bodyPr>
            <a:normAutofit fontScale="90000"/>
          </a:bodyPr>
          <a:lstStyle/>
          <a:p>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268716"/>
              </p:ext>
            </p:extLst>
          </p:nvPr>
        </p:nvGraphicFramePr>
        <p:xfrm>
          <a:off x="99237" y="471773"/>
          <a:ext cx="12028967" cy="6240014"/>
        </p:xfrm>
        <a:graphic>
          <a:graphicData uri="http://schemas.openxmlformats.org/drawingml/2006/table">
            <a:tbl>
              <a:tblPr firstRow="1" bandRow="1">
                <a:tableStyleId>{5C22544A-7EE6-4342-B048-85BDC9FD1C3A}</a:tableStyleId>
              </a:tblPr>
              <a:tblGrid>
                <a:gridCol w="541242">
                  <a:extLst>
                    <a:ext uri="{9D8B030D-6E8A-4147-A177-3AD203B41FA5}">
                      <a16:colId xmlns:a16="http://schemas.microsoft.com/office/drawing/2014/main" val="1476596013"/>
                    </a:ext>
                  </a:extLst>
                </a:gridCol>
                <a:gridCol w="5896998">
                  <a:extLst>
                    <a:ext uri="{9D8B030D-6E8A-4147-A177-3AD203B41FA5}">
                      <a16:colId xmlns:a16="http://schemas.microsoft.com/office/drawing/2014/main" val="3266899970"/>
                    </a:ext>
                  </a:extLst>
                </a:gridCol>
                <a:gridCol w="5590727">
                  <a:extLst>
                    <a:ext uri="{9D8B030D-6E8A-4147-A177-3AD203B41FA5}">
                      <a16:colId xmlns:a16="http://schemas.microsoft.com/office/drawing/2014/main" val="2267565070"/>
                    </a:ext>
                  </a:extLst>
                </a:gridCol>
              </a:tblGrid>
              <a:tr h="479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a:cell3D prstMaterial="dkEdge">
                      <a:bevel prst="coolSlant"/>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2014</a:t>
                      </a:r>
                    </a:p>
                  </a:txBody>
                  <a:tcPr>
                    <a:cell3D prstMaterial="dkEdge">
                      <a:bevel prst="coolSlant"/>
                      <a:lightRig rig="flood" dir="t"/>
                    </a:cell3D>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2021</a:t>
                      </a:r>
                    </a:p>
                  </a:txBody>
                  <a:tcPr>
                    <a:cell3D prstMaterial="dkEdge">
                      <a:bevel prst="coolSlant"/>
                      <a:lightRig rig="flood" dir="t"/>
                    </a:cell3D>
                    <a:solidFill>
                      <a:srgbClr val="C00000"/>
                    </a:solidFill>
                  </a:tcPr>
                </a:tc>
                <a:extLst>
                  <a:ext uri="{0D108BD9-81ED-4DB2-BD59-A6C34878D82A}">
                    <a16:rowId xmlns:a16="http://schemas.microsoft.com/office/drawing/2014/main" val="508277894"/>
                  </a:ext>
                </a:extLst>
              </a:tr>
              <a:tr h="3432624">
                <a:tc>
                  <a:txBody>
                    <a:bodyPr/>
                    <a:lstStyle/>
                    <a:p>
                      <a:r>
                        <a:rPr lang="en-GB" dirty="0"/>
                        <a:t>4.</a:t>
                      </a:r>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prst="coolSlant"/>
                      <a:lightRig rig="flood" dir="t"/>
                    </a:cell3D>
                  </a:tcPr>
                </a:tc>
                <a:tc>
                  <a:txBody>
                    <a:bodyPr/>
                    <a:lstStyle/>
                    <a:p>
                      <a:pPr lvl="0"/>
                      <a:r>
                        <a:rPr lang="en-US" sz="1800" dirty="0"/>
                        <a:t>Full qualification:</a:t>
                      </a:r>
                    </a:p>
                    <a:p>
                      <a:pPr lvl="0"/>
                      <a:r>
                        <a:rPr lang="en-US" sz="1800" u="sng" dirty="0"/>
                        <a:t>Rules of combination</a:t>
                      </a:r>
                    </a:p>
                    <a:p>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Clear minimum</a:t>
                      </a:r>
                      <a:r>
                        <a:rPr lang="en-GB" baseline="0" dirty="0"/>
                        <a:t> requirements for Full Qualifications </a:t>
                      </a:r>
                      <a:r>
                        <a:rPr lang="en-AU" dirty="0"/>
                        <a:t>[Clause 5]</a:t>
                      </a:r>
                      <a:endParaRPr lang="en-ZA" dirty="0"/>
                    </a:p>
                    <a:p>
                      <a:endParaRPr lang="en-GB" sz="8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Clear r</a:t>
                      </a:r>
                      <a:r>
                        <a:rPr lang="en-GB" baseline="0" dirty="0"/>
                        <a:t>equirements for Part Qualifications. </a:t>
                      </a:r>
                      <a:r>
                        <a:rPr lang="en-AU" dirty="0"/>
                        <a:t>[Clause 5.8]</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endParaRPr lang="en-GB"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 60% of the credits must be at the level of the qualification. </a:t>
                      </a:r>
                      <a:r>
                        <a:rPr lang="en-AU" dirty="0"/>
                        <a:t>[Clause 5]</a:t>
                      </a:r>
                      <a:endParaRPr lang="en-ZA" dirty="0"/>
                    </a:p>
                    <a:p>
                      <a:pPr lvl="0" algn="l"/>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 Qualification must contain 5%-10% of soft skills </a:t>
                      </a:r>
                      <a:r>
                        <a:rPr lang="en-US" sz="1800" baseline="0" dirty="0"/>
                        <a:t>(e.g. 21</a:t>
                      </a:r>
                      <a:r>
                        <a:rPr lang="en-US" sz="1800" baseline="30000" dirty="0"/>
                        <a:t>st</a:t>
                      </a:r>
                      <a:r>
                        <a:rPr lang="en-US" sz="1800" baseline="0" dirty="0"/>
                        <a:t> Century skills, </a:t>
                      </a:r>
                      <a:r>
                        <a:rPr lang="en-ZA" sz="1800" kern="1200" dirty="0">
                          <a:solidFill>
                            <a:schemeClr val="dk1"/>
                          </a:solidFill>
                          <a:effectLst/>
                          <a:latin typeface="+mn-lt"/>
                          <a:ea typeface="+mn-ea"/>
                          <a:cs typeface="+mn-cs"/>
                        </a:rPr>
                        <a:t>personal development, self-learning, workplace preparation, personal finance management, basic entrepreneurship, emotional intelligence etc.) </a:t>
                      </a:r>
                      <a:r>
                        <a:rPr lang="en-AU" dirty="0"/>
                        <a:t>[Clause 5.7.3]</a:t>
                      </a:r>
                      <a:endParaRPr lang="en-ZA" dirty="0"/>
                    </a:p>
                    <a:p>
                      <a:pPr lvl="0" algn="l"/>
                      <a:endParaRPr lang="en-Z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 </a:t>
                      </a:r>
                      <a:r>
                        <a:rPr lang="en-ZA" sz="1800" kern="1200" dirty="0">
                          <a:solidFill>
                            <a:schemeClr val="dk1"/>
                          </a:solidFill>
                          <a:effectLst/>
                          <a:latin typeface="+mn-lt"/>
                          <a:ea typeface="+mn-ea"/>
                          <a:cs typeface="+mn-cs"/>
                        </a:rPr>
                        <a:t>The duration of training and learning is specified in credits per module in the components</a:t>
                      </a:r>
                      <a:endParaRPr lang="en-ZA" dirty="0"/>
                    </a:p>
                    <a:p>
                      <a:pPr lvl="0" algn="l"/>
                      <a:r>
                        <a:rPr lang="en-US" sz="1800" dirty="0"/>
                        <a:t>f) </a:t>
                      </a:r>
                      <a:r>
                        <a:rPr lang="en-ZA" sz="1800" kern="1200" dirty="0">
                          <a:solidFill>
                            <a:schemeClr val="dk1"/>
                          </a:solidFill>
                          <a:effectLst/>
                          <a:latin typeface="+mn-lt"/>
                          <a:ea typeface="+mn-ea"/>
                          <a:cs typeface="+mn-cs"/>
                        </a:rPr>
                        <a:t>Naming convention of full occupational qualifications is designated as follows Type; Qualification</a:t>
                      </a:r>
                      <a:r>
                        <a:rPr lang="en-ZA" sz="1800" kern="1200" baseline="0" dirty="0">
                          <a:solidFill>
                            <a:schemeClr val="dk1"/>
                          </a:solidFill>
                          <a:effectLst/>
                          <a:latin typeface="+mn-lt"/>
                          <a:ea typeface="+mn-ea"/>
                          <a:cs typeface="+mn-cs"/>
                        </a:rPr>
                        <a:t> Descriptor; Qualifier (where required); NQF Level; Credits.</a:t>
                      </a:r>
                      <a:endParaRPr lang="en-US" sz="1800" dirty="0"/>
                    </a:p>
                  </a:txBody>
                  <a:tcPr>
                    <a:cell3D prstMaterial="dkEdge">
                      <a:bevel prst="coolSlant"/>
                      <a:lightRig rig="flood" dir="t"/>
                    </a:cell3D>
                    <a:solidFill>
                      <a:srgbClr val="FFBDBD"/>
                    </a:solidFill>
                  </a:tcPr>
                </a:tc>
                <a:extLst>
                  <a:ext uri="{0D108BD9-81ED-4DB2-BD59-A6C34878D82A}">
                    <a16:rowId xmlns:a16="http://schemas.microsoft.com/office/drawing/2014/main" val="2704533782"/>
                  </a:ext>
                </a:extLst>
              </a:tr>
            </a:tbl>
          </a:graphicData>
        </a:graphic>
      </p:graphicFrame>
    </p:spTree>
    <p:extLst>
      <p:ext uri="{BB962C8B-B14F-4D97-AF65-F5344CB8AC3E}">
        <p14:creationId xmlns:p14="http://schemas.microsoft.com/office/powerpoint/2010/main" val="1449360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1"/>
            <a:ext cx="10515600" cy="340242"/>
          </a:xfrm>
        </p:spPr>
        <p:txBody>
          <a:bodyPr>
            <a:normAutofit fontScale="90000"/>
          </a:bodyPr>
          <a:lstStyle/>
          <a:p>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3050305"/>
              </p:ext>
            </p:extLst>
          </p:nvPr>
        </p:nvGraphicFramePr>
        <p:xfrm>
          <a:off x="99237" y="471773"/>
          <a:ext cx="12028967" cy="6240014"/>
        </p:xfrm>
        <a:graphic>
          <a:graphicData uri="http://schemas.openxmlformats.org/drawingml/2006/table">
            <a:tbl>
              <a:tblPr firstRow="1" bandRow="1">
                <a:tableStyleId>{5C22544A-7EE6-4342-B048-85BDC9FD1C3A}</a:tableStyleId>
              </a:tblPr>
              <a:tblGrid>
                <a:gridCol w="541242">
                  <a:extLst>
                    <a:ext uri="{9D8B030D-6E8A-4147-A177-3AD203B41FA5}">
                      <a16:colId xmlns:a16="http://schemas.microsoft.com/office/drawing/2014/main" val="1476596013"/>
                    </a:ext>
                  </a:extLst>
                </a:gridCol>
                <a:gridCol w="5896998">
                  <a:extLst>
                    <a:ext uri="{9D8B030D-6E8A-4147-A177-3AD203B41FA5}">
                      <a16:colId xmlns:a16="http://schemas.microsoft.com/office/drawing/2014/main" val="3266899970"/>
                    </a:ext>
                  </a:extLst>
                </a:gridCol>
                <a:gridCol w="5590727">
                  <a:extLst>
                    <a:ext uri="{9D8B030D-6E8A-4147-A177-3AD203B41FA5}">
                      <a16:colId xmlns:a16="http://schemas.microsoft.com/office/drawing/2014/main" val="2267565070"/>
                    </a:ext>
                  </a:extLst>
                </a:gridCol>
              </a:tblGrid>
              <a:tr h="479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a:cell3D prstMaterial="dkEdge">
                      <a:bevel prst="coolSlant"/>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2014</a:t>
                      </a:r>
                    </a:p>
                  </a:txBody>
                  <a:tcPr>
                    <a:cell3D prstMaterial="dkEdge">
                      <a:bevel prst="coolSlant"/>
                      <a:lightRig rig="flood" dir="t"/>
                    </a:cell3D>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2021</a:t>
                      </a:r>
                    </a:p>
                  </a:txBody>
                  <a:tcPr>
                    <a:cell3D prstMaterial="dkEdge">
                      <a:bevel prst="coolSlant"/>
                      <a:lightRig rig="flood" dir="t"/>
                    </a:cell3D>
                    <a:solidFill>
                      <a:srgbClr val="C00000"/>
                    </a:solidFill>
                  </a:tcPr>
                </a:tc>
                <a:extLst>
                  <a:ext uri="{0D108BD9-81ED-4DB2-BD59-A6C34878D82A}">
                    <a16:rowId xmlns:a16="http://schemas.microsoft.com/office/drawing/2014/main" val="508277894"/>
                  </a:ext>
                </a:extLst>
              </a:tr>
              <a:tr h="3432624">
                <a:tc>
                  <a:txBody>
                    <a:bodyPr/>
                    <a:lstStyle/>
                    <a:p>
                      <a:r>
                        <a:rPr lang="en-GB" dirty="0"/>
                        <a:t>4.</a:t>
                      </a:r>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prst="coolSlant"/>
                      <a:lightRig rig="flood" dir="t"/>
                    </a:cell3D>
                  </a:tcPr>
                </a:tc>
                <a:tc>
                  <a:txBody>
                    <a:bodyPr/>
                    <a:lstStyle/>
                    <a:p>
                      <a:pPr lvl="0"/>
                      <a:r>
                        <a:rPr lang="en-US" sz="1800" dirty="0"/>
                        <a:t>Full qualification:</a:t>
                      </a:r>
                    </a:p>
                    <a:p>
                      <a:pPr lvl="0"/>
                      <a:r>
                        <a:rPr lang="en-US" sz="1800" u="sng" dirty="0"/>
                        <a:t>Rules of combination</a:t>
                      </a:r>
                    </a:p>
                    <a:p>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Clear minimum</a:t>
                      </a:r>
                      <a:r>
                        <a:rPr lang="en-GB" baseline="0" dirty="0"/>
                        <a:t> requirements for Full Qualifications </a:t>
                      </a:r>
                      <a:r>
                        <a:rPr lang="en-AU" dirty="0"/>
                        <a:t>[Clause 5]</a:t>
                      </a:r>
                      <a:endParaRPr lang="en-ZA" dirty="0"/>
                    </a:p>
                    <a:p>
                      <a:endParaRPr lang="en-GB" sz="8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Clear r</a:t>
                      </a:r>
                      <a:r>
                        <a:rPr lang="en-GB" baseline="0" dirty="0"/>
                        <a:t>equirements for Part Qualifications. </a:t>
                      </a:r>
                      <a:r>
                        <a:rPr lang="en-AU" dirty="0"/>
                        <a:t>[Clause 5.8]</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endParaRPr lang="en-GB"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 60% of the credits must be at the level of the qualification. </a:t>
                      </a:r>
                      <a:r>
                        <a:rPr lang="en-AU" dirty="0"/>
                        <a:t>[Clause 5]</a:t>
                      </a:r>
                      <a:endParaRPr lang="en-ZA" dirty="0"/>
                    </a:p>
                    <a:p>
                      <a:pPr lvl="0" algn="l"/>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 Qualification must contain 5%-10% of soft skills </a:t>
                      </a:r>
                      <a:r>
                        <a:rPr lang="en-US" sz="1800" baseline="0" dirty="0"/>
                        <a:t>(e.g. 21</a:t>
                      </a:r>
                      <a:r>
                        <a:rPr lang="en-US" sz="1800" baseline="30000" dirty="0"/>
                        <a:t>st</a:t>
                      </a:r>
                      <a:r>
                        <a:rPr lang="en-US" sz="1800" baseline="0" dirty="0"/>
                        <a:t> Century skills, </a:t>
                      </a:r>
                      <a:r>
                        <a:rPr lang="en-ZA" sz="1800" kern="1200" dirty="0">
                          <a:solidFill>
                            <a:schemeClr val="dk1"/>
                          </a:solidFill>
                          <a:effectLst/>
                          <a:latin typeface="+mn-lt"/>
                          <a:ea typeface="+mn-ea"/>
                          <a:cs typeface="+mn-cs"/>
                        </a:rPr>
                        <a:t>personal development, self-learning, workplace preparation, personal finance management, basic entrepreneurship, emotional intelligence etc.) </a:t>
                      </a:r>
                      <a:r>
                        <a:rPr lang="en-AU" dirty="0"/>
                        <a:t>[Clause 5.7.3]</a:t>
                      </a:r>
                      <a:endParaRPr lang="en-ZA" dirty="0"/>
                    </a:p>
                    <a:p>
                      <a:pPr lvl="0" algn="l"/>
                      <a:endParaRPr lang="en-Z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 </a:t>
                      </a:r>
                      <a:r>
                        <a:rPr lang="en-ZA" sz="1800" kern="1200" dirty="0">
                          <a:solidFill>
                            <a:schemeClr val="dk1"/>
                          </a:solidFill>
                          <a:effectLst/>
                          <a:latin typeface="+mn-lt"/>
                          <a:ea typeface="+mn-ea"/>
                          <a:cs typeface="+mn-cs"/>
                        </a:rPr>
                        <a:t>The duration of training and learning is specified in credits per module in the components</a:t>
                      </a:r>
                      <a:endParaRPr lang="en-ZA" dirty="0"/>
                    </a:p>
                    <a:p>
                      <a:pPr lvl="0" algn="l"/>
                      <a:r>
                        <a:rPr lang="en-US" sz="1800" dirty="0"/>
                        <a:t>f) </a:t>
                      </a:r>
                      <a:r>
                        <a:rPr lang="en-ZA" sz="1800" kern="1200" dirty="0">
                          <a:solidFill>
                            <a:schemeClr val="dk1"/>
                          </a:solidFill>
                          <a:effectLst/>
                          <a:latin typeface="+mn-lt"/>
                          <a:ea typeface="+mn-ea"/>
                          <a:cs typeface="+mn-cs"/>
                        </a:rPr>
                        <a:t>Naming convention of full occupational qualifications is designated as follows Type; Qualification</a:t>
                      </a:r>
                      <a:r>
                        <a:rPr lang="en-ZA" sz="1800" kern="1200" baseline="0" dirty="0">
                          <a:solidFill>
                            <a:schemeClr val="dk1"/>
                          </a:solidFill>
                          <a:effectLst/>
                          <a:latin typeface="+mn-lt"/>
                          <a:ea typeface="+mn-ea"/>
                          <a:cs typeface="+mn-cs"/>
                        </a:rPr>
                        <a:t> Descriptor; Qualifier (where required); NQF Level; Credits.</a:t>
                      </a:r>
                      <a:endParaRPr lang="en-US" sz="1800" dirty="0"/>
                    </a:p>
                  </a:txBody>
                  <a:tcPr>
                    <a:cell3D prstMaterial="dkEdge">
                      <a:bevel prst="coolSlant"/>
                      <a:lightRig rig="flood" dir="t"/>
                    </a:cell3D>
                    <a:solidFill>
                      <a:srgbClr val="FFBDBD"/>
                    </a:solidFill>
                  </a:tcPr>
                </a:tc>
                <a:extLst>
                  <a:ext uri="{0D108BD9-81ED-4DB2-BD59-A6C34878D82A}">
                    <a16:rowId xmlns:a16="http://schemas.microsoft.com/office/drawing/2014/main" val="2704533782"/>
                  </a:ext>
                </a:extLst>
              </a:tr>
            </a:tbl>
          </a:graphicData>
        </a:graphic>
      </p:graphicFrame>
    </p:spTree>
    <p:extLst>
      <p:ext uri="{BB962C8B-B14F-4D97-AF65-F5344CB8AC3E}">
        <p14:creationId xmlns:p14="http://schemas.microsoft.com/office/powerpoint/2010/main" val="401166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1"/>
            <a:ext cx="10515600" cy="340242"/>
          </a:xfrm>
        </p:spPr>
        <p:txBody>
          <a:bodyPr>
            <a:normAutofit fontScale="90000"/>
          </a:bodyPr>
          <a:lstStyle/>
          <a:p>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789261"/>
              </p:ext>
            </p:extLst>
          </p:nvPr>
        </p:nvGraphicFramePr>
        <p:xfrm>
          <a:off x="99237" y="471773"/>
          <a:ext cx="12028967" cy="2368812"/>
        </p:xfrm>
        <a:graphic>
          <a:graphicData uri="http://schemas.openxmlformats.org/drawingml/2006/table">
            <a:tbl>
              <a:tblPr firstRow="1" bandRow="1">
                <a:tableStyleId>{5C22544A-7EE6-4342-B048-85BDC9FD1C3A}</a:tableStyleId>
              </a:tblPr>
              <a:tblGrid>
                <a:gridCol w="541242">
                  <a:extLst>
                    <a:ext uri="{9D8B030D-6E8A-4147-A177-3AD203B41FA5}">
                      <a16:colId xmlns:a16="http://schemas.microsoft.com/office/drawing/2014/main" val="1476596013"/>
                    </a:ext>
                  </a:extLst>
                </a:gridCol>
                <a:gridCol w="5896998">
                  <a:extLst>
                    <a:ext uri="{9D8B030D-6E8A-4147-A177-3AD203B41FA5}">
                      <a16:colId xmlns:a16="http://schemas.microsoft.com/office/drawing/2014/main" val="3266899970"/>
                    </a:ext>
                  </a:extLst>
                </a:gridCol>
                <a:gridCol w="5590727">
                  <a:extLst>
                    <a:ext uri="{9D8B030D-6E8A-4147-A177-3AD203B41FA5}">
                      <a16:colId xmlns:a16="http://schemas.microsoft.com/office/drawing/2014/main" val="2267565070"/>
                    </a:ext>
                  </a:extLst>
                </a:gridCol>
              </a:tblGrid>
              <a:tr h="479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a:cell3D prstMaterial="dkEdge">
                      <a:bevel prst="coolSlant"/>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2014</a:t>
                      </a:r>
                    </a:p>
                  </a:txBody>
                  <a:tcPr>
                    <a:cell3D prstMaterial="dkEdge">
                      <a:bevel prst="coolSlant"/>
                      <a:lightRig rig="flood" dir="t"/>
                    </a:cell3D>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2021</a:t>
                      </a:r>
                    </a:p>
                  </a:txBody>
                  <a:tcPr>
                    <a:cell3D prstMaterial="dkEdge">
                      <a:bevel prst="coolSlant"/>
                      <a:lightRig rig="flood" dir="t"/>
                    </a:cell3D>
                    <a:solidFill>
                      <a:srgbClr val="C00000"/>
                    </a:solidFill>
                  </a:tcPr>
                </a:tc>
                <a:extLst>
                  <a:ext uri="{0D108BD9-81ED-4DB2-BD59-A6C34878D82A}">
                    <a16:rowId xmlns:a16="http://schemas.microsoft.com/office/drawing/2014/main" val="508277894"/>
                  </a:ext>
                </a:extLst>
              </a:tr>
              <a:tr h="1889518">
                <a:tc>
                  <a:txBody>
                    <a:bodyPr/>
                    <a:lstStyle/>
                    <a:p>
                      <a:r>
                        <a:rPr lang="en-GB" dirty="0"/>
                        <a:t>5.</a:t>
                      </a:r>
                      <a:endParaRPr lang="en-ZA" dirty="0"/>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referenced on this OQSF Policy </a:t>
                      </a:r>
                      <a:endParaRPr lang="en-ZA" dirty="0"/>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Programme </a:t>
                      </a:r>
                      <a:r>
                        <a:rPr lang="en-AU" dirty="0"/>
                        <a:t>[Clause 17.1]</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Defined</a:t>
                      </a:r>
                      <a:r>
                        <a:rPr lang="en-US" baseline="0" dirty="0"/>
                        <a:t> as</a:t>
                      </a:r>
                      <a:r>
                        <a:rPr lang="en-US" dirty="0"/>
                        <a:t> a </a:t>
                      </a:r>
                      <a:r>
                        <a:rPr lang="en-ZA" sz="1800" kern="1200" dirty="0">
                          <a:solidFill>
                            <a:schemeClr val="dk1"/>
                          </a:solidFill>
                          <a:effectLst/>
                          <a:latin typeface="+mn-lt"/>
                          <a:ea typeface="+mn-ea"/>
                          <a:cs typeface="+mn-cs"/>
                        </a:rPr>
                        <a:t>QCTO-accredited learning programme [Clause 5.9.1]</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t>Rules of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a:t>
                      </a:r>
                      <a:r>
                        <a:rPr lang="en-GB" baseline="0" dirty="0"/>
                        <a:t> to next slide</a:t>
                      </a:r>
                      <a:endParaRPr lang="en-ZA" dirty="0"/>
                    </a:p>
                  </a:txBody>
                  <a:tcPr>
                    <a:cell3D prstMaterial="dkEdge">
                      <a:bevel prst="coolSlant"/>
                      <a:lightRig rig="flood" dir="t"/>
                    </a:cell3D>
                  </a:tcPr>
                </a:tc>
                <a:extLst>
                  <a:ext uri="{0D108BD9-81ED-4DB2-BD59-A6C34878D82A}">
                    <a16:rowId xmlns:a16="http://schemas.microsoft.com/office/drawing/2014/main" val="1841793967"/>
                  </a:ext>
                </a:extLst>
              </a:tr>
            </a:tbl>
          </a:graphicData>
        </a:graphic>
      </p:graphicFrame>
    </p:spTree>
    <p:extLst>
      <p:ext uri="{BB962C8B-B14F-4D97-AF65-F5344CB8AC3E}">
        <p14:creationId xmlns:p14="http://schemas.microsoft.com/office/powerpoint/2010/main" val="158331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1"/>
            <a:ext cx="10515600" cy="340242"/>
          </a:xfrm>
        </p:spPr>
        <p:txBody>
          <a:bodyPr>
            <a:normAutofit fontScale="90000"/>
          </a:bodyPr>
          <a:lstStyle/>
          <a:p>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0359394"/>
              </p:ext>
            </p:extLst>
          </p:nvPr>
        </p:nvGraphicFramePr>
        <p:xfrm>
          <a:off x="99237" y="471773"/>
          <a:ext cx="12028967" cy="5913120"/>
        </p:xfrm>
        <a:graphic>
          <a:graphicData uri="http://schemas.openxmlformats.org/drawingml/2006/table">
            <a:tbl>
              <a:tblPr firstRow="1" bandRow="1">
                <a:tableStyleId>{5C22544A-7EE6-4342-B048-85BDC9FD1C3A}</a:tableStyleId>
              </a:tblPr>
              <a:tblGrid>
                <a:gridCol w="541242">
                  <a:extLst>
                    <a:ext uri="{9D8B030D-6E8A-4147-A177-3AD203B41FA5}">
                      <a16:colId xmlns:a16="http://schemas.microsoft.com/office/drawing/2014/main" val="1476596013"/>
                    </a:ext>
                  </a:extLst>
                </a:gridCol>
                <a:gridCol w="5896998">
                  <a:extLst>
                    <a:ext uri="{9D8B030D-6E8A-4147-A177-3AD203B41FA5}">
                      <a16:colId xmlns:a16="http://schemas.microsoft.com/office/drawing/2014/main" val="3266899970"/>
                    </a:ext>
                  </a:extLst>
                </a:gridCol>
                <a:gridCol w="5590727">
                  <a:extLst>
                    <a:ext uri="{9D8B030D-6E8A-4147-A177-3AD203B41FA5}">
                      <a16:colId xmlns:a16="http://schemas.microsoft.com/office/drawing/2014/main" val="2267565070"/>
                    </a:ext>
                  </a:extLst>
                </a:gridCol>
              </a:tblGrid>
              <a:tr h="356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a:cell3D prstMaterial="dkEdge">
                      <a:bevel prst="coolSlant"/>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2014</a:t>
                      </a:r>
                    </a:p>
                  </a:txBody>
                  <a:tcPr>
                    <a:cell3D prstMaterial="dkEdge">
                      <a:bevel prst="coolSlant"/>
                      <a:lightRig rig="flood" dir="t"/>
                    </a:cell3D>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OQSF Policy 2021</a:t>
                      </a:r>
                    </a:p>
                  </a:txBody>
                  <a:tcPr>
                    <a:cell3D prstMaterial="dkEdge">
                      <a:bevel prst="coolSlant"/>
                      <a:lightRig rig="flood" dir="t"/>
                    </a:cell3D>
                    <a:solidFill>
                      <a:srgbClr val="C00000"/>
                    </a:solidFill>
                  </a:tcPr>
                </a:tc>
                <a:extLst>
                  <a:ext uri="{0D108BD9-81ED-4DB2-BD59-A6C34878D82A}">
                    <a16:rowId xmlns:a16="http://schemas.microsoft.com/office/drawing/2014/main" val="508277894"/>
                  </a:ext>
                </a:extLst>
              </a:tr>
              <a:tr h="4127862">
                <a:tc>
                  <a:txBody>
                    <a:bodyPr/>
                    <a:lstStyle/>
                    <a:p>
                      <a:r>
                        <a:rPr lang="en-GB" dirty="0"/>
                        <a:t>5.</a:t>
                      </a:r>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Programme (SP)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b) Minimum requirements for admission to a skills programme are specified. </a:t>
                      </a:r>
                      <a:r>
                        <a:rPr lang="en-AU" dirty="0"/>
                        <a:t>[Clause 5.9.2]</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Minimum duration of a skills programme is two weeks (with a minimum of 8 credits).</a:t>
                      </a:r>
                      <a:r>
                        <a:rPr lang="en-AU" dirty="0"/>
                        <a:t> [Clause 5.9.3]</a:t>
                      </a:r>
                      <a:endParaRPr lang="en-ZA" dirty="0"/>
                    </a:p>
                    <a:p>
                      <a:endParaRPr lang="en-Z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d) Record consisting of Skills Programmes and learners who achieved against programmes will be maintained by the QCTO. </a:t>
                      </a:r>
                      <a:r>
                        <a:rPr lang="en-AU" dirty="0"/>
                        <a:t>[Clause 5.9.5]</a:t>
                      </a:r>
                      <a:endParaRPr lang="en-ZA" dirty="0"/>
                    </a:p>
                    <a:p>
                      <a:endParaRPr lang="en-ZA" sz="1800" kern="1200" dirty="0">
                        <a:solidFill>
                          <a:schemeClr val="dk1"/>
                        </a:solidFill>
                        <a:effectLst/>
                        <a:latin typeface="+mn-lt"/>
                        <a:ea typeface="+mn-ea"/>
                        <a:cs typeface="+mn-cs"/>
                      </a:endParaRPr>
                    </a:p>
                    <a:p>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e) Successful</a:t>
                      </a:r>
                      <a:r>
                        <a:rPr lang="en-ZA" sz="1800" kern="1200" baseline="0" dirty="0">
                          <a:solidFill>
                            <a:schemeClr val="dk1"/>
                          </a:solidFill>
                          <a:effectLst/>
                          <a:latin typeface="+mn-lt"/>
                          <a:ea typeface="+mn-ea"/>
                          <a:cs typeface="+mn-cs"/>
                        </a:rPr>
                        <a:t> c</a:t>
                      </a:r>
                      <a:r>
                        <a:rPr lang="en-ZA" sz="1800" kern="1200" dirty="0">
                          <a:solidFill>
                            <a:schemeClr val="dk1"/>
                          </a:solidFill>
                          <a:effectLst/>
                          <a:latin typeface="+mn-lt"/>
                          <a:ea typeface="+mn-ea"/>
                          <a:cs typeface="+mn-cs"/>
                        </a:rPr>
                        <a:t>ompletion of a SP  - Leaner</a:t>
                      </a:r>
                      <a:r>
                        <a:rPr lang="en-ZA" sz="1800" kern="1200" baseline="0" dirty="0">
                          <a:solidFill>
                            <a:schemeClr val="dk1"/>
                          </a:solidFill>
                          <a:effectLst/>
                          <a:latin typeface="+mn-lt"/>
                          <a:ea typeface="+mn-ea"/>
                          <a:cs typeface="+mn-cs"/>
                        </a:rPr>
                        <a:t> should have successfully </a:t>
                      </a:r>
                      <a:r>
                        <a:rPr lang="en-ZA" sz="1800" kern="1200" dirty="0">
                          <a:solidFill>
                            <a:schemeClr val="dk1"/>
                          </a:solidFill>
                          <a:effectLst/>
                          <a:latin typeface="+mn-lt"/>
                          <a:ea typeface="+mn-ea"/>
                          <a:cs typeface="+mn-cs"/>
                        </a:rPr>
                        <a:t>completed a final supervised assessment. </a:t>
                      </a:r>
                      <a:r>
                        <a:rPr lang="en-AU" dirty="0"/>
                        <a:t>[Clause 5.9.6]</a:t>
                      </a:r>
                      <a:endParaRPr lang="en-ZA" dirty="0"/>
                    </a:p>
                    <a:p>
                      <a:endParaRPr lang="en-Z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f) Learners completing a Skills Programme will be issued with a certificate. </a:t>
                      </a:r>
                      <a:r>
                        <a:rPr lang="en-AU" dirty="0"/>
                        <a:t>[Clause 5.9.9]</a:t>
                      </a:r>
                      <a:endParaRPr lang="en-ZA" dirty="0"/>
                    </a:p>
                    <a:p>
                      <a:endParaRPr lang="en-ZA" sz="1800" kern="1200" dirty="0">
                        <a:solidFill>
                          <a:schemeClr val="dk1"/>
                        </a:solidFill>
                        <a:effectLst/>
                        <a:latin typeface="+mn-lt"/>
                        <a:ea typeface="+mn-ea"/>
                        <a:cs typeface="+mn-cs"/>
                      </a:endParaRPr>
                    </a:p>
                  </a:txBody>
                  <a:tcPr>
                    <a:cell3D prstMaterial="dkEdge">
                      <a:bevel prst="coolSlant"/>
                      <a:lightRig rig="flood" dir="t"/>
                    </a:cell3D>
                    <a:solidFill>
                      <a:srgbClr val="FFBDBD"/>
                    </a:solidFill>
                  </a:tcPr>
                </a:tc>
                <a:extLst>
                  <a:ext uri="{0D108BD9-81ED-4DB2-BD59-A6C34878D82A}">
                    <a16:rowId xmlns:a16="http://schemas.microsoft.com/office/drawing/2014/main" val="2704533782"/>
                  </a:ext>
                </a:extLst>
              </a:tr>
            </a:tbl>
          </a:graphicData>
        </a:graphic>
      </p:graphicFrame>
    </p:spTree>
    <p:extLst>
      <p:ext uri="{BB962C8B-B14F-4D97-AF65-F5344CB8AC3E}">
        <p14:creationId xmlns:p14="http://schemas.microsoft.com/office/powerpoint/2010/main" val="3619458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690" y="153697"/>
            <a:ext cx="11991794" cy="845763"/>
          </a:xfrm>
        </p:spPr>
        <p:txBody>
          <a:bodyPr>
            <a:normAutofit fontScale="90000"/>
          </a:bodyPr>
          <a:lstStyle/>
          <a:p>
            <a:r>
              <a:rPr lang="en-ZA" sz="3200" dirty="0">
                <a:latin typeface="Arial" panose="020B0604020202020204" pitchFamily="34" charset="0"/>
                <a:cs typeface="Arial" panose="020B0604020202020204" pitchFamily="34" charset="0"/>
              </a:rPr>
              <a:t>Development of occupational standards – Collaborative work by industry </a:t>
            </a:r>
            <a:endParaRPr lang="en-US" altLang="en-US" sz="3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0707C610-73BA-4B1D-8140-8B30402C9970}"/>
              </a:ext>
            </a:extLst>
          </p:cNvPr>
          <p:cNvSpPr>
            <a:spLocks noGrp="1"/>
          </p:cNvSpPr>
          <p:nvPr>
            <p:ph type="sldNum" sz="quarter" idx="12"/>
          </p:nvPr>
        </p:nvSpPr>
        <p:spPr>
          <a:xfrm>
            <a:off x="4805209" y="6044256"/>
            <a:ext cx="2743200" cy="365125"/>
          </a:xfrm>
        </p:spPr>
        <p:txBody>
          <a:bodyPr/>
          <a:lstStyle/>
          <a:p>
            <a:fld id="{057AF768-15B4-4152-89DB-565BABA60E27}" type="slidenum">
              <a:rPr lang="en-US" smtClean="0"/>
              <a:pPr/>
              <a:t>28</a:t>
            </a:fld>
            <a:endParaRPr lang="en-US" dirty="0"/>
          </a:p>
        </p:txBody>
      </p:sp>
      <p:graphicFrame>
        <p:nvGraphicFramePr>
          <p:cNvPr id="2" name="Diagram 1"/>
          <p:cNvGraphicFramePr/>
          <p:nvPr>
            <p:extLst>
              <p:ext uri="{D42A27DB-BD31-4B8C-83A1-F6EECF244321}">
                <p14:modId xmlns:p14="http://schemas.microsoft.com/office/powerpoint/2010/main" val="896118242"/>
              </p:ext>
            </p:extLst>
          </p:nvPr>
        </p:nvGraphicFramePr>
        <p:xfrm>
          <a:off x="2057400" y="870290"/>
          <a:ext cx="9822712" cy="5239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933336586"/>
              </p:ext>
            </p:extLst>
          </p:nvPr>
        </p:nvGraphicFramePr>
        <p:xfrm>
          <a:off x="192024" y="1665767"/>
          <a:ext cx="3593167" cy="5192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7-Point Star 3"/>
          <p:cNvSpPr/>
          <p:nvPr/>
        </p:nvSpPr>
        <p:spPr>
          <a:xfrm>
            <a:off x="1645920" y="1665767"/>
            <a:ext cx="1719072" cy="327355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schemeClr val="tx1"/>
                </a:solidFill>
              </a:rPr>
              <a:t>Community of</a:t>
            </a:r>
          </a:p>
          <a:p>
            <a:r>
              <a:rPr lang="en-GB" sz="1200" dirty="0">
                <a:solidFill>
                  <a:schemeClr val="tx1"/>
                </a:solidFill>
              </a:rPr>
              <a:t>Expert Partners approved by the QCTO</a:t>
            </a:r>
            <a:endParaRPr lang="en-ZA" sz="1200" dirty="0"/>
          </a:p>
        </p:txBody>
      </p:sp>
    </p:spTree>
    <p:extLst>
      <p:ext uri="{BB962C8B-B14F-4D97-AF65-F5344CB8AC3E}">
        <p14:creationId xmlns:p14="http://schemas.microsoft.com/office/powerpoint/2010/main" val="3230267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5842"/>
          </a:xfrm>
        </p:spPr>
        <p:txBody>
          <a:bodyPr/>
          <a:lstStyle/>
          <a:p>
            <a:r>
              <a:rPr lang="en-GB" dirty="0"/>
              <a:t>Accreditation</a:t>
            </a:r>
            <a:endParaRPr lang="en-ZA" dirty="0"/>
          </a:p>
        </p:txBody>
      </p:sp>
      <p:sp>
        <p:nvSpPr>
          <p:cNvPr id="3" name="Content Placeholder 2"/>
          <p:cNvSpPr>
            <a:spLocks noGrp="1"/>
          </p:cNvSpPr>
          <p:nvPr>
            <p:ph idx="1"/>
          </p:nvPr>
        </p:nvSpPr>
        <p:spPr/>
        <p:txBody>
          <a:bodyPr>
            <a:normAutofit/>
          </a:bodyPr>
          <a:lstStyle/>
          <a:p>
            <a:r>
              <a:rPr lang="en-ZA" dirty="0"/>
              <a:t>The QCTO will approve and issue accreditation for Skills Development Providers to offer Occupational Qualifications and/or Part-Qualifications and Skills Programmes. </a:t>
            </a:r>
            <a:r>
              <a:rPr lang="en-AU" dirty="0"/>
              <a:t>[Clause 17.1]</a:t>
            </a:r>
            <a:endParaRPr lang="en-ZA" dirty="0"/>
          </a:p>
          <a:p>
            <a:endParaRPr lang="en-ZA" dirty="0"/>
          </a:p>
          <a:p>
            <a:endParaRPr lang="en-GB" dirty="0"/>
          </a:p>
          <a:p>
            <a:endParaRPr lang="en-GB" dirty="0"/>
          </a:p>
          <a:p>
            <a:endParaRPr lang="en-ZA" dirty="0"/>
          </a:p>
          <a:p>
            <a:endParaRPr lang="en-GB" dirty="0"/>
          </a:p>
          <a:p>
            <a:endParaRPr lang="en-GB" dirty="0"/>
          </a:p>
          <a:p>
            <a:endParaRPr lang="en-ZA" dirty="0"/>
          </a:p>
        </p:txBody>
      </p:sp>
    </p:spTree>
    <p:extLst>
      <p:ext uri="{BB962C8B-B14F-4D97-AF65-F5344CB8AC3E}">
        <p14:creationId xmlns:p14="http://schemas.microsoft.com/office/powerpoint/2010/main" val="1786175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latin typeface="Arial" panose="020B0604020202020204" pitchFamily="34" charset="0"/>
                <a:cs typeface="Arial" panose="020B0604020202020204" pitchFamily="34" charset="0"/>
              </a:rPr>
              <a:t>QCTO legislative Mandate (NQF Act &amp; SDA) </a:t>
            </a:r>
          </a:p>
        </p:txBody>
      </p:sp>
      <p:grpSp>
        <p:nvGrpSpPr>
          <p:cNvPr id="5" name="Group 4"/>
          <p:cNvGrpSpPr/>
          <p:nvPr/>
        </p:nvGrpSpPr>
        <p:grpSpPr>
          <a:xfrm>
            <a:off x="2448102" y="1382015"/>
            <a:ext cx="6512389" cy="4419600"/>
            <a:chOff x="2725503" y="1798180"/>
            <a:chExt cx="6512389" cy="4419600"/>
          </a:xfrm>
        </p:grpSpPr>
        <p:sp>
          <p:nvSpPr>
            <p:cNvPr id="6" name="Freeform 5"/>
            <p:cNvSpPr/>
            <p:nvPr/>
          </p:nvSpPr>
          <p:spPr>
            <a:xfrm>
              <a:off x="4038688" y="2903611"/>
              <a:ext cx="2103183" cy="2103287"/>
            </a:xfrm>
            <a:custGeom>
              <a:avLst/>
              <a:gdLst>
                <a:gd name="connsiteX0" fmla="*/ 0 w 2103183"/>
                <a:gd name="connsiteY0" fmla="*/ 1051644 h 2103287"/>
                <a:gd name="connsiteX1" fmla="*/ 1051592 w 2103183"/>
                <a:gd name="connsiteY1" fmla="*/ 0 h 2103287"/>
                <a:gd name="connsiteX2" fmla="*/ 2103184 w 2103183"/>
                <a:gd name="connsiteY2" fmla="*/ 1051644 h 2103287"/>
                <a:gd name="connsiteX3" fmla="*/ 1051592 w 2103183"/>
                <a:gd name="connsiteY3" fmla="*/ 2103288 h 2103287"/>
                <a:gd name="connsiteX4" fmla="*/ 0 w 2103183"/>
                <a:gd name="connsiteY4" fmla="*/ 1051644 h 210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83" h="2103287">
                  <a:moveTo>
                    <a:pt x="0" y="1051644"/>
                  </a:moveTo>
                  <a:cubicBezTo>
                    <a:pt x="0" y="470837"/>
                    <a:pt x="470814" y="0"/>
                    <a:pt x="1051592" y="0"/>
                  </a:cubicBezTo>
                  <a:cubicBezTo>
                    <a:pt x="1632370" y="0"/>
                    <a:pt x="2103184" y="470837"/>
                    <a:pt x="2103184" y="1051644"/>
                  </a:cubicBezTo>
                  <a:cubicBezTo>
                    <a:pt x="2103184" y="1632451"/>
                    <a:pt x="1632370" y="2103288"/>
                    <a:pt x="1051592" y="2103288"/>
                  </a:cubicBezTo>
                  <a:cubicBezTo>
                    <a:pt x="470814" y="2103288"/>
                    <a:pt x="0" y="1632451"/>
                    <a:pt x="0" y="105164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94" tIns="367709" rIns="367694" bIns="367709" numCol="1" spcCol="1270" anchor="ctr" anchorCtr="0">
              <a:noAutofit/>
            </a:bodyPr>
            <a:lstStyle/>
            <a:p>
              <a:pPr lvl="0" algn="ctr" defTabSz="2089150">
                <a:lnSpc>
                  <a:spcPct val="90000"/>
                </a:lnSpc>
                <a:spcBef>
                  <a:spcPct val="0"/>
                </a:spcBef>
                <a:spcAft>
                  <a:spcPct val="35000"/>
                </a:spcAft>
              </a:pPr>
              <a:endParaRPr lang="en-US" sz="4700" kern="1200"/>
            </a:p>
          </p:txBody>
        </p:sp>
        <p:sp>
          <p:nvSpPr>
            <p:cNvPr id="7" name="Block Arc 6"/>
            <p:cNvSpPr/>
            <p:nvPr/>
          </p:nvSpPr>
          <p:spPr>
            <a:xfrm>
              <a:off x="2725503" y="1798180"/>
              <a:ext cx="4239671" cy="4419600"/>
            </a:xfrm>
            <a:prstGeom prst="blockArc">
              <a:avLst>
                <a:gd name="adj1" fmla="val 17527788"/>
                <a:gd name="adj2" fmla="val 4119114"/>
                <a:gd name="adj3" fmla="val 575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6075891" y="2198197"/>
              <a:ext cx="1126683" cy="112699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7288034" y="2216317"/>
              <a:ext cx="1508108" cy="1090757"/>
            </a:xfrm>
            <a:custGeom>
              <a:avLst/>
              <a:gdLst>
                <a:gd name="connsiteX0" fmla="*/ 0 w 1508108"/>
                <a:gd name="connsiteY0" fmla="*/ 0 h 1090757"/>
                <a:gd name="connsiteX1" fmla="*/ 1508108 w 1508108"/>
                <a:gd name="connsiteY1" fmla="*/ 0 h 1090757"/>
                <a:gd name="connsiteX2" fmla="*/ 1508108 w 1508108"/>
                <a:gd name="connsiteY2" fmla="*/ 1090757 h 1090757"/>
                <a:gd name="connsiteX3" fmla="*/ 0 w 1508108"/>
                <a:gd name="connsiteY3" fmla="*/ 1090757 h 1090757"/>
                <a:gd name="connsiteX4" fmla="*/ 0 w 1508108"/>
                <a:gd name="connsiteY4" fmla="*/ 0 h 109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08" h="1090757">
                  <a:moveTo>
                    <a:pt x="0" y="0"/>
                  </a:moveTo>
                  <a:lnTo>
                    <a:pt x="1508108" y="0"/>
                  </a:lnTo>
                  <a:lnTo>
                    <a:pt x="1508108" y="1090757"/>
                  </a:lnTo>
                  <a:lnTo>
                    <a:pt x="0" y="1090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2133600">
                <a:lnSpc>
                  <a:spcPct val="90000"/>
                </a:lnSpc>
                <a:spcBef>
                  <a:spcPct val="0"/>
                </a:spcBef>
                <a:spcAft>
                  <a:spcPct val="10000"/>
                </a:spcAft>
              </a:pPr>
              <a:endParaRPr lang="en-US" sz="4800" kern="1200"/>
            </a:p>
          </p:txBody>
        </p:sp>
        <p:sp>
          <p:nvSpPr>
            <p:cNvPr id="10" name="Oval 9"/>
            <p:cNvSpPr/>
            <p:nvPr/>
          </p:nvSpPr>
          <p:spPr>
            <a:xfrm>
              <a:off x="5981006" y="4632467"/>
              <a:ext cx="1126683" cy="1126998"/>
            </a:xfrm>
            <a:prstGeom prst="ellipse">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7729784" y="3496233"/>
              <a:ext cx="1508108" cy="1090757"/>
            </a:xfrm>
            <a:custGeom>
              <a:avLst/>
              <a:gdLst>
                <a:gd name="connsiteX0" fmla="*/ 0 w 1508108"/>
                <a:gd name="connsiteY0" fmla="*/ 0 h 1090757"/>
                <a:gd name="connsiteX1" fmla="*/ 1508108 w 1508108"/>
                <a:gd name="connsiteY1" fmla="*/ 0 h 1090757"/>
                <a:gd name="connsiteX2" fmla="*/ 1508108 w 1508108"/>
                <a:gd name="connsiteY2" fmla="*/ 1090757 h 1090757"/>
                <a:gd name="connsiteX3" fmla="*/ 0 w 1508108"/>
                <a:gd name="connsiteY3" fmla="*/ 1090757 h 1090757"/>
                <a:gd name="connsiteX4" fmla="*/ 0 w 1508108"/>
                <a:gd name="connsiteY4" fmla="*/ 0 h 109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08" h="1090757">
                  <a:moveTo>
                    <a:pt x="0" y="0"/>
                  </a:moveTo>
                  <a:lnTo>
                    <a:pt x="1508108" y="0"/>
                  </a:lnTo>
                  <a:lnTo>
                    <a:pt x="1508108" y="1090757"/>
                  </a:lnTo>
                  <a:lnTo>
                    <a:pt x="0" y="1090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2133600">
                <a:lnSpc>
                  <a:spcPct val="90000"/>
                </a:lnSpc>
                <a:spcBef>
                  <a:spcPct val="0"/>
                </a:spcBef>
                <a:spcAft>
                  <a:spcPct val="10000"/>
                </a:spcAft>
              </a:pPr>
              <a:endParaRPr lang="en-US" sz="4800" kern="1200" dirty="0"/>
            </a:p>
          </p:txBody>
        </p:sp>
        <p:sp>
          <p:nvSpPr>
            <p:cNvPr id="13" name="Freeform 12"/>
            <p:cNvSpPr/>
            <p:nvPr/>
          </p:nvSpPr>
          <p:spPr>
            <a:xfrm>
              <a:off x="7288034" y="4803551"/>
              <a:ext cx="1508108" cy="1090757"/>
            </a:xfrm>
            <a:custGeom>
              <a:avLst/>
              <a:gdLst>
                <a:gd name="connsiteX0" fmla="*/ 0 w 1508108"/>
                <a:gd name="connsiteY0" fmla="*/ 0 h 1090757"/>
                <a:gd name="connsiteX1" fmla="*/ 1508108 w 1508108"/>
                <a:gd name="connsiteY1" fmla="*/ 0 h 1090757"/>
                <a:gd name="connsiteX2" fmla="*/ 1508108 w 1508108"/>
                <a:gd name="connsiteY2" fmla="*/ 1090757 h 1090757"/>
                <a:gd name="connsiteX3" fmla="*/ 0 w 1508108"/>
                <a:gd name="connsiteY3" fmla="*/ 1090757 h 1090757"/>
                <a:gd name="connsiteX4" fmla="*/ 0 w 1508108"/>
                <a:gd name="connsiteY4" fmla="*/ 0 h 109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08" h="1090757">
                  <a:moveTo>
                    <a:pt x="0" y="0"/>
                  </a:moveTo>
                  <a:lnTo>
                    <a:pt x="1508108" y="0"/>
                  </a:lnTo>
                  <a:lnTo>
                    <a:pt x="1508108" y="1090757"/>
                  </a:lnTo>
                  <a:lnTo>
                    <a:pt x="0" y="1090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2133600">
                <a:lnSpc>
                  <a:spcPct val="90000"/>
                </a:lnSpc>
                <a:spcBef>
                  <a:spcPct val="0"/>
                </a:spcBef>
                <a:spcAft>
                  <a:spcPct val="10000"/>
                </a:spcAft>
              </a:pPr>
              <a:endParaRPr lang="en-US" sz="4800" kern="1200"/>
            </a:p>
          </p:txBody>
        </p:sp>
      </p:grpSp>
      <p:sp>
        <p:nvSpPr>
          <p:cNvPr id="14" name="TextBox 13"/>
          <p:cNvSpPr txBox="1"/>
          <p:nvPr/>
        </p:nvSpPr>
        <p:spPr>
          <a:xfrm>
            <a:off x="5772978" y="4618174"/>
            <a:ext cx="1076225" cy="369332"/>
          </a:xfrm>
          <a:prstGeom prst="rect">
            <a:avLst/>
          </a:prstGeom>
          <a:noFill/>
        </p:spPr>
        <p:txBody>
          <a:bodyPr wrap="square" rtlCol="0">
            <a:spAutoFit/>
          </a:bodyPr>
          <a:lstStyle/>
          <a:p>
            <a:r>
              <a:rPr lang="en-ZA" dirty="0"/>
              <a:t>NQF Act</a:t>
            </a:r>
          </a:p>
        </p:txBody>
      </p:sp>
      <p:sp>
        <p:nvSpPr>
          <p:cNvPr id="15" name="TextBox 14"/>
          <p:cNvSpPr txBox="1"/>
          <p:nvPr/>
        </p:nvSpPr>
        <p:spPr>
          <a:xfrm>
            <a:off x="5893554" y="2105239"/>
            <a:ext cx="1179576" cy="369332"/>
          </a:xfrm>
          <a:prstGeom prst="rect">
            <a:avLst/>
          </a:prstGeom>
          <a:noFill/>
        </p:spPr>
        <p:txBody>
          <a:bodyPr wrap="square" rtlCol="0">
            <a:spAutoFit/>
          </a:bodyPr>
          <a:lstStyle/>
          <a:p>
            <a:r>
              <a:rPr lang="en-ZA" dirty="0"/>
              <a:t>SDA Act</a:t>
            </a:r>
          </a:p>
        </p:txBody>
      </p:sp>
      <p:sp>
        <p:nvSpPr>
          <p:cNvPr id="17" name="TextBox 16"/>
          <p:cNvSpPr txBox="1"/>
          <p:nvPr/>
        </p:nvSpPr>
        <p:spPr>
          <a:xfrm>
            <a:off x="4483578" y="3328530"/>
            <a:ext cx="755119" cy="369332"/>
          </a:xfrm>
          <a:prstGeom prst="rect">
            <a:avLst/>
          </a:prstGeom>
          <a:noFill/>
        </p:spPr>
        <p:txBody>
          <a:bodyPr wrap="square" rtlCol="0">
            <a:spAutoFit/>
          </a:bodyPr>
          <a:lstStyle/>
          <a:p>
            <a:r>
              <a:rPr lang="en-ZA" dirty="0"/>
              <a:t>QCTO </a:t>
            </a:r>
          </a:p>
        </p:txBody>
      </p:sp>
    </p:spTree>
    <p:extLst>
      <p:ext uri="{BB962C8B-B14F-4D97-AF65-F5344CB8AC3E}">
        <p14:creationId xmlns:p14="http://schemas.microsoft.com/office/powerpoint/2010/main" val="364001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Assurance </a:t>
            </a:r>
          </a:p>
        </p:txBody>
      </p:sp>
      <p:sp>
        <p:nvSpPr>
          <p:cNvPr id="3" name="Content Placeholder 2"/>
          <p:cNvSpPr>
            <a:spLocks noGrp="1"/>
          </p:cNvSpPr>
          <p:nvPr>
            <p:ph idx="1"/>
          </p:nvPr>
        </p:nvSpPr>
        <p:spPr/>
        <p:txBody>
          <a:bodyPr>
            <a:normAutofit/>
          </a:bodyPr>
          <a:lstStyle/>
          <a:p>
            <a:r>
              <a:rPr lang="en-ZA" dirty="0"/>
              <a:t>Quality assurance within the OQSF covers all aspects of the qualifications, from qualification design and development to the implementation of the occupational qualifications and part-qualifications, the accreditation of skills development providers, the external integrated summative assessment and certification of successful learners. </a:t>
            </a:r>
            <a:r>
              <a:rPr lang="en-AU" dirty="0"/>
              <a:t>[Clause 17.1]</a:t>
            </a:r>
            <a:endParaRPr lang="en-ZA" dirty="0"/>
          </a:p>
          <a:p>
            <a:endParaRPr lang="en-GB" dirty="0"/>
          </a:p>
          <a:p>
            <a:endParaRPr lang="en-GB" dirty="0"/>
          </a:p>
          <a:p>
            <a:endParaRPr lang="en-GB" dirty="0"/>
          </a:p>
          <a:p>
            <a:endParaRPr lang="en-ZA" dirty="0"/>
          </a:p>
          <a:p>
            <a:endParaRPr lang="en-GB" dirty="0"/>
          </a:p>
          <a:p>
            <a:endParaRPr lang="en-GB" dirty="0"/>
          </a:p>
          <a:p>
            <a:endParaRPr lang="en-ZA" dirty="0"/>
          </a:p>
        </p:txBody>
      </p:sp>
    </p:spTree>
    <p:extLst>
      <p:ext uri="{BB962C8B-B14F-4D97-AF65-F5344CB8AC3E}">
        <p14:creationId xmlns:p14="http://schemas.microsoft.com/office/powerpoint/2010/main" val="2843552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endParaRPr lang="en-ZA" dirty="0"/>
          </a:p>
        </p:txBody>
      </p:sp>
      <p:sp>
        <p:nvSpPr>
          <p:cNvPr id="3" name="Content Placeholder 2"/>
          <p:cNvSpPr>
            <a:spLocks noGrp="1"/>
          </p:cNvSpPr>
          <p:nvPr>
            <p:ph idx="1"/>
          </p:nvPr>
        </p:nvSpPr>
        <p:spPr>
          <a:xfrm>
            <a:off x="838200" y="1825625"/>
            <a:ext cx="11006470" cy="4351338"/>
          </a:xfrm>
        </p:spPr>
        <p:txBody>
          <a:bodyPr>
            <a:normAutofit fontScale="85000" lnSpcReduction="20000"/>
          </a:bodyPr>
          <a:lstStyle/>
          <a:p>
            <a:r>
              <a:rPr lang="en-ZA" dirty="0"/>
              <a:t>The standards for occupational qualifications and part-qualifications are established and maintained in the final external integrated summative assessment of a learner’s occupational competence; </a:t>
            </a:r>
            <a:r>
              <a:rPr lang="en-AU" dirty="0"/>
              <a:t>[Clause 18.1]</a:t>
            </a:r>
            <a:endParaRPr lang="en-ZA" dirty="0"/>
          </a:p>
          <a:p>
            <a:endParaRPr lang="en-ZA" dirty="0"/>
          </a:p>
          <a:p>
            <a:r>
              <a:rPr lang="en-ZA" dirty="0"/>
              <a:t>Competency is demonstrated through the successful completion of a final supervised assessment. Access to the EISA process can be obtained via the relevant qualifications as well as through Recognition of Prior Learning (RPL). </a:t>
            </a:r>
            <a:r>
              <a:rPr lang="en-AU" dirty="0"/>
              <a:t>[Clause 5.12]</a:t>
            </a:r>
            <a:endParaRPr lang="en-ZA" dirty="0"/>
          </a:p>
          <a:p>
            <a:endParaRPr lang="en-GB" dirty="0"/>
          </a:p>
          <a:p>
            <a:r>
              <a:rPr lang="en-GB" dirty="0"/>
              <a:t>Successful completion of EISA at an accredited assessment centre </a:t>
            </a:r>
            <a:r>
              <a:rPr lang="en-AU" dirty="0"/>
              <a:t>[Clause 14.4 (b)]</a:t>
            </a:r>
            <a:endParaRPr lang="en-ZA" dirty="0"/>
          </a:p>
          <a:p>
            <a:endParaRPr lang="en-ZA" dirty="0"/>
          </a:p>
          <a:p>
            <a:r>
              <a:rPr lang="en-ZA" dirty="0"/>
              <a:t>Successful completion of a Skills Programme would require that a learner should have completed a final supervised assessment. </a:t>
            </a:r>
            <a:r>
              <a:rPr lang="en-AU" dirty="0"/>
              <a:t>[Clause 5.9.6]</a:t>
            </a:r>
            <a:endParaRPr lang="en-ZA" dirty="0"/>
          </a:p>
          <a:p>
            <a:endParaRPr lang="en-GB" dirty="0"/>
          </a:p>
          <a:p>
            <a:endParaRPr lang="en-ZA" dirty="0"/>
          </a:p>
        </p:txBody>
      </p:sp>
    </p:spTree>
    <p:extLst>
      <p:ext uri="{BB962C8B-B14F-4D97-AF65-F5344CB8AC3E}">
        <p14:creationId xmlns:p14="http://schemas.microsoft.com/office/powerpoint/2010/main" val="250368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GB" dirty="0"/>
              <a:t>Certification </a:t>
            </a:r>
            <a:endParaRPr lang="en-ZA" dirty="0"/>
          </a:p>
        </p:txBody>
      </p:sp>
      <p:sp>
        <p:nvSpPr>
          <p:cNvPr id="3" name="Content Placeholder 2"/>
          <p:cNvSpPr>
            <a:spLocks noGrp="1"/>
          </p:cNvSpPr>
          <p:nvPr>
            <p:ph idx="1"/>
          </p:nvPr>
        </p:nvSpPr>
        <p:spPr/>
        <p:txBody>
          <a:bodyPr>
            <a:normAutofit lnSpcReduction="10000"/>
          </a:bodyPr>
          <a:lstStyle/>
          <a:p>
            <a:r>
              <a:rPr lang="en-AU" dirty="0"/>
              <a:t>Certification is the formal recognition of the learner having completed all aspects of an occupational qualification or part-qualification or skills programme. [Clause 18.1]</a:t>
            </a:r>
            <a:endParaRPr lang="en-ZA" dirty="0"/>
          </a:p>
          <a:p>
            <a:endParaRPr lang="en-AU" dirty="0"/>
          </a:p>
          <a:p>
            <a:r>
              <a:rPr lang="en-AU" dirty="0"/>
              <a:t>The QCTO is responsible for the issuing of certificates for all occupational qualifications, part-qualifications and skills programmes and to ensure that the certificates issued are credible. [Clause 18.4]</a:t>
            </a:r>
            <a:endParaRPr lang="en-ZA" dirty="0"/>
          </a:p>
          <a:p>
            <a:endParaRPr lang="en-AU" dirty="0"/>
          </a:p>
          <a:p>
            <a:r>
              <a:rPr lang="en-AU" dirty="0"/>
              <a:t>The QCTO is further responsible for verifying the authenticity of the certificates that it has</a:t>
            </a:r>
            <a:r>
              <a:rPr lang="en-ZA" dirty="0"/>
              <a:t> </a:t>
            </a:r>
            <a:r>
              <a:rPr lang="en-AU" dirty="0"/>
              <a:t>issued. [Clause 18.6]</a:t>
            </a:r>
            <a:endParaRPr lang="en-ZA" dirty="0"/>
          </a:p>
          <a:p>
            <a:endParaRPr lang="en-ZA" dirty="0"/>
          </a:p>
        </p:txBody>
      </p:sp>
    </p:spTree>
    <p:extLst>
      <p:ext uri="{BB962C8B-B14F-4D97-AF65-F5344CB8AC3E}">
        <p14:creationId xmlns:p14="http://schemas.microsoft.com/office/powerpoint/2010/main" val="912484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453"/>
            <a:ext cx="10515600" cy="581173"/>
          </a:xfrm>
        </p:spPr>
        <p:txBody>
          <a:bodyPr>
            <a:normAutofit fontScale="90000"/>
          </a:bodyPr>
          <a:lstStyle/>
          <a:p>
            <a:r>
              <a:rPr lang="en-ZA" dirty="0"/>
              <a:t>QCTO Management information system </a:t>
            </a:r>
          </a:p>
        </p:txBody>
      </p:sp>
      <p:sp>
        <p:nvSpPr>
          <p:cNvPr id="3" name="Content Placeholder 2"/>
          <p:cNvSpPr>
            <a:spLocks noGrp="1"/>
          </p:cNvSpPr>
          <p:nvPr>
            <p:ph idx="1"/>
          </p:nvPr>
        </p:nvSpPr>
        <p:spPr/>
        <p:txBody>
          <a:bodyPr/>
          <a:lstStyle/>
          <a:p>
            <a:r>
              <a:rPr lang="en-AU" dirty="0"/>
              <a:t>Details of occupational qualifications and part-qualifications on the OQSF and information on accredited skills development providers, including learner achievements, will be recorded on the QCTO management information system for submission to the National Learners’ Records Database            [Clause 19.1]</a:t>
            </a:r>
            <a:endParaRPr lang="en-ZA" dirty="0"/>
          </a:p>
        </p:txBody>
      </p:sp>
    </p:spTree>
    <p:extLst>
      <p:ext uri="{BB962C8B-B14F-4D97-AF65-F5344CB8AC3E}">
        <p14:creationId xmlns:p14="http://schemas.microsoft.com/office/powerpoint/2010/main" val="157770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35A59-9E53-4E08-B749-F3DC27CFB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31853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website&#10;&#10;Description automatically generated">
            <a:extLst>
              <a:ext uri="{FF2B5EF4-FFF2-40B4-BE49-F238E27FC236}">
                <a16:creationId xmlns:a16="http://schemas.microsoft.com/office/drawing/2014/main" id="{4D4E2C11-3741-4A59-A1E9-F9B95BAF9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B2278F93-CD04-4F8F-B1EF-6D0049353038}"/>
              </a:ext>
            </a:extLst>
          </p:cNvPr>
          <p:cNvSpPr txBox="1"/>
          <p:nvPr/>
        </p:nvSpPr>
        <p:spPr>
          <a:xfrm>
            <a:off x="6709955" y="2535199"/>
            <a:ext cx="4609514" cy="553998"/>
          </a:xfrm>
          <a:prstGeom prst="rect">
            <a:avLst/>
          </a:prstGeom>
          <a:noFill/>
        </p:spPr>
        <p:txBody>
          <a:bodyPr wrap="square" rtlCol="0">
            <a:spAutoFit/>
          </a:bodyPr>
          <a:lstStyle/>
          <a:p>
            <a:pPr algn="r"/>
            <a:r>
              <a:rPr lang="en-ZA" b="0" i="0" dirty="0">
                <a:solidFill>
                  <a:srgbClr val="000000"/>
                </a:solidFill>
                <a:effectLst/>
                <a:latin typeface="Arial" panose="020B0604020202020204" pitchFamily="34" charset="0"/>
              </a:rPr>
              <a:t>+27 (0)12 003 1800</a:t>
            </a:r>
          </a:p>
          <a:p>
            <a:pPr algn="r"/>
            <a:r>
              <a:rPr lang="en-ZA" sz="1200" b="1" dirty="0">
                <a:solidFill>
                  <a:srgbClr val="ED2A24"/>
                </a:solidFill>
                <a:latin typeface="Arial Black" panose="020B0A04020102020204" pitchFamily="34" charset="0"/>
              </a:rPr>
              <a:t>SWITCH BOARD</a:t>
            </a:r>
          </a:p>
        </p:txBody>
      </p:sp>
      <p:sp>
        <p:nvSpPr>
          <p:cNvPr id="12" name="TextBox 11">
            <a:extLst>
              <a:ext uri="{FF2B5EF4-FFF2-40B4-BE49-F238E27FC236}">
                <a16:creationId xmlns:a16="http://schemas.microsoft.com/office/drawing/2014/main" id="{7E4F4E29-8F8D-47A1-9B61-F79CFAB583A9}"/>
              </a:ext>
            </a:extLst>
          </p:cNvPr>
          <p:cNvSpPr txBox="1"/>
          <p:nvPr/>
        </p:nvSpPr>
        <p:spPr>
          <a:xfrm>
            <a:off x="6709955" y="4114635"/>
            <a:ext cx="4609514" cy="553998"/>
          </a:xfrm>
          <a:prstGeom prst="rect">
            <a:avLst/>
          </a:prstGeom>
          <a:noFill/>
        </p:spPr>
        <p:txBody>
          <a:bodyPr wrap="square" rtlCol="0">
            <a:spAutoFit/>
          </a:bodyPr>
          <a:lstStyle/>
          <a:p>
            <a:pPr algn="r"/>
            <a:r>
              <a:rPr lang="en-ZA" dirty="0">
                <a:latin typeface="Arial" panose="020B0604020202020204" pitchFamily="34" charset="0"/>
                <a:hlinkClick r:id="rId3">
                  <a:extLst>
                    <a:ext uri="{A12FA001-AC4F-418D-AE19-62706E023703}">
                      <ahyp:hlinkClr xmlns:ahyp="http://schemas.microsoft.com/office/drawing/2018/hyperlinkcolor" val="tx"/>
                    </a:ext>
                  </a:extLst>
                </a:hlinkClick>
              </a:rPr>
              <a:t>www.qcto.org.za</a:t>
            </a:r>
            <a:endParaRPr lang="en-ZA" b="0" i="0" dirty="0">
              <a:effectLst/>
              <a:latin typeface="Arial" panose="020B0604020202020204" pitchFamily="34" charset="0"/>
            </a:endParaRPr>
          </a:p>
          <a:p>
            <a:pPr algn="r"/>
            <a:r>
              <a:rPr lang="en-ZA" sz="1200" b="1" dirty="0">
                <a:solidFill>
                  <a:srgbClr val="ED2A24"/>
                </a:solidFill>
                <a:latin typeface="Arial Black" panose="020B0A04020102020204" pitchFamily="34" charset="0"/>
              </a:rPr>
              <a:t>WEBSITE</a:t>
            </a:r>
          </a:p>
        </p:txBody>
      </p:sp>
      <p:sp>
        <p:nvSpPr>
          <p:cNvPr id="13" name="TextBox 12">
            <a:extLst>
              <a:ext uri="{FF2B5EF4-FFF2-40B4-BE49-F238E27FC236}">
                <a16:creationId xmlns:a16="http://schemas.microsoft.com/office/drawing/2014/main" id="{6FD74D13-10FC-4DC3-8613-E4AD43EB0B8C}"/>
              </a:ext>
            </a:extLst>
          </p:cNvPr>
          <p:cNvSpPr txBox="1"/>
          <p:nvPr/>
        </p:nvSpPr>
        <p:spPr>
          <a:xfrm>
            <a:off x="6709955" y="5014966"/>
            <a:ext cx="4609514" cy="553998"/>
          </a:xfrm>
          <a:prstGeom prst="rect">
            <a:avLst/>
          </a:prstGeom>
          <a:noFill/>
        </p:spPr>
        <p:txBody>
          <a:bodyPr wrap="square" rtlCol="0">
            <a:spAutoFit/>
          </a:bodyPr>
          <a:lstStyle/>
          <a:p>
            <a:pPr algn="r"/>
            <a:r>
              <a:rPr lang="en-ZA" u="sng" dirty="0">
                <a:solidFill>
                  <a:schemeClr val="accent5"/>
                </a:solidFill>
                <a:latin typeface="Arial" panose="020B0604020202020204" pitchFamily="34" charset="0"/>
                <a:hlinkClick r:id="rId4">
                  <a:extLst>
                    <a:ext uri="{A12FA001-AC4F-418D-AE19-62706E023703}">
                      <ahyp:hlinkClr xmlns:ahyp="http://schemas.microsoft.com/office/drawing/2018/hyperlinkcolor" val="tx"/>
                    </a:ext>
                  </a:extLst>
                </a:hlinkClick>
              </a:rPr>
              <a:t>QCTO</a:t>
            </a:r>
            <a:r>
              <a:rPr lang="en-ZA" u="sng" dirty="0">
                <a:solidFill>
                  <a:schemeClr val="accent5"/>
                </a:solidFill>
                <a:latin typeface="Arial" panose="020B0604020202020204" pitchFamily="34" charset="0"/>
              </a:rPr>
              <a:t> Page</a:t>
            </a:r>
          </a:p>
          <a:p>
            <a:pPr algn="r"/>
            <a:r>
              <a:rPr lang="en-ZA" sz="1200" b="1" dirty="0">
                <a:solidFill>
                  <a:srgbClr val="ED2A24"/>
                </a:solidFill>
                <a:latin typeface="Arial Black" panose="020B0A04020102020204" pitchFamily="34" charset="0"/>
              </a:rPr>
              <a:t>SOCIAL MEDIA</a:t>
            </a:r>
          </a:p>
        </p:txBody>
      </p:sp>
      <p:sp>
        <p:nvSpPr>
          <p:cNvPr id="14" name="TextBox 13">
            <a:extLst>
              <a:ext uri="{FF2B5EF4-FFF2-40B4-BE49-F238E27FC236}">
                <a16:creationId xmlns:a16="http://schemas.microsoft.com/office/drawing/2014/main" id="{98750B87-4A05-4C0F-B9C2-747E1E6CFC3A}"/>
              </a:ext>
            </a:extLst>
          </p:cNvPr>
          <p:cNvSpPr txBox="1"/>
          <p:nvPr/>
        </p:nvSpPr>
        <p:spPr>
          <a:xfrm>
            <a:off x="6709955" y="5915297"/>
            <a:ext cx="4609514" cy="553998"/>
          </a:xfrm>
          <a:prstGeom prst="rect">
            <a:avLst/>
          </a:prstGeom>
          <a:noFill/>
        </p:spPr>
        <p:txBody>
          <a:bodyPr wrap="square" rtlCol="0">
            <a:spAutoFit/>
          </a:bodyPr>
          <a:lstStyle/>
          <a:p>
            <a:pPr algn="r"/>
            <a:r>
              <a:rPr lang="en-ZA" dirty="0">
                <a:latin typeface="Arial" panose="020B0604020202020204" pitchFamily="34" charset="0"/>
                <a:hlinkClick r:id="rId5">
                  <a:extLst>
                    <a:ext uri="{A12FA001-AC4F-418D-AE19-62706E023703}">
                      <ahyp:hlinkClr xmlns:ahyp="http://schemas.microsoft.com/office/drawing/2018/hyperlinkcolor" val="tx"/>
                    </a:ext>
                  </a:extLst>
                </a:hlinkClick>
              </a:rPr>
              <a:t>QCTO TV</a:t>
            </a:r>
            <a:endParaRPr lang="en-ZA" b="0" i="0" dirty="0">
              <a:effectLst/>
              <a:latin typeface="Arial" panose="020B0604020202020204" pitchFamily="34" charset="0"/>
            </a:endParaRPr>
          </a:p>
          <a:p>
            <a:pPr algn="r"/>
            <a:r>
              <a:rPr lang="en-ZA" sz="1200" b="1" dirty="0">
                <a:solidFill>
                  <a:srgbClr val="ED2A24"/>
                </a:solidFill>
                <a:latin typeface="Arial Black" panose="020B0A04020102020204" pitchFamily="34" charset="0"/>
              </a:rPr>
              <a:t>SOCIAL MEDIA</a:t>
            </a:r>
          </a:p>
        </p:txBody>
      </p:sp>
      <p:sp>
        <p:nvSpPr>
          <p:cNvPr id="17" name="TextBox 16">
            <a:extLst>
              <a:ext uri="{FF2B5EF4-FFF2-40B4-BE49-F238E27FC236}">
                <a16:creationId xmlns:a16="http://schemas.microsoft.com/office/drawing/2014/main" id="{8DB9C208-E716-423D-8F42-0A768C40DA1C}"/>
              </a:ext>
            </a:extLst>
          </p:cNvPr>
          <p:cNvSpPr txBox="1"/>
          <p:nvPr/>
        </p:nvSpPr>
        <p:spPr>
          <a:xfrm>
            <a:off x="5891349" y="3324917"/>
            <a:ext cx="5428120" cy="553998"/>
          </a:xfrm>
          <a:prstGeom prst="rect">
            <a:avLst/>
          </a:prstGeom>
          <a:noFill/>
        </p:spPr>
        <p:txBody>
          <a:bodyPr wrap="square" rtlCol="0">
            <a:spAutoFit/>
          </a:bodyPr>
          <a:lstStyle/>
          <a:p>
            <a:pPr algn="r"/>
            <a:r>
              <a:rPr lang="en-ZA" b="0" dirty="0">
                <a:effectLst/>
                <a:latin typeface="Arial" panose="020B0604020202020204" pitchFamily="34" charset="0"/>
                <a:hlinkClick r:id="rId6">
                  <a:extLst>
                    <a:ext uri="{A12FA001-AC4F-418D-AE19-62706E023703}">
                      <ahyp:hlinkClr xmlns:ahyp="http://schemas.microsoft.com/office/drawing/2018/hyperlinkcolor" val="tx"/>
                    </a:ext>
                  </a:extLst>
                </a:hlinkClick>
              </a:rPr>
              <a:t>info@qcto.org.za</a:t>
            </a:r>
            <a:r>
              <a:rPr lang="en-ZA" b="0" dirty="0">
                <a:effectLst/>
                <a:latin typeface="Arial" panose="020B0604020202020204" pitchFamily="34" charset="0"/>
              </a:rPr>
              <a:t> </a:t>
            </a:r>
            <a:r>
              <a:rPr lang="en-ZA" b="1" dirty="0">
                <a:effectLst/>
                <a:latin typeface="Arial Black" panose="020B0A04020102020204" pitchFamily="34" charset="0"/>
              </a:rPr>
              <a:t>/</a:t>
            </a:r>
            <a:r>
              <a:rPr lang="en-ZA" b="0" dirty="0">
                <a:effectLst/>
                <a:latin typeface="Arial" panose="020B0604020202020204" pitchFamily="34" charset="0"/>
              </a:rPr>
              <a:t> </a:t>
            </a:r>
            <a:r>
              <a:rPr lang="en-ZA" b="0" dirty="0">
                <a:effectLst/>
                <a:latin typeface="Arial" panose="020B0604020202020204" pitchFamily="34" charset="0"/>
                <a:hlinkClick r:id="rId7">
                  <a:extLst>
                    <a:ext uri="{A12FA001-AC4F-418D-AE19-62706E023703}">
                      <ahyp:hlinkClr xmlns:ahyp="http://schemas.microsoft.com/office/drawing/2018/hyperlinkcolor" val="tx"/>
                    </a:ext>
                  </a:extLst>
                </a:hlinkClick>
              </a:rPr>
              <a:t>qcto@tip-offs.com</a:t>
            </a:r>
            <a:r>
              <a:rPr lang="en-ZA" b="0" dirty="0">
                <a:effectLst/>
                <a:latin typeface="Arial" panose="020B0604020202020204" pitchFamily="34" charset="0"/>
              </a:rPr>
              <a:t> </a:t>
            </a:r>
          </a:p>
          <a:p>
            <a:pPr algn="r"/>
            <a:r>
              <a:rPr lang="en-ZA" sz="1200" b="1" dirty="0">
                <a:solidFill>
                  <a:srgbClr val="ED2A24"/>
                </a:solidFill>
                <a:latin typeface="Arial Black" panose="020B0A04020102020204" pitchFamily="34" charset="0"/>
              </a:rPr>
              <a:t>EMAIL</a:t>
            </a:r>
          </a:p>
        </p:txBody>
      </p:sp>
    </p:spTree>
    <p:extLst>
      <p:ext uri="{BB962C8B-B14F-4D97-AF65-F5344CB8AC3E}">
        <p14:creationId xmlns:p14="http://schemas.microsoft.com/office/powerpoint/2010/main" val="395584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4" y="365125"/>
            <a:ext cx="11613935" cy="1325563"/>
          </a:xfrm>
        </p:spPr>
        <p:txBody>
          <a:bodyPr/>
          <a:lstStyle/>
          <a:p>
            <a:r>
              <a:rPr lang="en-US" dirty="0"/>
              <a:t>National Qualifications Framework (NQF) in South Africa</a:t>
            </a:r>
            <a:endParaRPr lang="en-ZA" dirty="0"/>
          </a:p>
        </p:txBody>
      </p:sp>
      <p:sp>
        <p:nvSpPr>
          <p:cNvPr id="3" name="Content Placeholder 2"/>
          <p:cNvSpPr>
            <a:spLocks noGrp="1"/>
          </p:cNvSpPr>
          <p:nvPr>
            <p:ph idx="1"/>
          </p:nvPr>
        </p:nvSpPr>
        <p:spPr>
          <a:xfrm>
            <a:off x="147144" y="1825625"/>
            <a:ext cx="11855669" cy="4351338"/>
          </a:xfrm>
        </p:spPr>
        <p:txBody>
          <a:bodyPr/>
          <a:lstStyle/>
          <a:p>
            <a:pPr marL="0" indent="0">
              <a:lnSpc>
                <a:spcPct val="80000"/>
              </a:lnSpc>
              <a:spcBef>
                <a:spcPct val="40000"/>
              </a:spcBef>
              <a:buNone/>
              <a:defRPr/>
            </a:pPr>
            <a:r>
              <a:rPr lang="en-US" b="1" dirty="0"/>
              <a:t>NATIONAL QUALIFICATIONS FRAMEWORK ACT (NQF Act)  (Act No 67 of 2008)</a:t>
            </a:r>
          </a:p>
          <a:p>
            <a:pPr>
              <a:lnSpc>
                <a:spcPct val="80000"/>
              </a:lnSpc>
              <a:spcBef>
                <a:spcPct val="40000"/>
              </a:spcBef>
              <a:defRPr/>
            </a:pPr>
            <a:r>
              <a:rPr lang="en-US" dirty="0"/>
              <a:t>The NQF is a comprehensive system approved by the Minister for the classification, registration, publication and articulation of quality-assured national qualifications</a:t>
            </a:r>
          </a:p>
          <a:p>
            <a:endParaRPr lang="en-ZA" dirty="0"/>
          </a:p>
        </p:txBody>
      </p:sp>
    </p:spTree>
    <p:extLst>
      <p:ext uri="{BB962C8B-B14F-4D97-AF65-F5344CB8AC3E}">
        <p14:creationId xmlns:p14="http://schemas.microsoft.com/office/powerpoint/2010/main" val="367020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627"/>
          </a:xfrm>
        </p:spPr>
        <p:txBody>
          <a:bodyPr>
            <a:normAutofit/>
          </a:bodyPr>
          <a:lstStyle/>
          <a:p>
            <a:r>
              <a:rPr lang="en-US" dirty="0"/>
              <a:t>NQF Objectives </a:t>
            </a:r>
            <a:endParaRPr lang="en-ZA" dirty="0">
              <a:latin typeface="Arial" panose="020B0604020202020204" pitchFamily="34" charset="0"/>
              <a:cs typeface="Arial" panose="020B0604020202020204" pitchFamily="34" charset="0"/>
            </a:endParaRPr>
          </a:p>
        </p:txBody>
      </p:sp>
      <p:sp>
        <p:nvSpPr>
          <p:cNvPr id="4" name="Rectangle 3"/>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80000"/>
              </a:lnSpc>
              <a:spcBef>
                <a:spcPct val="40000"/>
              </a:spcBef>
              <a:buFont typeface="Arial" panose="020B0604020202020204" pitchFamily="34" charset="0"/>
              <a:buNone/>
              <a:defRPr/>
            </a:pPr>
            <a:r>
              <a:rPr lang="en-US" sz="2400" b="1" dirty="0">
                <a:latin typeface="Arial" panose="020B0604020202020204" pitchFamily="34" charset="0"/>
                <a:cs typeface="Arial" panose="020B0604020202020204" pitchFamily="34" charset="0"/>
              </a:rPr>
              <a:t>Objectives of the NQF [NQF Act - Sect 5(1) (a-d)]</a:t>
            </a:r>
          </a:p>
          <a:p>
            <a:pPr marL="457200" indent="-457200" eaLnBrk="1" hangingPunct="1">
              <a:lnSpc>
                <a:spcPct val="80000"/>
              </a:lnSpc>
              <a:spcBef>
                <a:spcPct val="40000"/>
              </a:spcBef>
              <a:buFont typeface="+mj-lt"/>
              <a:buAutoNum type="alphaLcParenR"/>
              <a:defRPr/>
            </a:pPr>
            <a:endParaRPr lang="en-US" sz="2400" dirty="0">
              <a:latin typeface="Arial" panose="020B0604020202020204" pitchFamily="34" charset="0"/>
              <a:cs typeface="Arial" panose="020B0604020202020204" pitchFamily="34" charset="0"/>
            </a:endParaRPr>
          </a:p>
          <a:p>
            <a:pPr marL="457200" indent="-457200" eaLnBrk="1" hangingPunct="1">
              <a:lnSpc>
                <a:spcPct val="80000"/>
              </a:lnSpc>
              <a:spcBef>
                <a:spcPct val="40000"/>
              </a:spcBef>
              <a:buFont typeface="+mj-lt"/>
              <a:buAutoNum type="alphaLcParenR"/>
              <a:defRPr/>
            </a:pPr>
            <a:r>
              <a:rPr lang="en-US" sz="2400" dirty="0">
                <a:latin typeface="Arial" panose="020B0604020202020204" pitchFamily="34" charset="0"/>
                <a:cs typeface="Arial" panose="020B0604020202020204" pitchFamily="34" charset="0"/>
              </a:rPr>
              <a:t>Create a single integrated national framework for learning achievements;</a:t>
            </a:r>
          </a:p>
          <a:p>
            <a:pPr marL="457200" indent="-457200" eaLnBrk="1" hangingPunct="1">
              <a:lnSpc>
                <a:spcPct val="80000"/>
              </a:lnSpc>
              <a:spcBef>
                <a:spcPct val="40000"/>
              </a:spcBef>
              <a:buFont typeface="+mj-lt"/>
              <a:buAutoNum type="alphaLcParenR"/>
              <a:defRPr/>
            </a:pPr>
            <a:endParaRPr lang="en-US" sz="2400" dirty="0">
              <a:latin typeface="Arial" panose="020B0604020202020204" pitchFamily="34" charset="0"/>
              <a:cs typeface="Arial" panose="020B0604020202020204" pitchFamily="34" charset="0"/>
            </a:endParaRPr>
          </a:p>
          <a:p>
            <a:pPr marL="457200" indent="-457200" eaLnBrk="1" hangingPunct="1">
              <a:lnSpc>
                <a:spcPct val="80000"/>
              </a:lnSpc>
              <a:spcBef>
                <a:spcPct val="40000"/>
              </a:spcBef>
              <a:buFont typeface="+mj-lt"/>
              <a:buAutoNum type="alphaLcParenR"/>
              <a:defRPr/>
            </a:pPr>
            <a:r>
              <a:rPr lang="en-US" sz="2400" dirty="0">
                <a:latin typeface="Arial" panose="020B0604020202020204" pitchFamily="34" charset="0"/>
                <a:cs typeface="Arial" panose="020B0604020202020204" pitchFamily="34" charset="0"/>
              </a:rPr>
              <a:t>Facilitate access to, and mobility and progression within, education, training and career paths;</a:t>
            </a:r>
          </a:p>
          <a:p>
            <a:pPr marL="457200" indent="-457200" eaLnBrk="1" hangingPunct="1">
              <a:lnSpc>
                <a:spcPct val="80000"/>
              </a:lnSpc>
              <a:spcBef>
                <a:spcPct val="40000"/>
              </a:spcBef>
              <a:buFont typeface="+mj-lt"/>
              <a:buAutoNum type="alphaLcParenR"/>
              <a:defRPr/>
            </a:pPr>
            <a:endParaRPr lang="en-US" sz="2400" dirty="0">
              <a:latin typeface="Arial" panose="020B0604020202020204" pitchFamily="34" charset="0"/>
              <a:cs typeface="Arial" panose="020B0604020202020204" pitchFamily="34" charset="0"/>
            </a:endParaRPr>
          </a:p>
          <a:p>
            <a:pPr marL="457200" indent="-457200" eaLnBrk="1" hangingPunct="1">
              <a:lnSpc>
                <a:spcPct val="80000"/>
              </a:lnSpc>
              <a:spcBef>
                <a:spcPct val="40000"/>
              </a:spcBef>
              <a:buFont typeface="+mj-lt"/>
              <a:buAutoNum type="alphaLcParenR"/>
              <a:defRPr/>
            </a:pPr>
            <a:r>
              <a:rPr lang="en-US" sz="2400" dirty="0">
                <a:latin typeface="Arial" panose="020B0604020202020204" pitchFamily="34" charset="0"/>
                <a:cs typeface="Arial" panose="020B0604020202020204" pitchFamily="34" charset="0"/>
              </a:rPr>
              <a:t>Enhance the quality of education and training; and</a:t>
            </a:r>
          </a:p>
          <a:p>
            <a:pPr marL="457200" indent="-457200" eaLnBrk="1" hangingPunct="1">
              <a:lnSpc>
                <a:spcPct val="80000"/>
              </a:lnSpc>
              <a:spcBef>
                <a:spcPct val="40000"/>
              </a:spcBef>
              <a:buFont typeface="+mj-lt"/>
              <a:buAutoNum type="alphaLcParenR"/>
              <a:defRPr/>
            </a:pPr>
            <a:endParaRPr lang="en-US" sz="2400" dirty="0">
              <a:latin typeface="Arial" panose="020B0604020202020204" pitchFamily="34" charset="0"/>
              <a:cs typeface="Arial" panose="020B0604020202020204" pitchFamily="34" charset="0"/>
            </a:endParaRPr>
          </a:p>
          <a:p>
            <a:pPr marL="457200" indent="-457200" eaLnBrk="1" hangingPunct="1">
              <a:lnSpc>
                <a:spcPct val="80000"/>
              </a:lnSpc>
              <a:spcBef>
                <a:spcPct val="40000"/>
              </a:spcBef>
              <a:buFont typeface="+mj-lt"/>
              <a:buAutoNum type="alphaLcParenR"/>
              <a:defRPr/>
            </a:pPr>
            <a:r>
              <a:rPr lang="en-US" sz="2400" dirty="0">
                <a:latin typeface="Arial" panose="020B0604020202020204" pitchFamily="34" charset="0"/>
                <a:cs typeface="Arial" panose="020B0604020202020204" pitchFamily="34" charset="0"/>
              </a:rPr>
              <a:t>Accelerate the redress of past unfair discrimination in education, training and employment opportunities.</a:t>
            </a:r>
          </a:p>
        </p:txBody>
      </p:sp>
    </p:spTree>
    <p:extLst>
      <p:ext uri="{BB962C8B-B14F-4D97-AF65-F5344CB8AC3E}">
        <p14:creationId xmlns:p14="http://schemas.microsoft.com/office/powerpoint/2010/main" val="45907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20414" y="562307"/>
            <a:ext cx="11225048" cy="655638"/>
          </a:xfrm>
        </p:spPr>
        <p:txBody>
          <a:bodyPr>
            <a:noAutofit/>
          </a:bodyPr>
          <a:lstStyle/>
          <a:p>
            <a:r>
              <a:rPr lang="en-US" dirty="0"/>
              <a:t>NQF</a:t>
            </a:r>
            <a:r>
              <a:rPr lang="en-US" altLang="en-US" dirty="0">
                <a:solidFill>
                  <a:srgbClr val="FF0000"/>
                </a:solidFill>
              </a:rPr>
              <a:t> </a:t>
            </a:r>
          </a:p>
        </p:txBody>
      </p:sp>
      <p:sp>
        <p:nvSpPr>
          <p:cNvPr id="14339" name="Rectangle 3"/>
          <p:cNvSpPr>
            <a:spLocks noGrp="1" noChangeArrowheads="1"/>
          </p:cNvSpPr>
          <p:nvPr>
            <p:ph type="body" idx="4294967295"/>
          </p:nvPr>
        </p:nvSpPr>
        <p:spPr>
          <a:xfrm>
            <a:off x="168165" y="1347216"/>
            <a:ext cx="11929241" cy="4343400"/>
          </a:xfrm>
        </p:spPr>
        <p:txBody>
          <a:bodyPr/>
          <a:lstStyle/>
          <a:p>
            <a:pPr eaLnBrk="1" hangingPunct="1">
              <a:lnSpc>
                <a:spcPct val="80000"/>
              </a:lnSpc>
              <a:spcBef>
                <a:spcPct val="40000"/>
              </a:spcBef>
            </a:pPr>
            <a:r>
              <a:rPr lang="en-US" altLang="en-US" sz="2400" dirty="0"/>
              <a:t>NQF Act  (No 67 of 2008) makes provision for an integrated NQF comprising three sub frameworks, each developed and managed by a Quality Council.</a:t>
            </a:r>
          </a:p>
          <a:p>
            <a:pPr eaLnBrk="1" hangingPunct="1">
              <a:lnSpc>
                <a:spcPct val="80000"/>
              </a:lnSpc>
              <a:spcBef>
                <a:spcPct val="40000"/>
              </a:spcBef>
            </a:pPr>
            <a:endParaRPr lang="en-US" altLang="en-US" sz="2000" dirty="0"/>
          </a:p>
          <a:p>
            <a:pPr eaLnBrk="1" hangingPunct="1">
              <a:lnSpc>
                <a:spcPct val="80000"/>
              </a:lnSpc>
              <a:spcBef>
                <a:spcPct val="40000"/>
              </a:spcBef>
            </a:pPr>
            <a:endParaRPr lang="en-US" altLang="en-US" sz="2000" dirty="0"/>
          </a:p>
          <a:p>
            <a:pPr eaLnBrk="1" hangingPunct="1">
              <a:lnSpc>
                <a:spcPct val="80000"/>
              </a:lnSpc>
              <a:spcBef>
                <a:spcPct val="40000"/>
              </a:spcBef>
            </a:pPr>
            <a:endParaRPr lang="en-US" altLang="en-US" sz="2000" dirty="0"/>
          </a:p>
        </p:txBody>
      </p:sp>
      <p:sp>
        <p:nvSpPr>
          <p:cNvPr id="14340" name="Slide Number Placeholder 4"/>
          <p:cNvSpPr txBox="1">
            <a:spLocks noGrp="1"/>
          </p:cNvSpPr>
          <p:nvPr/>
        </p:nvSpPr>
        <p:spPr bwMode="auto">
          <a:xfrm>
            <a:off x="8242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B097173-6FEF-4745-81B5-30C8333C77FB}" type="slidenum">
              <a:rPr lang="en-US" altLang="en-US" sz="1400"/>
              <a:pPr algn="r" eaLnBrk="1" hangingPunct="1">
                <a:spcBef>
                  <a:spcPct val="0"/>
                </a:spcBef>
                <a:buFontTx/>
                <a:buNone/>
              </a:pPr>
              <a:t>6</a:t>
            </a:fld>
            <a:endParaRPr lang="en-US" altLang="en-US" sz="1400"/>
          </a:p>
        </p:txBody>
      </p:sp>
      <p:sp>
        <p:nvSpPr>
          <p:cNvPr id="14341" name="Footer Placeholder 7"/>
          <p:cNvSpPr>
            <a:spLocks noGrp="1"/>
          </p:cNvSpPr>
          <p:nvPr>
            <p:ph type="ftr" sz="quarter" idx="11"/>
          </p:nvPr>
        </p:nvSpPr>
        <p:spPr>
          <a:xfrm>
            <a:off x="4445000" y="6245225"/>
            <a:ext cx="42100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ZA" altLang="en-US" sz="1400"/>
              <a:t>QCTO Presentation -  DOD HRD Conference : 25 July 2013</a:t>
            </a:r>
            <a:endParaRPr lang="en-US" altLang="en-US" sz="1400"/>
          </a:p>
        </p:txBody>
      </p:sp>
      <p:sp>
        <p:nvSpPr>
          <p:cNvPr id="143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F2A75C-9304-4226-82C5-230AFB40F035}" type="slidenum">
              <a:rPr lang="en-US" altLang="en-US" sz="1400"/>
              <a:pPr>
                <a:spcBef>
                  <a:spcPct val="0"/>
                </a:spcBef>
                <a:buFontTx/>
                <a:buNone/>
              </a:pPr>
              <a:t>6</a:t>
            </a:fld>
            <a:endParaRPr lang="en-US" altLang="en-US" sz="1400"/>
          </a:p>
        </p:txBody>
      </p:sp>
      <p:graphicFrame>
        <p:nvGraphicFramePr>
          <p:cNvPr id="2" name="Table 1"/>
          <p:cNvGraphicFramePr>
            <a:graphicFrameLocks noGrp="1"/>
          </p:cNvGraphicFramePr>
          <p:nvPr>
            <p:extLst>
              <p:ext uri="{D42A27DB-BD31-4B8C-83A1-F6EECF244321}">
                <p14:modId xmlns:p14="http://schemas.microsoft.com/office/powerpoint/2010/main" val="3527787740"/>
              </p:ext>
            </p:extLst>
          </p:nvPr>
        </p:nvGraphicFramePr>
        <p:xfrm>
          <a:off x="168165" y="2252472"/>
          <a:ext cx="11824137" cy="3470274"/>
        </p:xfrm>
        <a:graphic>
          <a:graphicData uri="http://schemas.openxmlformats.org/drawingml/2006/table">
            <a:tbl>
              <a:tblPr firstRow="1" bandRow="1">
                <a:tableStyleId>{5C22544A-7EE6-4342-B048-85BDC9FD1C3A}</a:tableStyleId>
              </a:tblPr>
              <a:tblGrid>
                <a:gridCol w="6240518">
                  <a:extLst>
                    <a:ext uri="{9D8B030D-6E8A-4147-A177-3AD203B41FA5}">
                      <a16:colId xmlns:a16="http://schemas.microsoft.com/office/drawing/2014/main" val="20000"/>
                    </a:ext>
                  </a:extLst>
                </a:gridCol>
                <a:gridCol w="5583619">
                  <a:extLst>
                    <a:ext uri="{9D8B030D-6E8A-4147-A177-3AD203B41FA5}">
                      <a16:colId xmlns:a16="http://schemas.microsoft.com/office/drawing/2014/main" val="20001"/>
                    </a:ext>
                  </a:extLst>
                </a:gridCol>
              </a:tblGrid>
              <a:tr h="452217">
                <a:tc>
                  <a:txBody>
                    <a:bodyPr/>
                    <a:lstStyle/>
                    <a:p>
                      <a:r>
                        <a:rPr lang="en-ZA" sz="1800" dirty="0"/>
                        <a:t>Sub Framework</a:t>
                      </a:r>
                    </a:p>
                  </a:txBody>
                  <a:tcPr marL="99060" marR="99060" marT="45730" marB="45730"/>
                </a:tc>
                <a:tc>
                  <a:txBody>
                    <a:bodyPr/>
                    <a:lstStyle/>
                    <a:p>
                      <a:r>
                        <a:rPr lang="en-ZA" sz="1800" dirty="0"/>
                        <a:t>Quality</a:t>
                      </a:r>
                      <a:r>
                        <a:rPr lang="en-ZA" sz="1800" baseline="0" dirty="0"/>
                        <a:t> Council responsible</a:t>
                      </a:r>
                      <a:endParaRPr lang="en-ZA" sz="1800" dirty="0"/>
                    </a:p>
                  </a:txBody>
                  <a:tcPr marL="99060" marR="99060" marT="45730" marB="45730"/>
                </a:tc>
                <a:extLst>
                  <a:ext uri="{0D108BD9-81ED-4DB2-BD59-A6C34878D82A}">
                    <a16:rowId xmlns:a16="http://schemas.microsoft.com/office/drawing/2014/main" val="10000"/>
                  </a:ext>
                </a:extLst>
              </a:tr>
              <a:tr h="1188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General and Further Education and Training Qualifications Sub framework (GFETQSF) </a:t>
                      </a:r>
                    </a:p>
                    <a:p>
                      <a:endParaRPr lang="en-ZA" sz="1800" dirty="0"/>
                    </a:p>
                  </a:txBody>
                  <a:tcPr marL="99060" marR="99060" marT="45730" marB="45730"/>
                </a:tc>
                <a:tc>
                  <a:txBody>
                    <a:bodyPr/>
                    <a:lstStyle/>
                    <a:p>
                      <a:r>
                        <a:rPr lang="en-ZA" sz="1800" dirty="0"/>
                        <a:t>Umalusi</a:t>
                      </a:r>
                    </a:p>
                  </a:txBody>
                  <a:tcPr marL="99060" marR="99060" marT="45730" marB="45730"/>
                </a:tc>
                <a:extLst>
                  <a:ext uri="{0D108BD9-81ED-4DB2-BD59-A6C34878D82A}">
                    <a16:rowId xmlns:a16="http://schemas.microsoft.com/office/drawing/2014/main" val="10001"/>
                  </a:ext>
                </a:extLst>
              </a:tr>
              <a:tr h="640217">
                <a:tc>
                  <a:txBody>
                    <a:bodyPr/>
                    <a:lstStyle/>
                    <a:p>
                      <a:r>
                        <a:rPr lang="en-ZA" sz="1800" dirty="0"/>
                        <a:t>Higher Education Qualifications Sub Framework (HEQSF)</a:t>
                      </a:r>
                    </a:p>
                  </a:txBody>
                  <a:tcPr marL="99060" marR="99060" marT="45730" marB="45730"/>
                </a:tc>
                <a:tc>
                  <a:txBody>
                    <a:bodyPr/>
                    <a:lstStyle/>
                    <a:p>
                      <a:r>
                        <a:rPr lang="en-ZA" sz="1800" dirty="0"/>
                        <a:t>Council on Higher Education (CHE)</a:t>
                      </a:r>
                    </a:p>
                  </a:txBody>
                  <a:tcPr marL="99060" marR="99060" marT="45730" marB="45730"/>
                </a:tc>
                <a:extLst>
                  <a:ext uri="{0D108BD9-81ED-4DB2-BD59-A6C34878D82A}">
                    <a16:rowId xmlns:a16="http://schemas.microsoft.com/office/drawing/2014/main" val="10002"/>
                  </a:ext>
                </a:extLst>
              </a:tr>
              <a:tr h="1188974">
                <a:tc>
                  <a:txBody>
                    <a:bodyPr/>
                    <a:lstStyle/>
                    <a:p>
                      <a:r>
                        <a:rPr lang="en-ZA" sz="1800" dirty="0"/>
                        <a:t>Trades and Occupations Qualifications Sub Framework commonly</a:t>
                      </a:r>
                      <a:r>
                        <a:rPr lang="en-ZA" sz="1800" baseline="0" dirty="0"/>
                        <a:t> known as Occupational Qualifications Sub Framework (OQSF) </a:t>
                      </a:r>
                      <a:endParaRPr lang="en-ZA" sz="1800" dirty="0"/>
                    </a:p>
                  </a:txBody>
                  <a:tcPr marL="99060" marR="99060" marT="45730" marB="45730"/>
                </a:tc>
                <a:tc>
                  <a:txBody>
                    <a:bodyPr/>
                    <a:lstStyle/>
                    <a:p>
                      <a:r>
                        <a:rPr lang="en-ZA" sz="1800" dirty="0"/>
                        <a:t>Quality Council for Trades</a:t>
                      </a:r>
                      <a:r>
                        <a:rPr lang="en-ZA" sz="1800" baseline="0" dirty="0"/>
                        <a:t> and Occupations (QCTO)</a:t>
                      </a:r>
                      <a:endParaRPr lang="en-ZA" sz="1800" dirty="0">
                        <a:solidFill>
                          <a:srgbClr val="FF0000"/>
                        </a:solidFill>
                      </a:endParaRPr>
                    </a:p>
                  </a:txBody>
                  <a:tcPr marL="99060" marR="99060" marT="45730" marB="457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7714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093"/>
            <a:ext cx="10515600" cy="412115"/>
          </a:xfrm>
        </p:spPr>
        <p:txBody>
          <a:bodyPr>
            <a:normAutofit fontScale="90000"/>
          </a:bodyPr>
          <a:lstStyle/>
          <a:p>
            <a:r>
              <a:rPr lang="en-GB" dirty="0"/>
              <a:t>Looking back on the road travelled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26402"/>
              </p:ext>
            </p:extLst>
          </p:nvPr>
        </p:nvGraphicFramePr>
        <p:xfrm>
          <a:off x="941832" y="-137160"/>
          <a:ext cx="10177272" cy="6519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Vertical Scroll 14"/>
          <p:cNvSpPr/>
          <p:nvPr/>
        </p:nvSpPr>
        <p:spPr>
          <a:xfrm>
            <a:off x="3600615" y="522401"/>
            <a:ext cx="1034466" cy="105831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Ministerial Policy in terms of s.8(2)(b) of the NQF Act</a:t>
            </a:r>
            <a:endParaRPr lang="en-ZA" sz="1000" dirty="0"/>
          </a:p>
        </p:txBody>
      </p:sp>
      <p:sp>
        <p:nvSpPr>
          <p:cNvPr id="17" name="Vertical Scroll 16"/>
          <p:cNvSpPr/>
          <p:nvPr/>
        </p:nvSpPr>
        <p:spPr>
          <a:xfrm>
            <a:off x="6066446" y="738809"/>
            <a:ext cx="1139026" cy="105831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Overall Policy on OQSF management </a:t>
            </a:r>
            <a:endParaRPr lang="en-ZA" sz="1000" dirty="0"/>
          </a:p>
        </p:txBody>
      </p:sp>
    </p:spTree>
    <p:extLst>
      <p:ext uri="{BB962C8B-B14F-4D97-AF65-F5344CB8AC3E}">
        <p14:creationId xmlns:p14="http://schemas.microsoft.com/office/powerpoint/2010/main" val="3490161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7071360" cy="558419"/>
          </a:xfrm>
        </p:spPr>
        <p:txBody>
          <a:bodyPr>
            <a:normAutofit fontScale="90000"/>
          </a:bodyPr>
          <a:lstStyle/>
          <a:p>
            <a:r>
              <a:rPr lang="en-GB" dirty="0"/>
              <a:t>Broader Policy environment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824020"/>
              </p:ext>
            </p:extLst>
          </p:nvPr>
        </p:nvGraphicFramePr>
        <p:xfrm>
          <a:off x="1024128" y="710056"/>
          <a:ext cx="11167872" cy="585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040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4" y="153369"/>
            <a:ext cx="10515600" cy="712904"/>
          </a:xfrm>
        </p:spPr>
        <p:txBody>
          <a:bodyPr/>
          <a:lstStyle/>
          <a:p>
            <a:r>
              <a:rPr lang="en-GB" dirty="0"/>
              <a:t>Ministerial Determination 2020</a:t>
            </a:r>
            <a:endParaRPr lang="en-ZA" dirty="0"/>
          </a:p>
        </p:txBody>
      </p:sp>
      <p:sp>
        <p:nvSpPr>
          <p:cNvPr id="3" name="Content Placeholder 2"/>
          <p:cNvSpPr>
            <a:spLocks noGrp="1"/>
          </p:cNvSpPr>
          <p:nvPr>
            <p:ph idx="1"/>
          </p:nvPr>
        </p:nvSpPr>
        <p:spPr>
          <a:xfrm>
            <a:off x="221381" y="853470"/>
            <a:ext cx="11132419" cy="4351338"/>
          </a:xfrm>
        </p:spPr>
        <p:txBody>
          <a:bodyPr>
            <a:normAutofit lnSpcReduction="10000"/>
          </a:bodyPr>
          <a:lstStyle/>
          <a:p>
            <a:pPr marL="0" indent="0">
              <a:buNone/>
            </a:pPr>
            <a:r>
              <a:rPr lang="en-GB" sz="2400" dirty="0"/>
              <a:t>Ministerial Determination on the three sub-frameworks that comprise the National Qualifications Framework, Government Gazette Notice No. 1391 of 2020 published in Government Gazette No 44031 of 24 December 2020.</a:t>
            </a:r>
          </a:p>
          <a:p>
            <a:pPr marL="0" indent="0">
              <a:buNone/>
            </a:pPr>
            <a:endParaRPr lang="en-ZA" sz="2400" dirty="0"/>
          </a:p>
          <a:p>
            <a:pPr marL="914400" lvl="1" indent="-457200" fontAlgn="t">
              <a:buFont typeface="+mj-lt"/>
              <a:buAutoNum type="alphaLcParenR"/>
            </a:pPr>
            <a:r>
              <a:rPr lang="en-GB" dirty="0"/>
              <a:t>The Determination was gazetted by Minister of Higher Education Science and Innovation, in terms in terms of sect 8(2)(e) of the NQF Act 2008 (Act 67 of 2008) after having considered the advice from SAQA as required by the NQF Act</a:t>
            </a:r>
          </a:p>
          <a:p>
            <a:pPr marL="914400" lvl="1" indent="-457200" fontAlgn="t">
              <a:buFont typeface="+mj-lt"/>
              <a:buAutoNum type="alphaLcParenR"/>
            </a:pPr>
            <a:r>
              <a:rPr lang="en-GB" dirty="0"/>
              <a:t>The previous determinations in government Notice No. 1040 of 2012 published in Government Gazette No. 36003 of 14 December 2012 and Government Notice No. 891 of 2021 published in Government Gazette No. 36803 of 13 August 2013 respectively, are repealed.</a:t>
            </a:r>
          </a:p>
          <a:p>
            <a:pPr marL="914400" lvl="1" indent="-457200" fontAlgn="t">
              <a:buFont typeface="+mj-lt"/>
              <a:buAutoNum type="alphaLcParenR"/>
            </a:pPr>
            <a:r>
              <a:rPr lang="en-GB" dirty="0"/>
              <a:t>The Determination came to effect from the date of publication of the notice in the government gazette</a:t>
            </a:r>
          </a:p>
          <a:p>
            <a:pPr lvl="1" fontAlgn="t"/>
            <a:endParaRPr lang="en-GB" dirty="0"/>
          </a:p>
          <a:p>
            <a:pPr lvl="1" fontAlgn="t"/>
            <a:endParaRPr lang="en-GB" dirty="0"/>
          </a:p>
          <a:p>
            <a:pPr lvl="1" fontAlgn="t"/>
            <a:endParaRPr lang="en-ZA" dirty="0"/>
          </a:p>
        </p:txBody>
      </p:sp>
    </p:spTree>
    <p:extLst>
      <p:ext uri="{BB962C8B-B14F-4D97-AF65-F5344CB8AC3E}">
        <p14:creationId xmlns:p14="http://schemas.microsoft.com/office/powerpoint/2010/main" val="3014625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8910</TotalTime>
  <Words>3329</Words>
  <Application>Microsoft Office PowerPoint</Application>
  <PresentationFormat>Widescreen</PresentationFormat>
  <Paragraphs>533</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SimSun</vt:lpstr>
      <vt:lpstr>Arial</vt:lpstr>
      <vt:lpstr>Arial Black</vt:lpstr>
      <vt:lpstr>Calibri</vt:lpstr>
      <vt:lpstr>Calibri Light</vt:lpstr>
      <vt:lpstr>Times New Roman</vt:lpstr>
      <vt:lpstr>Office Theme</vt:lpstr>
      <vt:lpstr>Occupational Qualifications Sub-Framework (OQSF) managed by the QCTO</vt:lpstr>
      <vt:lpstr>Presentation outline </vt:lpstr>
      <vt:lpstr>QCTO legislative Mandate (NQF Act &amp; SDA) </vt:lpstr>
      <vt:lpstr>National Qualifications Framework (NQF) in South Africa</vt:lpstr>
      <vt:lpstr>NQF Objectives </vt:lpstr>
      <vt:lpstr>NQF </vt:lpstr>
      <vt:lpstr>Looking back on the road travelled </vt:lpstr>
      <vt:lpstr>Broader Policy environment </vt:lpstr>
      <vt:lpstr>Ministerial Determination 2020</vt:lpstr>
      <vt:lpstr>Ministerial Determination …</vt:lpstr>
      <vt:lpstr>Ministerial Determination - Implementation and Transitional requirements </vt:lpstr>
      <vt:lpstr>Stakeholders that are affected by the changes in the skills development system </vt:lpstr>
      <vt:lpstr>PowerPoint Presentation</vt:lpstr>
      <vt:lpstr>Currently on the OQSF – Pre 2009 Qualifications, Recorded Trades, Occupational Qualifications </vt:lpstr>
      <vt:lpstr>Skills Levels Realms</vt:lpstr>
      <vt:lpstr>Skills Levels </vt:lpstr>
      <vt:lpstr>PowerPoint Presentation</vt:lpstr>
      <vt:lpstr>QCTO Qualifications Model</vt:lpstr>
      <vt:lpstr>Occupational Qualifications (Full &amp; Part) and Skills Programmes Model – OQSF Policy 2021</vt:lpstr>
      <vt:lpstr>Three important documents for each qualification  </vt:lpstr>
      <vt:lpstr>OQSF Policy 2021  </vt:lpstr>
      <vt:lpstr>How does the OQSF enable this change?</vt:lpstr>
      <vt:lpstr>How does the OQSF enable this change?</vt:lpstr>
      <vt:lpstr>PowerPoint Presentation</vt:lpstr>
      <vt:lpstr>PowerPoint Presentation</vt:lpstr>
      <vt:lpstr>PowerPoint Presentation</vt:lpstr>
      <vt:lpstr>PowerPoint Presentation</vt:lpstr>
      <vt:lpstr>Development of occupational standards – Collaborative work by industry </vt:lpstr>
      <vt:lpstr>Accreditation</vt:lpstr>
      <vt:lpstr>Quality Assurance </vt:lpstr>
      <vt:lpstr>Assessment</vt:lpstr>
      <vt:lpstr>Certification </vt:lpstr>
      <vt:lpstr>QCTO Management information system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Kaydee Banda</dc:creator>
  <cp:lastModifiedBy>Carmen Imelda Hoffman</cp:lastModifiedBy>
  <cp:revision>319</cp:revision>
  <dcterms:created xsi:type="dcterms:W3CDTF">2021-09-01T11:37:21Z</dcterms:created>
  <dcterms:modified xsi:type="dcterms:W3CDTF">2023-02-20T16:36:34Z</dcterms:modified>
</cp:coreProperties>
</file>