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9"/>
  </p:notesMasterIdLst>
  <p:sldIdLst>
    <p:sldId id="260" r:id="rId2"/>
    <p:sldId id="662" r:id="rId3"/>
    <p:sldId id="282" r:id="rId4"/>
    <p:sldId id="654" r:id="rId5"/>
    <p:sldId id="667" r:id="rId6"/>
    <p:sldId id="668" r:id="rId7"/>
    <p:sldId id="676" r:id="rId8"/>
    <p:sldId id="677" r:id="rId9"/>
    <p:sldId id="678" r:id="rId10"/>
    <p:sldId id="682" r:id="rId11"/>
    <p:sldId id="666" r:id="rId12"/>
    <p:sldId id="679" r:id="rId13"/>
    <p:sldId id="681" r:id="rId14"/>
    <p:sldId id="680" r:id="rId15"/>
    <p:sldId id="664" r:id="rId16"/>
    <p:sldId id="670" r:id="rId17"/>
    <p:sldId id="683" r:id="rId18"/>
    <p:sldId id="699" r:id="rId19"/>
    <p:sldId id="700" r:id="rId20"/>
    <p:sldId id="684" r:id="rId21"/>
    <p:sldId id="685" r:id="rId22"/>
    <p:sldId id="690" r:id="rId23"/>
    <p:sldId id="688" r:id="rId24"/>
    <p:sldId id="691" r:id="rId25"/>
    <p:sldId id="692" r:id="rId26"/>
    <p:sldId id="693" r:id="rId27"/>
    <p:sldId id="694" r:id="rId28"/>
    <p:sldId id="697" r:id="rId29"/>
    <p:sldId id="698" r:id="rId30"/>
    <p:sldId id="686" r:id="rId31"/>
    <p:sldId id="671" r:id="rId32"/>
    <p:sldId id="701" r:id="rId33"/>
    <p:sldId id="702" r:id="rId34"/>
    <p:sldId id="703" r:id="rId35"/>
    <p:sldId id="320" r:id="rId36"/>
    <p:sldId id="687" r:id="rId37"/>
    <p:sldId id="672" r:id="rId3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361"/>
    <a:srgbClr val="00B8E0"/>
    <a:srgbClr val="6B8FB5"/>
    <a:srgbClr val="D95900"/>
    <a:srgbClr val="133D8D"/>
    <a:srgbClr val="FAAE1A"/>
    <a:srgbClr val="6B1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2051" autoAdjust="0"/>
  </p:normalViewPr>
  <p:slideViewPr>
    <p:cSldViewPr snapToGrid="0">
      <p:cViewPr varScale="1">
        <p:scale>
          <a:sx n="50" d="100"/>
          <a:sy n="50" d="100"/>
        </p:scale>
        <p:origin x="1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B182CA-A3EA-42A5-BCDE-F4BA6B2F3F9F}" type="doc">
      <dgm:prSet loTypeId="urn:microsoft.com/office/officeart/2005/8/layout/b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ZA"/>
        </a:p>
      </dgm:t>
    </dgm:pt>
    <dgm:pt modelId="{DF31C97F-D533-407F-AC21-29FF468C2DAC}">
      <dgm:prSet phldrT="[Text]" custT="1"/>
      <dgm:spPr/>
      <dgm:t>
        <a:bodyPr/>
        <a:lstStyle/>
        <a:p>
          <a:r>
            <a:rPr lang="en-GB" sz="1000" dirty="0"/>
            <a:t>Submission of</a:t>
          </a:r>
        </a:p>
        <a:p>
          <a:r>
            <a:rPr lang="en-GB" sz="1000" dirty="0"/>
            <a:t>enrolment</a:t>
          </a:r>
        </a:p>
        <a:p>
          <a:r>
            <a:rPr lang="en-GB" sz="1000" dirty="0"/>
            <a:t>requirements as per</a:t>
          </a:r>
        </a:p>
        <a:p>
          <a:r>
            <a:rPr lang="en-GB" sz="1000" dirty="0"/>
            <a:t>recommendation letter</a:t>
          </a:r>
          <a:endParaRPr lang="en-ZA" sz="1000"/>
        </a:p>
      </dgm:t>
    </dgm:pt>
    <dgm:pt modelId="{493A128D-CC06-47D8-A148-0858EF842104}" type="parTrans" cxnId="{1D982A46-0F5D-4E96-B597-E960379E3381}">
      <dgm:prSet/>
      <dgm:spPr/>
      <dgm:t>
        <a:bodyPr/>
        <a:lstStyle/>
        <a:p>
          <a:endParaRPr lang="en-ZA" sz="1000"/>
        </a:p>
      </dgm:t>
    </dgm:pt>
    <dgm:pt modelId="{FFB2EED1-CEF2-47D7-AF7F-CC2DAC5FA884}" type="sibTrans" cxnId="{1D982A46-0F5D-4E96-B597-E960379E3381}">
      <dgm:prSet custT="1"/>
      <dgm:spPr/>
      <dgm:t>
        <a:bodyPr/>
        <a:lstStyle/>
        <a:p>
          <a:endParaRPr lang="en-ZA" sz="1000"/>
        </a:p>
      </dgm:t>
    </dgm:pt>
    <dgm:pt modelId="{72620C19-60C0-4038-987A-5CFD2B23C00E}">
      <dgm:prSet phldrT="[Text]" custT="1"/>
      <dgm:spPr/>
      <dgm:t>
        <a:bodyPr/>
        <a:lstStyle/>
        <a:p>
          <a:r>
            <a:rPr lang="en-GB" sz="1000" dirty="0"/>
            <a:t>Evaluation of registration</a:t>
          </a:r>
        </a:p>
        <a:p>
          <a:r>
            <a:rPr lang="en-GB" sz="1000" dirty="0"/>
            <a:t>requirements by</a:t>
          </a:r>
        </a:p>
        <a:p>
          <a:r>
            <a:rPr lang="en-GB" sz="1000" dirty="0"/>
            <a:t>INSETA</a:t>
          </a:r>
          <a:endParaRPr lang="en-ZA" sz="1000"/>
        </a:p>
      </dgm:t>
    </dgm:pt>
    <dgm:pt modelId="{106E9B9C-4E45-4131-B826-6FC92596ACF5}" type="parTrans" cxnId="{1E378592-91BD-41B9-9EC4-C22353E587BA}">
      <dgm:prSet/>
      <dgm:spPr/>
      <dgm:t>
        <a:bodyPr/>
        <a:lstStyle/>
        <a:p>
          <a:endParaRPr lang="en-ZA" sz="1000"/>
        </a:p>
      </dgm:t>
    </dgm:pt>
    <dgm:pt modelId="{5797A050-DD55-47B5-B497-327D9FF8E804}" type="sibTrans" cxnId="{1E378592-91BD-41B9-9EC4-C22353E587BA}">
      <dgm:prSet custT="1"/>
      <dgm:spPr/>
      <dgm:t>
        <a:bodyPr/>
        <a:lstStyle/>
        <a:p>
          <a:endParaRPr lang="en-ZA" sz="1000"/>
        </a:p>
      </dgm:t>
    </dgm:pt>
    <dgm:pt modelId="{3253B6E9-9333-4465-99E7-04B20FE3A22C}">
      <dgm:prSet phldrT="[Text]" custT="1"/>
      <dgm:spPr/>
      <dgm:t>
        <a:bodyPr/>
        <a:lstStyle/>
        <a:p>
          <a:r>
            <a:rPr lang="en-GB" sz="1000" dirty="0"/>
            <a:t>Upon approval INSETA</a:t>
          </a:r>
        </a:p>
        <a:p>
          <a:r>
            <a:rPr lang="en-GB" sz="1000" dirty="0"/>
            <a:t>issues a final Agreement</a:t>
          </a:r>
          <a:endParaRPr lang="en-ZA" sz="1000"/>
        </a:p>
      </dgm:t>
    </dgm:pt>
    <dgm:pt modelId="{A5D8D4B7-121E-4444-A107-569CFC6A2D6E}" type="parTrans" cxnId="{70EF3659-D0E7-462C-9EA9-A8DE99244EA7}">
      <dgm:prSet/>
      <dgm:spPr/>
      <dgm:t>
        <a:bodyPr/>
        <a:lstStyle/>
        <a:p>
          <a:endParaRPr lang="en-ZA" sz="1000"/>
        </a:p>
      </dgm:t>
    </dgm:pt>
    <dgm:pt modelId="{70139B59-3F94-4F60-ACBB-70F05D3B13F3}" type="sibTrans" cxnId="{70EF3659-D0E7-462C-9EA9-A8DE99244EA7}">
      <dgm:prSet custT="1"/>
      <dgm:spPr/>
      <dgm:t>
        <a:bodyPr/>
        <a:lstStyle/>
        <a:p>
          <a:endParaRPr lang="en-ZA" sz="1000"/>
        </a:p>
      </dgm:t>
    </dgm:pt>
    <dgm:pt modelId="{FD8AA218-486C-48F0-ABC1-4693C38D37B2}">
      <dgm:prSet phldrT="[Text]" custT="1"/>
      <dgm:spPr/>
      <dgm:t>
        <a:bodyPr/>
        <a:lstStyle/>
        <a:p>
          <a:r>
            <a:rPr lang="en-GB" sz="1000" dirty="0"/>
            <a:t>Once final agreement is</a:t>
          </a:r>
        </a:p>
        <a:p>
          <a:r>
            <a:rPr lang="en-GB" sz="1000" dirty="0"/>
            <a:t>counter signed by</a:t>
          </a:r>
        </a:p>
        <a:p>
          <a:r>
            <a:rPr lang="en-GB" sz="1000" dirty="0"/>
            <a:t>Employer and INSETA,</a:t>
          </a:r>
        </a:p>
        <a:p>
          <a:r>
            <a:rPr lang="en-GB" sz="1000" dirty="0"/>
            <a:t>request for first tranche</a:t>
          </a:r>
        </a:p>
        <a:p>
          <a:r>
            <a:rPr lang="en-GB" sz="1000" dirty="0"/>
            <a:t>invoice</a:t>
          </a:r>
          <a:endParaRPr lang="en-ZA" sz="1000"/>
        </a:p>
      </dgm:t>
    </dgm:pt>
    <dgm:pt modelId="{24884FC9-E34B-436D-BA87-4CD6E28FB655}" type="parTrans" cxnId="{4017BE52-2151-4F24-B13E-74FB44CDC69D}">
      <dgm:prSet/>
      <dgm:spPr/>
      <dgm:t>
        <a:bodyPr/>
        <a:lstStyle/>
        <a:p>
          <a:endParaRPr lang="en-ZA" sz="1000"/>
        </a:p>
      </dgm:t>
    </dgm:pt>
    <dgm:pt modelId="{1551AB04-2014-410E-B3EA-93C23EC36E49}" type="sibTrans" cxnId="{4017BE52-2151-4F24-B13E-74FB44CDC69D}">
      <dgm:prSet custT="1"/>
      <dgm:spPr/>
      <dgm:t>
        <a:bodyPr/>
        <a:lstStyle/>
        <a:p>
          <a:endParaRPr lang="en-ZA" sz="1000"/>
        </a:p>
      </dgm:t>
    </dgm:pt>
    <dgm:pt modelId="{4939AD36-A236-497C-8C91-53978187146A}">
      <dgm:prSet phldrT="[Text]" custT="1"/>
      <dgm:spPr/>
      <dgm:t>
        <a:bodyPr/>
        <a:lstStyle/>
        <a:p>
          <a:r>
            <a:rPr lang="en-GB" sz="1000" dirty="0"/>
            <a:t>Employer Submits first semster results and second semester registration where applicable </a:t>
          </a:r>
          <a:endParaRPr lang="en-ZA" sz="1000"/>
        </a:p>
      </dgm:t>
    </dgm:pt>
    <dgm:pt modelId="{6CD8C962-D49D-4058-B5D4-9FCB59D8A28D}" type="parTrans" cxnId="{AD236001-A7B1-42F3-88B6-CA60220DC027}">
      <dgm:prSet/>
      <dgm:spPr/>
      <dgm:t>
        <a:bodyPr/>
        <a:lstStyle/>
        <a:p>
          <a:endParaRPr lang="en-ZA" sz="1000"/>
        </a:p>
      </dgm:t>
    </dgm:pt>
    <dgm:pt modelId="{AD5947D0-8C82-4B76-BAC9-250E7DC6AD3C}" type="sibTrans" cxnId="{AD236001-A7B1-42F3-88B6-CA60220DC027}">
      <dgm:prSet custT="1"/>
      <dgm:spPr/>
      <dgm:t>
        <a:bodyPr/>
        <a:lstStyle/>
        <a:p>
          <a:endParaRPr lang="en-ZA" sz="1000"/>
        </a:p>
      </dgm:t>
    </dgm:pt>
    <dgm:pt modelId="{B846CE02-F5C3-491F-AB1B-DC56D627616B}">
      <dgm:prSet custT="1"/>
      <dgm:spPr/>
      <dgm:t>
        <a:bodyPr/>
        <a:lstStyle/>
        <a:p>
          <a:r>
            <a:rPr lang="en-GB" sz="1000" dirty="0"/>
            <a:t>Upon approval by</a:t>
          </a:r>
        </a:p>
        <a:p>
          <a:r>
            <a:rPr lang="en-GB" sz="1000" dirty="0"/>
            <a:t>INSETA a request for</a:t>
          </a:r>
        </a:p>
        <a:p>
          <a:r>
            <a:rPr lang="en-GB" sz="1000" dirty="0"/>
            <a:t>final tranche invoice</a:t>
          </a:r>
          <a:endParaRPr lang="en-ZA" sz="1000"/>
        </a:p>
      </dgm:t>
    </dgm:pt>
    <dgm:pt modelId="{F4C11333-7F62-48A3-9E7C-B38818A2CFB2}" type="parTrans" cxnId="{26F4D269-51D0-4B79-B5DB-89BA23AAEEF5}">
      <dgm:prSet/>
      <dgm:spPr/>
      <dgm:t>
        <a:bodyPr/>
        <a:lstStyle/>
        <a:p>
          <a:endParaRPr lang="en-ZA" sz="1000"/>
        </a:p>
      </dgm:t>
    </dgm:pt>
    <dgm:pt modelId="{DB35F461-E5D2-4479-B66D-91156FFDF42E}" type="sibTrans" cxnId="{26F4D269-51D0-4B79-B5DB-89BA23AAEEF5}">
      <dgm:prSet custT="1"/>
      <dgm:spPr/>
      <dgm:t>
        <a:bodyPr/>
        <a:lstStyle/>
        <a:p>
          <a:endParaRPr lang="en-ZA" sz="1000"/>
        </a:p>
      </dgm:t>
    </dgm:pt>
    <dgm:pt modelId="{EFB1A2CF-9CD4-4426-A263-7111E95E3CB7}">
      <dgm:prSet custT="1"/>
      <dgm:spPr/>
      <dgm:t>
        <a:bodyPr/>
        <a:lstStyle/>
        <a:p>
          <a:r>
            <a:rPr lang="en-GB" sz="1000" dirty="0"/>
            <a:t>Employer submit final</a:t>
          </a:r>
        </a:p>
        <a:p>
          <a:r>
            <a:rPr lang="en-GB" sz="1000" dirty="0"/>
            <a:t>academic or second</a:t>
          </a:r>
        </a:p>
        <a:p>
          <a:r>
            <a:rPr lang="en-GB" sz="1000" dirty="0"/>
            <a:t>semester results to</a:t>
          </a:r>
        </a:p>
        <a:p>
          <a:r>
            <a:rPr lang="en-GB" sz="1000" dirty="0"/>
            <a:t>INSETA</a:t>
          </a:r>
          <a:endParaRPr lang="en-ZA" sz="1000"/>
        </a:p>
      </dgm:t>
    </dgm:pt>
    <dgm:pt modelId="{0A5ABB43-82CD-411C-8A8D-6ABD96EF8CBA}" type="parTrans" cxnId="{BC15D413-F6A0-43C4-8985-ADE067D9C541}">
      <dgm:prSet/>
      <dgm:spPr/>
      <dgm:t>
        <a:bodyPr/>
        <a:lstStyle/>
        <a:p>
          <a:endParaRPr lang="en-ZA" sz="1000"/>
        </a:p>
      </dgm:t>
    </dgm:pt>
    <dgm:pt modelId="{82C8B78A-A612-4449-BE39-6C5EB1D81B63}" type="sibTrans" cxnId="{BC15D413-F6A0-43C4-8985-ADE067D9C541}">
      <dgm:prSet custT="1"/>
      <dgm:spPr/>
      <dgm:t>
        <a:bodyPr/>
        <a:lstStyle/>
        <a:p>
          <a:endParaRPr lang="en-ZA" sz="1000"/>
        </a:p>
      </dgm:t>
    </dgm:pt>
    <dgm:pt modelId="{7EB54590-588A-4ABA-8FC5-5A991E07C416}">
      <dgm:prSet custT="1"/>
      <dgm:spPr/>
      <dgm:t>
        <a:bodyPr/>
        <a:lstStyle/>
        <a:p>
          <a:r>
            <a:rPr lang="en-GB" sz="1000" dirty="0"/>
            <a:t>Upon approval of</a:t>
          </a:r>
        </a:p>
        <a:p>
          <a:r>
            <a:rPr lang="en-GB" sz="1000" dirty="0"/>
            <a:t>requirements INSETA</a:t>
          </a:r>
        </a:p>
        <a:p>
          <a:r>
            <a:rPr lang="en-GB" sz="1000" dirty="0"/>
            <a:t>reports beneficiaries</a:t>
          </a:r>
          <a:endParaRPr lang="en-ZA" sz="1000"/>
        </a:p>
      </dgm:t>
    </dgm:pt>
    <dgm:pt modelId="{9E77816B-1EFA-4732-B434-EB560D21408C}" type="parTrans" cxnId="{5ABF84F0-5978-4253-9A6E-2F33FFF27686}">
      <dgm:prSet/>
      <dgm:spPr/>
      <dgm:t>
        <a:bodyPr/>
        <a:lstStyle/>
        <a:p>
          <a:endParaRPr lang="en-ZA" sz="1000"/>
        </a:p>
      </dgm:t>
    </dgm:pt>
    <dgm:pt modelId="{6E99C622-9B67-4712-A58A-21977FE87A85}" type="sibTrans" cxnId="{5ABF84F0-5978-4253-9A6E-2F33FFF27686}">
      <dgm:prSet custT="1"/>
      <dgm:spPr/>
      <dgm:t>
        <a:bodyPr/>
        <a:lstStyle/>
        <a:p>
          <a:endParaRPr lang="en-ZA" sz="1000"/>
        </a:p>
      </dgm:t>
    </dgm:pt>
    <dgm:pt modelId="{85CFD871-B60C-4E3D-AA99-25E6FFA93CAB}">
      <dgm:prSet custT="1"/>
      <dgm:spPr/>
      <dgm:t>
        <a:bodyPr/>
        <a:lstStyle/>
        <a:p>
          <a:r>
            <a:rPr lang="en-GB" sz="1000" dirty="0"/>
            <a:t>INSETA to issue a</a:t>
          </a:r>
        </a:p>
        <a:p>
          <a:r>
            <a:rPr lang="en-GB" sz="1000" dirty="0"/>
            <a:t>contract closure letter</a:t>
          </a:r>
        </a:p>
        <a:p>
          <a:r>
            <a:rPr lang="en-GB" sz="1000" dirty="0"/>
            <a:t>to Employer</a:t>
          </a:r>
          <a:endParaRPr lang="en-ZA" sz="1000"/>
        </a:p>
      </dgm:t>
    </dgm:pt>
    <dgm:pt modelId="{F44D4F2E-C356-4080-9146-428FFFFC023E}" type="parTrans" cxnId="{0450925D-6540-4161-856F-E037606E1BAF}">
      <dgm:prSet/>
      <dgm:spPr/>
      <dgm:t>
        <a:bodyPr/>
        <a:lstStyle/>
        <a:p>
          <a:endParaRPr lang="en-ZA" sz="1000"/>
        </a:p>
      </dgm:t>
    </dgm:pt>
    <dgm:pt modelId="{DD05E859-AE6C-4070-A7B2-A50FC30E34B6}" type="sibTrans" cxnId="{0450925D-6540-4161-856F-E037606E1BAF}">
      <dgm:prSet/>
      <dgm:spPr/>
      <dgm:t>
        <a:bodyPr/>
        <a:lstStyle/>
        <a:p>
          <a:endParaRPr lang="en-ZA" sz="1000"/>
        </a:p>
      </dgm:t>
    </dgm:pt>
    <dgm:pt modelId="{4D8435CE-24F2-43CE-B550-82FAB859C087}">
      <dgm:prSet custT="1"/>
      <dgm:spPr/>
      <dgm:t>
        <a:bodyPr/>
        <a:lstStyle/>
        <a:p>
          <a:r>
            <a:rPr lang="en-GB" sz="1000" dirty="0"/>
            <a:t>Evaluation of requirements by</a:t>
          </a:r>
        </a:p>
        <a:p>
          <a:r>
            <a:rPr lang="en-GB" sz="1000" dirty="0"/>
            <a:t>INSETA</a:t>
          </a:r>
          <a:endParaRPr lang="en-ZA" sz="1000"/>
        </a:p>
      </dgm:t>
    </dgm:pt>
    <dgm:pt modelId="{DA418E06-36C0-47DB-91B6-AD397476ABCD}" type="parTrans" cxnId="{8087C985-959D-4421-A889-BAD4BDD1A035}">
      <dgm:prSet/>
      <dgm:spPr/>
      <dgm:t>
        <a:bodyPr/>
        <a:lstStyle/>
        <a:p>
          <a:endParaRPr lang="en-ZA" sz="1000"/>
        </a:p>
      </dgm:t>
    </dgm:pt>
    <dgm:pt modelId="{E77083BE-9EC9-401C-8384-303D6EF607B2}" type="sibTrans" cxnId="{8087C985-959D-4421-A889-BAD4BDD1A035}">
      <dgm:prSet custT="1"/>
      <dgm:spPr/>
      <dgm:t>
        <a:bodyPr/>
        <a:lstStyle/>
        <a:p>
          <a:endParaRPr lang="en-ZA" sz="1000"/>
        </a:p>
      </dgm:t>
    </dgm:pt>
    <dgm:pt modelId="{A131ADB2-00C7-4BD6-9393-E67DD28D2F22}" type="pres">
      <dgm:prSet presAssocID="{A3B182CA-A3EA-42A5-BCDE-F4BA6B2F3F9F}" presName="Name0" presStyleCnt="0">
        <dgm:presLayoutVars>
          <dgm:dir/>
          <dgm:resizeHandles val="exact"/>
        </dgm:presLayoutVars>
      </dgm:prSet>
      <dgm:spPr/>
    </dgm:pt>
    <dgm:pt modelId="{3A1FB22E-317A-4395-A8CE-8E9376D4FA38}" type="pres">
      <dgm:prSet presAssocID="{DF31C97F-D533-407F-AC21-29FF468C2DAC}" presName="node" presStyleLbl="node1" presStyleIdx="0" presStyleCnt="10">
        <dgm:presLayoutVars>
          <dgm:bulletEnabled val="1"/>
        </dgm:presLayoutVars>
      </dgm:prSet>
      <dgm:spPr/>
    </dgm:pt>
    <dgm:pt modelId="{4C19D7D5-021D-4EE9-A406-2405BD768FBC}" type="pres">
      <dgm:prSet presAssocID="{FFB2EED1-CEF2-47D7-AF7F-CC2DAC5FA884}" presName="sibTrans" presStyleLbl="sibTrans1D1" presStyleIdx="0" presStyleCnt="9"/>
      <dgm:spPr/>
    </dgm:pt>
    <dgm:pt modelId="{EF3FAF9A-4A99-47D6-914F-F5EDC02E9B66}" type="pres">
      <dgm:prSet presAssocID="{FFB2EED1-CEF2-47D7-AF7F-CC2DAC5FA884}" presName="connectorText" presStyleLbl="sibTrans1D1" presStyleIdx="0" presStyleCnt="9"/>
      <dgm:spPr/>
    </dgm:pt>
    <dgm:pt modelId="{DA09A193-DF21-43BB-A055-9575C3D28D16}" type="pres">
      <dgm:prSet presAssocID="{72620C19-60C0-4038-987A-5CFD2B23C00E}" presName="node" presStyleLbl="node1" presStyleIdx="1" presStyleCnt="10">
        <dgm:presLayoutVars>
          <dgm:bulletEnabled val="1"/>
        </dgm:presLayoutVars>
      </dgm:prSet>
      <dgm:spPr/>
    </dgm:pt>
    <dgm:pt modelId="{AB73620D-E000-4AF8-BA5A-C0520D794FB9}" type="pres">
      <dgm:prSet presAssocID="{5797A050-DD55-47B5-B497-327D9FF8E804}" presName="sibTrans" presStyleLbl="sibTrans1D1" presStyleIdx="1" presStyleCnt="9"/>
      <dgm:spPr/>
    </dgm:pt>
    <dgm:pt modelId="{51C75D40-AE9F-4E0B-9C54-F8B74175268B}" type="pres">
      <dgm:prSet presAssocID="{5797A050-DD55-47B5-B497-327D9FF8E804}" presName="connectorText" presStyleLbl="sibTrans1D1" presStyleIdx="1" presStyleCnt="9"/>
      <dgm:spPr/>
    </dgm:pt>
    <dgm:pt modelId="{A202482C-4165-4F9F-8515-7FFA51141F03}" type="pres">
      <dgm:prSet presAssocID="{3253B6E9-9333-4465-99E7-04B20FE3A22C}" presName="node" presStyleLbl="node1" presStyleIdx="2" presStyleCnt="10">
        <dgm:presLayoutVars>
          <dgm:bulletEnabled val="1"/>
        </dgm:presLayoutVars>
      </dgm:prSet>
      <dgm:spPr/>
    </dgm:pt>
    <dgm:pt modelId="{76F2378A-ED8A-43E3-8B09-B5B9324CF452}" type="pres">
      <dgm:prSet presAssocID="{70139B59-3F94-4F60-ACBB-70F05D3B13F3}" presName="sibTrans" presStyleLbl="sibTrans1D1" presStyleIdx="2" presStyleCnt="9"/>
      <dgm:spPr/>
    </dgm:pt>
    <dgm:pt modelId="{9AFE5C7C-436A-4EED-8426-23BD81F33E75}" type="pres">
      <dgm:prSet presAssocID="{70139B59-3F94-4F60-ACBB-70F05D3B13F3}" presName="connectorText" presStyleLbl="sibTrans1D1" presStyleIdx="2" presStyleCnt="9"/>
      <dgm:spPr/>
    </dgm:pt>
    <dgm:pt modelId="{B89BB697-4589-428C-AFB7-C4A491FC38E0}" type="pres">
      <dgm:prSet presAssocID="{FD8AA218-486C-48F0-ABC1-4693C38D37B2}" presName="node" presStyleLbl="node1" presStyleIdx="3" presStyleCnt="10">
        <dgm:presLayoutVars>
          <dgm:bulletEnabled val="1"/>
        </dgm:presLayoutVars>
      </dgm:prSet>
      <dgm:spPr/>
    </dgm:pt>
    <dgm:pt modelId="{0DD6FE9B-114A-4DC0-A4F5-3AEFE1A7B3BF}" type="pres">
      <dgm:prSet presAssocID="{1551AB04-2014-410E-B3EA-93C23EC36E49}" presName="sibTrans" presStyleLbl="sibTrans1D1" presStyleIdx="3" presStyleCnt="9"/>
      <dgm:spPr/>
    </dgm:pt>
    <dgm:pt modelId="{9D565A68-3762-4D7B-9649-9B2C16377544}" type="pres">
      <dgm:prSet presAssocID="{1551AB04-2014-410E-B3EA-93C23EC36E49}" presName="connectorText" presStyleLbl="sibTrans1D1" presStyleIdx="3" presStyleCnt="9"/>
      <dgm:spPr/>
    </dgm:pt>
    <dgm:pt modelId="{782A47D6-2E76-4180-B96A-104753DFC5C2}" type="pres">
      <dgm:prSet presAssocID="{4939AD36-A236-497C-8C91-53978187146A}" presName="node" presStyleLbl="node1" presStyleIdx="4" presStyleCnt="10">
        <dgm:presLayoutVars>
          <dgm:bulletEnabled val="1"/>
        </dgm:presLayoutVars>
      </dgm:prSet>
      <dgm:spPr/>
    </dgm:pt>
    <dgm:pt modelId="{5F67B938-7E54-48F8-9A9E-B0D0C628C6A9}" type="pres">
      <dgm:prSet presAssocID="{AD5947D0-8C82-4B76-BAC9-250E7DC6AD3C}" presName="sibTrans" presStyleLbl="sibTrans1D1" presStyleIdx="4" presStyleCnt="9"/>
      <dgm:spPr/>
    </dgm:pt>
    <dgm:pt modelId="{420FC2E8-CD88-48F5-A4F7-702B8172FC20}" type="pres">
      <dgm:prSet presAssocID="{AD5947D0-8C82-4B76-BAC9-250E7DC6AD3C}" presName="connectorText" presStyleLbl="sibTrans1D1" presStyleIdx="4" presStyleCnt="9"/>
      <dgm:spPr/>
    </dgm:pt>
    <dgm:pt modelId="{76A97714-1678-4E29-A4F1-B88DF9BB0323}" type="pres">
      <dgm:prSet presAssocID="{4D8435CE-24F2-43CE-B550-82FAB859C087}" presName="node" presStyleLbl="node1" presStyleIdx="5" presStyleCnt="10">
        <dgm:presLayoutVars>
          <dgm:bulletEnabled val="1"/>
        </dgm:presLayoutVars>
      </dgm:prSet>
      <dgm:spPr/>
    </dgm:pt>
    <dgm:pt modelId="{BF2814B5-DCAC-48B8-ACB4-7986FE20500D}" type="pres">
      <dgm:prSet presAssocID="{E77083BE-9EC9-401C-8384-303D6EF607B2}" presName="sibTrans" presStyleLbl="sibTrans1D1" presStyleIdx="5" presStyleCnt="9"/>
      <dgm:spPr/>
    </dgm:pt>
    <dgm:pt modelId="{F903A2A9-F7FF-4C72-9592-34D083C950A1}" type="pres">
      <dgm:prSet presAssocID="{E77083BE-9EC9-401C-8384-303D6EF607B2}" presName="connectorText" presStyleLbl="sibTrans1D1" presStyleIdx="5" presStyleCnt="9"/>
      <dgm:spPr/>
    </dgm:pt>
    <dgm:pt modelId="{306F3080-8483-4536-8F72-8175E78E9422}" type="pres">
      <dgm:prSet presAssocID="{B846CE02-F5C3-491F-AB1B-DC56D627616B}" presName="node" presStyleLbl="node1" presStyleIdx="6" presStyleCnt="10">
        <dgm:presLayoutVars>
          <dgm:bulletEnabled val="1"/>
        </dgm:presLayoutVars>
      </dgm:prSet>
      <dgm:spPr/>
    </dgm:pt>
    <dgm:pt modelId="{4B8AFBE8-F388-484C-86B6-5B7ECA187492}" type="pres">
      <dgm:prSet presAssocID="{DB35F461-E5D2-4479-B66D-91156FFDF42E}" presName="sibTrans" presStyleLbl="sibTrans1D1" presStyleIdx="6" presStyleCnt="9"/>
      <dgm:spPr/>
    </dgm:pt>
    <dgm:pt modelId="{C880A350-8353-4EE6-B61E-C858F5E208C5}" type="pres">
      <dgm:prSet presAssocID="{DB35F461-E5D2-4479-B66D-91156FFDF42E}" presName="connectorText" presStyleLbl="sibTrans1D1" presStyleIdx="6" presStyleCnt="9"/>
      <dgm:spPr/>
    </dgm:pt>
    <dgm:pt modelId="{8DCACAF6-21F0-4412-9DDC-6AB6925E93A0}" type="pres">
      <dgm:prSet presAssocID="{EFB1A2CF-9CD4-4426-A263-7111E95E3CB7}" presName="node" presStyleLbl="node1" presStyleIdx="7" presStyleCnt="10">
        <dgm:presLayoutVars>
          <dgm:bulletEnabled val="1"/>
        </dgm:presLayoutVars>
      </dgm:prSet>
      <dgm:spPr/>
    </dgm:pt>
    <dgm:pt modelId="{C36F12E4-13F5-4685-866F-4AD546B2021B}" type="pres">
      <dgm:prSet presAssocID="{82C8B78A-A612-4449-BE39-6C5EB1D81B63}" presName="sibTrans" presStyleLbl="sibTrans1D1" presStyleIdx="7" presStyleCnt="9"/>
      <dgm:spPr/>
    </dgm:pt>
    <dgm:pt modelId="{481DCF03-1276-401F-90F1-2EFFFFBA5557}" type="pres">
      <dgm:prSet presAssocID="{82C8B78A-A612-4449-BE39-6C5EB1D81B63}" presName="connectorText" presStyleLbl="sibTrans1D1" presStyleIdx="7" presStyleCnt="9"/>
      <dgm:spPr/>
    </dgm:pt>
    <dgm:pt modelId="{D07CA80C-9D0C-4D4C-ADBC-C9DBF2E34E1E}" type="pres">
      <dgm:prSet presAssocID="{7EB54590-588A-4ABA-8FC5-5A991E07C416}" presName="node" presStyleLbl="node1" presStyleIdx="8" presStyleCnt="10">
        <dgm:presLayoutVars>
          <dgm:bulletEnabled val="1"/>
        </dgm:presLayoutVars>
      </dgm:prSet>
      <dgm:spPr/>
    </dgm:pt>
    <dgm:pt modelId="{88902289-2CFA-4E57-8729-57DA49DDCA84}" type="pres">
      <dgm:prSet presAssocID="{6E99C622-9B67-4712-A58A-21977FE87A85}" presName="sibTrans" presStyleLbl="sibTrans1D1" presStyleIdx="8" presStyleCnt="9"/>
      <dgm:spPr/>
    </dgm:pt>
    <dgm:pt modelId="{360256F7-94D3-42F9-84A4-523734C5FC6F}" type="pres">
      <dgm:prSet presAssocID="{6E99C622-9B67-4712-A58A-21977FE87A85}" presName="connectorText" presStyleLbl="sibTrans1D1" presStyleIdx="8" presStyleCnt="9"/>
      <dgm:spPr/>
    </dgm:pt>
    <dgm:pt modelId="{48A690FF-DBCB-4689-9062-7E217853FDF4}" type="pres">
      <dgm:prSet presAssocID="{85CFD871-B60C-4E3D-AA99-25E6FFA93CAB}" presName="node" presStyleLbl="node1" presStyleIdx="9" presStyleCnt="10">
        <dgm:presLayoutVars>
          <dgm:bulletEnabled val="1"/>
        </dgm:presLayoutVars>
      </dgm:prSet>
      <dgm:spPr/>
    </dgm:pt>
  </dgm:ptLst>
  <dgm:cxnLst>
    <dgm:cxn modelId="{AD236001-A7B1-42F3-88B6-CA60220DC027}" srcId="{A3B182CA-A3EA-42A5-BCDE-F4BA6B2F3F9F}" destId="{4939AD36-A236-497C-8C91-53978187146A}" srcOrd="4" destOrd="0" parTransId="{6CD8C962-D49D-4058-B5D4-9FCB59D8A28D}" sibTransId="{AD5947D0-8C82-4B76-BAC9-250E7DC6AD3C}"/>
    <dgm:cxn modelId="{7BE5C10A-39D5-49E1-B3C7-9A7A41E78FF7}" type="presOf" srcId="{5797A050-DD55-47B5-B497-327D9FF8E804}" destId="{51C75D40-AE9F-4E0B-9C54-F8B74175268B}" srcOrd="1" destOrd="0" presId="urn:microsoft.com/office/officeart/2005/8/layout/bProcess3"/>
    <dgm:cxn modelId="{BC15D413-F6A0-43C4-8985-ADE067D9C541}" srcId="{A3B182CA-A3EA-42A5-BCDE-F4BA6B2F3F9F}" destId="{EFB1A2CF-9CD4-4426-A263-7111E95E3CB7}" srcOrd="7" destOrd="0" parTransId="{0A5ABB43-82CD-411C-8A8D-6ABD96EF8CBA}" sibTransId="{82C8B78A-A612-4449-BE39-6C5EB1D81B63}"/>
    <dgm:cxn modelId="{7E11B818-5388-425F-8E03-77FC418F824C}" type="presOf" srcId="{AD5947D0-8C82-4B76-BAC9-250E7DC6AD3C}" destId="{420FC2E8-CD88-48F5-A4F7-702B8172FC20}" srcOrd="1" destOrd="0" presId="urn:microsoft.com/office/officeart/2005/8/layout/bProcess3"/>
    <dgm:cxn modelId="{97B3061C-5C2D-4825-8BF6-BA7979B1E795}" type="presOf" srcId="{6E99C622-9B67-4712-A58A-21977FE87A85}" destId="{88902289-2CFA-4E57-8729-57DA49DDCA84}" srcOrd="0" destOrd="0" presId="urn:microsoft.com/office/officeart/2005/8/layout/bProcess3"/>
    <dgm:cxn modelId="{0DA90D1F-2B0F-4683-A0DF-1635342FF61D}" type="presOf" srcId="{FD8AA218-486C-48F0-ABC1-4693C38D37B2}" destId="{B89BB697-4589-428C-AFB7-C4A491FC38E0}" srcOrd="0" destOrd="0" presId="urn:microsoft.com/office/officeart/2005/8/layout/bProcess3"/>
    <dgm:cxn modelId="{0F7D3520-3154-480C-B862-119B486D2936}" type="presOf" srcId="{4939AD36-A236-497C-8C91-53978187146A}" destId="{782A47D6-2E76-4180-B96A-104753DFC5C2}" srcOrd="0" destOrd="0" presId="urn:microsoft.com/office/officeart/2005/8/layout/bProcess3"/>
    <dgm:cxn modelId="{254E8229-1796-45DE-8FCB-491E256B3D74}" type="presOf" srcId="{6E99C622-9B67-4712-A58A-21977FE87A85}" destId="{360256F7-94D3-42F9-84A4-523734C5FC6F}" srcOrd="1" destOrd="0" presId="urn:microsoft.com/office/officeart/2005/8/layout/bProcess3"/>
    <dgm:cxn modelId="{3CBA6934-4827-4A60-A3E6-E75BAB66E895}" type="presOf" srcId="{1551AB04-2014-410E-B3EA-93C23EC36E49}" destId="{0DD6FE9B-114A-4DC0-A4F5-3AEFE1A7B3BF}" srcOrd="0" destOrd="0" presId="urn:microsoft.com/office/officeart/2005/8/layout/bProcess3"/>
    <dgm:cxn modelId="{70448938-5F02-4E9D-BE18-F47B227E0A03}" type="presOf" srcId="{FFB2EED1-CEF2-47D7-AF7F-CC2DAC5FA884}" destId="{EF3FAF9A-4A99-47D6-914F-F5EDC02E9B66}" srcOrd="1" destOrd="0" presId="urn:microsoft.com/office/officeart/2005/8/layout/bProcess3"/>
    <dgm:cxn modelId="{E5267B3C-54E2-4A1F-B2B6-81B037FCBFB8}" type="presOf" srcId="{5797A050-DD55-47B5-B497-327D9FF8E804}" destId="{AB73620D-E000-4AF8-BA5A-C0520D794FB9}" srcOrd="0" destOrd="0" presId="urn:microsoft.com/office/officeart/2005/8/layout/bProcess3"/>
    <dgm:cxn modelId="{0450925D-6540-4161-856F-E037606E1BAF}" srcId="{A3B182CA-A3EA-42A5-BCDE-F4BA6B2F3F9F}" destId="{85CFD871-B60C-4E3D-AA99-25E6FFA93CAB}" srcOrd="9" destOrd="0" parTransId="{F44D4F2E-C356-4080-9146-428FFFFC023E}" sibTransId="{DD05E859-AE6C-4070-A7B2-A50FC30E34B6}"/>
    <dgm:cxn modelId="{053DCA43-CD9F-4B88-8EB7-D6726AA9653E}" type="presOf" srcId="{DF31C97F-D533-407F-AC21-29FF468C2DAC}" destId="{3A1FB22E-317A-4395-A8CE-8E9376D4FA38}" srcOrd="0" destOrd="0" presId="urn:microsoft.com/office/officeart/2005/8/layout/bProcess3"/>
    <dgm:cxn modelId="{1D982A46-0F5D-4E96-B597-E960379E3381}" srcId="{A3B182CA-A3EA-42A5-BCDE-F4BA6B2F3F9F}" destId="{DF31C97F-D533-407F-AC21-29FF468C2DAC}" srcOrd="0" destOrd="0" parTransId="{493A128D-CC06-47D8-A148-0858EF842104}" sibTransId="{FFB2EED1-CEF2-47D7-AF7F-CC2DAC5FA884}"/>
    <dgm:cxn modelId="{AA118C68-D97D-4C33-951A-6C2FBF299EC4}" type="presOf" srcId="{72620C19-60C0-4038-987A-5CFD2B23C00E}" destId="{DA09A193-DF21-43BB-A055-9575C3D28D16}" srcOrd="0" destOrd="0" presId="urn:microsoft.com/office/officeart/2005/8/layout/bProcess3"/>
    <dgm:cxn modelId="{26F4D269-51D0-4B79-B5DB-89BA23AAEEF5}" srcId="{A3B182CA-A3EA-42A5-BCDE-F4BA6B2F3F9F}" destId="{B846CE02-F5C3-491F-AB1B-DC56D627616B}" srcOrd="6" destOrd="0" parTransId="{F4C11333-7F62-48A3-9E7C-B38818A2CFB2}" sibTransId="{DB35F461-E5D2-4479-B66D-91156FFDF42E}"/>
    <dgm:cxn modelId="{506C674A-E3D8-43D4-B112-04A3BBFBE570}" type="presOf" srcId="{85CFD871-B60C-4E3D-AA99-25E6FFA93CAB}" destId="{48A690FF-DBCB-4689-9062-7E217853FDF4}" srcOrd="0" destOrd="0" presId="urn:microsoft.com/office/officeart/2005/8/layout/bProcess3"/>
    <dgm:cxn modelId="{FBF4506C-3D5F-452E-9812-D992F5CE1FF8}" type="presOf" srcId="{EFB1A2CF-9CD4-4426-A263-7111E95E3CB7}" destId="{8DCACAF6-21F0-4412-9DDC-6AB6925E93A0}" srcOrd="0" destOrd="0" presId="urn:microsoft.com/office/officeart/2005/8/layout/bProcess3"/>
    <dgm:cxn modelId="{4017BE52-2151-4F24-B13E-74FB44CDC69D}" srcId="{A3B182CA-A3EA-42A5-BCDE-F4BA6B2F3F9F}" destId="{FD8AA218-486C-48F0-ABC1-4693C38D37B2}" srcOrd="3" destOrd="0" parTransId="{24884FC9-E34B-436D-BA87-4CD6E28FB655}" sibTransId="{1551AB04-2014-410E-B3EA-93C23EC36E49}"/>
    <dgm:cxn modelId="{263F5175-6850-412C-A4E7-2DB552128441}" type="presOf" srcId="{1551AB04-2014-410E-B3EA-93C23EC36E49}" destId="{9D565A68-3762-4D7B-9649-9B2C16377544}" srcOrd="1" destOrd="0" presId="urn:microsoft.com/office/officeart/2005/8/layout/bProcess3"/>
    <dgm:cxn modelId="{70EF3659-D0E7-462C-9EA9-A8DE99244EA7}" srcId="{A3B182CA-A3EA-42A5-BCDE-F4BA6B2F3F9F}" destId="{3253B6E9-9333-4465-99E7-04B20FE3A22C}" srcOrd="2" destOrd="0" parTransId="{A5D8D4B7-121E-4444-A107-569CFC6A2D6E}" sibTransId="{70139B59-3F94-4F60-ACBB-70F05D3B13F3}"/>
    <dgm:cxn modelId="{3232C559-87DC-4E58-BA34-507DF73F470C}" type="presOf" srcId="{70139B59-3F94-4F60-ACBB-70F05D3B13F3}" destId="{9AFE5C7C-436A-4EED-8426-23BD81F33E75}" srcOrd="1" destOrd="0" presId="urn:microsoft.com/office/officeart/2005/8/layout/bProcess3"/>
    <dgm:cxn modelId="{84E86B7E-2149-4603-9E65-3FE0523A7A2E}" type="presOf" srcId="{82C8B78A-A612-4449-BE39-6C5EB1D81B63}" destId="{C36F12E4-13F5-4685-866F-4AD546B2021B}" srcOrd="0" destOrd="0" presId="urn:microsoft.com/office/officeart/2005/8/layout/bProcess3"/>
    <dgm:cxn modelId="{180CD67E-8824-4128-A6BF-C2D008525446}" type="presOf" srcId="{FFB2EED1-CEF2-47D7-AF7F-CC2DAC5FA884}" destId="{4C19D7D5-021D-4EE9-A406-2405BD768FBC}" srcOrd="0" destOrd="0" presId="urn:microsoft.com/office/officeart/2005/8/layout/bProcess3"/>
    <dgm:cxn modelId="{8087C985-959D-4421-A889-BAD4BDD1A035}" srcId="{A3B182CA-A3EA-42A5-BCDE-F4BA6B2F3F9F}" destId="{4D8435CE-24F2-43CE-B550-82FAB859C087}" srcOrd="5" destOrd="0" parTransId="{DA418E06-36C0-47DB-91B6-AD397476ABCD}" sibTransId="{E77083BE-9EC9-401C-8384-303D6EF607B2}"/>
    <dgm:cxn modelId="{87529189-A698-420E-AE9A-37F268A2441D}" type="presOf" srcId="{A3B182CA-A3EA-42A5-BCDE-F4BA6B2F3F9F}" destId="{A131ADB2-00C7-4BD6-9393-E67DD28D2F22}" srcOrd="0" destOrd="0" presId="urn:microsoft.com/office/officeart/2005/8/layout/bProcess3"/>
    <dgm:cxn modelId="{0071048F-62A1-4749-8AEF-2970600415E7}" type="presOf" srcId="{DB35F461-E5D2-4479-B66D-91156FFDF42E}" destId="{C880A350-8353-4EE6-B61E-C858F5E208C5}" srcOrd="1" destOrd="0" presId="urn:microsoft.com/office/officeart/2005/8/layout/bProcess3"/>
    <dgm:cxn modelId="{1E378592-91BD-41B9-9EC4-C22353E587BA}" srcId="{A3B182CA-A3EA-42A5-BCDE-F4BA6B2F3F9F}" destId="{72620C19-60C0-4038-987A-5CFD2B23C00E}" srcOrd="1" destOrd="0" parTransId="{106E9B9C-4E45-4131-B826-6FC92596ACF5}" sibTransId="{5797A050-DD55-47B5-B497-327D9FF8E804}"/>
    <dgm:cxn modelId="{AB076CBA-2427-4FA5-8048-9BD8BE0F5D1E}" type="presOf" srcId="{82C8B78A-A612-4449-BE39-6C5EB1D81B63}" destId="{481DCF03-1276-401F-90F1-2EFFFFBA5557}" srcOrd="1" destOrd="0" presId="urn:microsoft.com/office/officeart/2005/8/layout/bProcess3"/>
    <dgm:cxn modelId="{32405EC4-2E84-4F4E-8DF9-975CB869AC23}" type="presOf" srcId="{B846CE02-F5C3-491F-AB1B-DC56D627616B}" destId="{306F3080-8483-4536-8F72-8175E78E9422}" srcOrd="0" destOrd="0" presId="urn:microsoft.com/office/officeart/2005/8/layout/bProcess3"/>
    <dgm:cxn modelId="{DF3486C8-B06E-4AB7-A220-A4B35227AB1C}" type="presOf" srcId="{3253B6E9-9333-4465-99E7-04B20FE3A22C}" destId="{A202482C-4165-4F9F-8515-7FFA51141F03}" srcOrd="0" destOrd="0" presId="urn:microsoft.com/office/officeart/2005/8/layout/bProcess3"/>
    <dgm:cxn modelId="{4530DBC8-0238-4F5D-8931-0D959786A6B6}" type="presOf" srcId="{4D8435CE-24F2-43CE-B550-82FAB859C087}" destId="{76A97714-1678-4E29-A4F1-B88DF9BB0323}" srcOrd="0" destOrd="0" presId="urn:microsoft.com/office/officeart/2005/8/layout/bProcess3"/>
    <dgm:cxn modelId="{BC0140DE-62F7-4F1B-8C3C-58FCA1E945F5}" type="presOf" srcId="{70139B59-3F94-4F60-ACBB-70F05D3B13F3}" destId="{76F2378A-ED8A-43E3-8B09-B5B9324CF452}" srcOrd="0" destOrd="0" presId="urn:microsoft.com/office/officeart/2005/8/layout/bProcess3"/>
    <dgm:cxn modelId="{6306DAE0-E6C2-4E7E-9057-A7D1CD756CB7}" type="presOf" srcId="{7EB54590-588A-4ABA-8FC5-5A991E07C416}" destId="{D07CA80C-9D0C-4D4C-ADBC-C9DBF2E34E1E}" srcOrd="0" destOrd="0" presId="urn:microsoft.com/office/officeart/2005/8/layout/bProcess3"/>
    <dgm:cxn modelId="{9EBC0BEF-747A-473E-BC32-32785494E51B}" type="presOf" srcId="{DB35F461-E5D2-4479-B66D-91156FFDF42E}" destId="{4B8AFBE8-F388-484C-86B6-5B7ECA187492}" srcOrd="0" destOrd="0" presId="urn:microsoft.com/office/officeart/2005/8/layout/bProcess3"/>
    <dgm:cxn modelId="{5ABF84F0-5978-4253-9A6E-2F33FFF27686}" srcId="{A3B182CA-A3EA-42A5-BCDE-F4BA6B2F3F9F}" destId="{7EB54590-588A-4ABA-8FC5-5A991E07C416}" srcOrd="8" destOrd="0" parTransId="{9E77816B-1EFA-4732-B434-EB560D21408C}" sibTransId="{6E99C622-9B67-4712-A58A-21977FE87A85}"/>
    <dgm:cxn modelId="{9CD0D7F2-B6AC-431C-8296-EB2F83074EF1}" type="presOf" srcId="{E77083BE-9EC9-401C-8384-303D6EF607B2}" destId="{BF2814B5-DCAC-48B8-ACB4-7986FE20500D}" srcOrd="0" destOrd="0" presId="urn:microsoft.com/office/officeart/2005/8/layout/bProcess3"/>
    <dgm:cxn modelId="{FE65DAF2-D6FB-488A-8F1A-A75E3981EA65}" type="presOf" srcId="{E77083BE-9EC9-401C-8384-303D6EF607B2}" destId="{F903A2A9-F7FF-4C72-9592-34D083C950A1}" srcOrd="1" destOrd="0" presId="urn:microsoft.com/office/officeart/2005/8/layout/bProcess3"/>
    <dgm:cxn modelId="{092B29F3-5313-4D4C-9AD0-318CAB090772}" type="presOf" srcId="{AD5947D0-8C82-4B76-BAC9-250E7DC6AD3C}" destId="{5F67B938-7E54-48F8-9A9E-B0D0C628C6A9}" srcOrd="0" destOrd="0" presId="urn:microsoft.com/office/officeart/2005/8/layout/bProcess3"/>
    <dgm:cxn modelId="{6DE82284-758F-4814-BB94-56CA69FBAC09}" type="presParOf" srcId="{A131ADB2-00C7-4BD6-9393-E67DD28D2F22}" destId="{3A1FB22E-317A-4395-A8CE-8E9376D4FA38}" srcOrd="0" destOrd="0" presId="urn:microsoft.com/office/officeart/2005/8/layout/bProcess3"/>
    <dgm:cxn modelId="{6C7D36A2-B657-49D2-A934-BEA97CF5F7F3}" type="presParOf" srcId="{A131ADB2-00C7-4BD6-9393-E67DD28D2F22}" destId="{4C19D7D5-021D-4EE9-A406-2405BD768FBC}" srcOrd="1" destOrd="0" presId="urn:microsoft.com/office/officeart/2005/8/layout/bProcess3"/>
    <dgm:cxn modelId="{C0CF3684-8C46-4F7C-9193-8F20204DCC81}" type="presParOf" srcId="{4C19D7D5-021D-4EE9-A406-2405BD768FBC}" destId="{EF3FAF9A-4A99-47D6-914F-F5EDC02E9B66}" srcOrd="0" destOrd="0" presId="urn:microsoft.com/office/officeart/2005/8/layout/bProcess3"/>
    <dgm:cxn modelId="{26F29E2A-15B1-40AC-BE9D-420518A84C40}" type="presParOf" srcId="{A131ADB2-00C7-4BD6-9393-E67DD28D2F22}" destId="{DA09A193-DF21-43BB-A055-9575C3D28D16}" srcOrd="2" destOrd="0" presId="urn:microsoft.com/office/officeart/2005/8/layout/bProcess3"/>
    <dgm:cxn modelId="{92E7100E-E098-456C-904C-BF8AD8940549}" type="presParOf" srcId="{A131ADB2-00C7-4BD6-9393-E67DD28D2F22}" destId="{AB73620D-E000-4AF8-BA5A-C0520D794FB9}" srcOrd="3" destOrd="0" presId="urn:microsoft.com/office/officeart/2005/8/layout/bProcess3"/>
    <dgm:cxn modelId="{EC519B2A-A8DA-4079-BA11-4AC1592CD6E8}" type="presParOf" srcId="{AB73620D-E000-4AF8-BA5A-C0520D794FB9}" destId="{51C75D40-AE9F-4E0B-9C54-F8B74175268B}" srcOrd="0" destOrd="0" presId="urn:microsoft.com/office/officeart/2005/8/layout/bProcess3"/>
    <dgm:cxn modelId="{957E77FA-88BE-47C1-871C-CE2C39C7252F}" type="presParOf" srcId="{A131ADB2-00C7-4BD6-9393-E67DD28D2F22}" destId="{A202482C-4165-4F9F-8515-7FFA51141F03}" srcOrd="4" destOrd="0" presId="urn:microsoft.com/office/officeart/2005/8/layout/bProcess3"/>
    <dgm:cxn modelId="{91EE2CC7-F252-4956-894A-7C8CD70B5AC1}" type="presParOf" srcId="{A131ADB2-00C7-4BD6-9393-E67DD28D2F22}" destId="{76F2378A-ED8A-43E3-8B09-B5B9324CF452}" srcOrd="5" destOrd="0" presId="urn:microsoft.com/office/officeart/2005/8/layout/bProcess3"/>
    <dgm:cxn modelId="{244CDDF2-EF1A-4889-BDF3-0ECEC280FBCB}" type="presParOf" srcId="{76F2378A-ED8A-43E3-8B09-B5B9324CF452}" destId="{9AFE5C7C-436A-4EED-8426-23BD81F33E75}" srcOrd="0" destOrd="0" presId="urn:microsoft.com/office/officeart/2005/8/layout/bProcess3"/>
    <dgm:cxn modelId="{56C0034B-CA81-4BDE-B397-E11C477EC0AF}" type="presParOf" srcId="{A131ADB2-00C7-4BD6-9393-E67DD28D2F22}" destId="{B89BB697-4589-428C-AFB7-C4A491FC38E0}" srcOrd="6" destOrd="0" presId="urn:microsoft.com/office/officeart/2005/8/layout/bProcess3"/>
    <dgm:cxn modelId="{04234C9A-E4CE-459F-B3E7-F69E7303B86E}" type="presParOf" srcId="{A131ADB2-00C7-4BD6-9393-E67DD28D2F22}" destId="{0DD6FE9B-114A-4DC0-A4F5-3AEFE1A7B3BF}" srcOrd="7" destOrd="0" presId="urn:microsoft.com/office/officeart/2005/8/layout/bProcess3"/>
    <dgm:cxn modelId="{65E155E0-404B-489B-A720-B51DA3EAA9B0}" type="presParOf" srcId="{0DD6FE9B-114A-4DC0-A4F5-3AEFE1A7B3BF}" destId="{9D565A68-3762-4D7B-9649-9B2C16377544}" srcOrd="0" destOrd="0" presId="urn:microsoft.com/office/officeart/2005/8/layout/bProcess3"/>
    <dgm:cxn modelId="{D82F22FA-C246-4772-9141-B7936DC9F906}" type="presParOf" srcId="{A131ADB2-00C7-4BD6-9393-E67DD28D2F22}" destId="{782A47D6-2E76-4180-B96A-104753DFC5C2}" srcOrd="8" destOrd="0" presId="urn:microsoft.com/office/officeart/2005/8/layout/bProcess3"/>
    <dgm:cxn modelId="{3301E4DC-5FFE-4AB6-BE1C-233370A873E9}" type="presParOf" srcId="{A131ADB2-00C7-4BD6-9393-E67DD28D2F22}" destId="{5F67B938-7E54-48F8-9A9E-B0D0C628C6A9}" srcOrd="9" destOrd="0" presId="urn:microsoft.com/office/officeart/2005/8/layout/bProcess3"/>
    <dgm:cxn modelId="{5F5C9007-8E8A-4726-BD10-3FFE4DD67BC2}" type="presParOf" srcId="{5F67B938-7E54-48F8-9A9E-B0D0C628C6A9}" destId="{420FC2E8-CD88-48F5-A4F7-702B8172FC20}" srcOrd="0" destOrd="0" presId="urn:microsoft.com/office/officeart/2005/8/layout/bProcess3"/>
    <dgm:cxn modelId="{FC914DBF-5130-4ED8-9343-534BCE1E4B1F}" type="presParOf" srcId="{A131ADB2-00C7-4BD6-9393-E67DD28D2F22}" destId="{76A97714-1678-4E29-A4F1-B88DF9BB0323}" srcOrd="10" destOrd="0" presId="urn:microsoft.com/office/officeart/2005/8/layout/bProcess3"/>
    <dgm:cxn modelId="{DE5D955D-AF17-47BD-9A9D-48DAC3A98228}" type="presParOf" srcId="{A131ADB2-00C7-4BD6-9393-E67DD28D2F22}" destId="{BF2814B5-DCAC-48B8-ACB4-7986FE20500D}" srcOrd="11" destOrd="0" presId="urn:microsoft.com/office/officeart/2005/8/layout/bProcess3"/>
    <dgm:cxn modelId="{D580B5A6-7081-411C-BF32-06A280F105DD}" type="presParOf" srcId="{BF2814B5-DCAC-48B8-ACB4-7986FE20500D}" destId="{F903A2A9-F7FF-4C72-9592-34D083C950A1}" srcOrd="0" destOrd="0" presId="urn:microsoft.com/office/officeart/2005/8/layout/bProcess3"/>
    <dgm:cxn modelId="{08435292-DEDF-42BC-8AB2-46BC5D10B952}" type="presParOf" srcId="{A131ADB2-00C7-4BD6-9393-E67DD28D2F22}" destId="{306F3080-8483-4536-8F72-8175E78E9422}" srcOrd="12" destOrd="0" presId="urn:microsoft.com/office/officeart/2005/8/layout/bProcess3"/>
    <dgm:cxn modelId="{64C32AF3-AA24-4545-B30E-384BE8115973}" type="presParOf" srcId="{A131ADB2-00C7-4BD6-9393-E67DD28D2F22}" destId="{4B8AFBE8-F388-484C-86B6-5B7ECA187492}" srcOrd="13" destOrd="0" presId="urn:microsoft.com/office/officeart/2005/8/layout/bProcess3"/>
    <dgm:cxn modelId="{CBC04506-AA72-4A7D-816A-0D520A2B61A4}" type="presParOf" srcId="{4B8AFBE8-F388-484C-86B6-5B7ECA187492}" destId="{C880A350-8353-4EE6-B61E-C858F5E208C5}" srcOrd="0" destOrd="0" presId="urn:microsoft.com/office/officeart/2005/8/layout/bProcess3"/>
    <dgm:cxn modelId="{E72FD272-8802-4239-9710-955AC70F79B2}" type="presParOf" srcId="{A131ADB2-00C7-4BD6-9393-E67DD28D2F22}" destId="{8DCACAF6-21F0-4412-9DDC-6AB6925E93A0}" srcOrd="14" destOrd="0" presId="urn:microsoft.com/office/officeart/2005/8/layout/bProcess3"/>
    <dgm:cxn modelId="{5FBE049A-9463-48AD-9185-C67D9C5B1DA1}" type="presParOf" srcId="{A131ADB2-00C7-4BD6-9393-E67DD28D2F22}" destId="{C36F12E4-13F5-4685-866F-4AD546B2021B}" srcOrd="15" destOrd="0" presId="urn:microsoft.com/office/officeart/2005/8/layout/bProcess3"/>
    <dgm:cxn modelId="{B2FEA37A-0939-43B0-9C62-2703E72B67B0}" type="presParOf" srcId="{C36F12E4-13F5-4685-866F-4AD546B2021B}" destId="{481DCF03-1276-401F-90F1-2EFFFFBA5557}" srcOrd="0" destOrd="0" presId="urn:microsoft.com/office/officeart/2005/8/layout/bProcess3"/>
    <dgm:cxn modelId="{2E406F48-9416-4E43-BCD7-D792EE395390}" type="presParOf" srcId="{A131ADB2-00C7-4BD6-9393-E67DD28D2F22}" destId="{D07CA80C-9D0C-4D4C-ADBC-C9DBF2E34E1E}" srcOrd="16" destOrd="0" presId="urn:microsoft.com/office/officeart/2005/8/layout/bProcess3"/>
    <dgm:cxn modelId="{45E6BAB9-A4DC-45C2-99B9-BD91F366FC68}" type="presParOf" srcId="{A131ADB2-00C7-4BD6-9393-E67DD28D2F22}" destId="{88902289-2CFA-4E57-8729-57DA49DDCA84}" srcOrd="17" destOrd="0" presId="urn:microsoft.com/office/officeart/2005/8/layout/bProcess3"/>
    <dgm:cxn modelId="{9F6F57A5-691A-4D55-8BBF-AE7F37F8C9AB}" type="presParOf" srcId="{88902289-2CFA-4E57-8729-57DA49DDCA84}" destId="{360256F7-94D3-42F9-84A4-523734C5FC6F}" srcOrd="0" destOrd="0" presId="urn:microsoft.com/office/officeart/2005/8/layout/bProcess3"/>
    <dgm:cxn modelId="{82F58243-8610-4042-8011-831B6ADAD33C}" type="presParOf" srcId="{A131ADB2-00C7-4BD6-9393-E67DD28D2F22}" destId="{48A690FF-DBCB-4689-9062-7E217853FDF4}" srcOrd="1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14D475-817A-4B55-A42F-5AEEBDFA6A93}" type="doc">
      <dgm:prSet loTypeId="urn:microsoft.com/office/officeart/2005/8/layout/b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ZA"/>
        </a:p>
      </dgm:t>
    </dgm:pt>
    <dgm:pt modelId="{241C106D-8A5C-455E-9EE9-AE06716D94CC}">
      <dgm:prSet phldrT="[Text]" custT="1"/>
      <dgm:spPr/>
      <dgm:t>
        <a:bodyPr/>
        <a:lstStyle/>
        <a:p>
          <a:r>
            <a:rPr lang="en-GB" sz="1000" dirty="0"/>
            <a:t>Submission of</a:t>
          </a:r>
        </a:p>
        <a:p>
          <a:r>
            <a:rPr lang="en-GB" sz="1000" dirty="0"/>
            <a:t>enrolment</a:t>
          </a:r>
        </a:p>
        <a:p>
          <a:r>
            <a:rPr lang="en-GB" sz="1000" dirty="0"/>
            <a:t>requirements as per</a:t>
          </a:r>
        </a:p>
        <a:p>
          <a:r>
            <a:rPr lang="en-GB" sz="1000" dirty="0"/>
            <a:t>recommendation</a:t>
          </a:r>
          <a:endParaRPr lang="en-ZA" sz="1000"/>
        </a:p>
      </dgm:t>
    </dgm:pt>
    <dgm:pt modelId="{5AE4E4BF-D625-42B7-8C51-C413F985A8E7}" type="parTrans" cxnId="{5C5F29EE-9A41-430F-86C0-12FD84585155}">
      <dgm:prSet/>
      <dgm:spPr/>
      <dgm:t>
        <a:bodyPr/>
        <a:lstStyle/>
        <a:p>
          <a:endParaRPr lang="en-ZA" sz="1000"/>
        </a:p>
      </dgm:t>
    </dgm:pt>
    <dgm:pt modelId="{BC2311AB-31DC-45AB-9B4C-706181D728BB}" type="sibTrans" cxnId="{5C5F29EE-9A41-430F-86C0-12FD84585155}">
      <dgm:prSet custT="1"/>
      <dgm:spPr/>
      <dgm:t>
        <a:bodyPr/>
        <a:lstStyle/>
        <a:p>
          <a:endParaRPr lang="en-ZA" sz="1000"/>
        </a:p>
      </dgm:t>
    </dgm:pt>
    <dgm:pt modelId="{F9CA1730-D865-4C1A-8996-B99D5CE86392}">
      <dgm:prSet phldrT="[Text]" custT="1"/>
      <dgm:spPr/>
      <dgm:t>
        <a:bodyPr/>
        <a:lstStyle/>
        <a:p>
          <a:r>
            <a:rPr lang="en-GB" sz="1000" dirty="0"/>
            <a:t>Evaluation of registration</a:t>
          </a:r>
        </a:p>
        <a:p>
          <a:r>
            <a:rPr lang="en-GB" sz="1000" dirty="0"/>
            <a:t>requirements by</a:t>
          </a:r>
        </a:p>
        <a:p>
          <a:r>
            <a:rPr lang="en-GB" sz="1000" dirty="0"/>
            <a:t>INSETA</a:t>
          </a:r>
          <a:endParaRPr lang="en-ZA" sz="1000"/>
        </a:p>
      </dgm:t>
    </dgm:pt>
    <dgm:pt modelId="{D7A90BE3-7C2A-4148-9BA1-88E39377D68E}" type="parTrans" cxnId="{226B0BE8-3876-41BB-B4C2-2DE4FFDBDD39}">
      <dgm:prSet/>
      <dgm:spPr/>
      <dgm:t>
        <a:bodyPr/>
        <a:lstStyle/>
        <a:p>
          <a:endParaRPr lang="en-ZA" sz="1000"/>
        </a:p>
      </dgm:t>
    </dgm:pt>
    <dgm:pt modelId="{3A0C8F92-5A85-4F23-881F-1C19944187F0}" type="sibTrans" cxnId="{226B0BE8-3876-41BB-B4C2-2DE4FFDBDD39}">
      <dgm:prSet custT="1"/>
      <dgm:spPr/>
      <dgm:t>
        <a:bodyPr/>
        <a:lstStyle/>
        <a:p>
          <a:endParaRPr lang="en-ZA" sz="1000"/>
        </a:p>
      </dgm:t>
    </dgm:pt>
    <dgm:pt modelId="{4FE44818-52A7-41FE-B6A4-B30012556638}">
      <dgm:prSet phldrT="[Text]" custT="1"/>
      <dgm:spPr/>
      <dgm:t>
        <a:bodyPr/>
        <a:lstStyle/>
        <a:p>
          <a:r>
            <a:rPr lang="en-GB" sz="1000" dirty="0"/>
            <a:t>Upon approval INSETA</a:t>
          </a:r>
        </a:p>
        <a:p>
          <a:r>
            <a:rPr lang="en-GB" sz="1000" dirty="0"/>
            <a:t>issues a final Agreement</a:t>
          </a:r>
          <a:endParaRPr lang="en-ZA" sz="1000"/>
        </a:p>
      </dgm:t>
    </dgm:pt>
    <dgm:pt modelId="{B8132265-9EA4-4F45-9E63-37042E37DAA0}" type="parTrans" cxnId="{52B14860-F4AD-441B-A0BE-ED2BC4DBAD8A}">
      <dgm:prSet/>
      <dgm:spPr/>
      <dgm:t>
        <a:bodyPr/>
        <a:lstStyle/>
        <a:p>
          <a:endParaRPr lang="en-ZA" sz="1000"/>
        </a:p>
      </dgm:t>
    </dgm:pt>
    <dgm:pt modelId="{2D73CDF8-4B74-4B98-9292-B756284779F5}" type="sibTrans" cxnId="{52B14860-F4AD-441B-A0BE-ED2BC4DBAD8A}">
      <dgm:prSet custT="1"/>
      <dgm:spPr/>
      <dgm:t>
        <a:bodyPr/>
        <a:lstStyle/>
        <a:p>
          <a:endParaRPr lang="en-ZA" sz="1000"/>
        </a:p>
      </dgm:t>
    </dgm:pt>
    <dgm:pt modelId="{74FF6C8C-C70C-4AE3-826B-83F69F5A952E}">
      <dgm:prSet phldrT="[Text]" custT="1"/>
      <dgm:spPr/>
      <dgm:t>
        <a:bodyPr/>
        <a:lstStyle/>
        <a:p>
          <a:r>
            <a:rPr lang="en-GB" sz="1000" dirty="0"/>
            <a:t>Once final agreement is</a:t>
          </a:r>
        </a:p>
        <a:p>
          <a:r>
            <a:rPr lang="en-GB" sz="1000" dirty="0"/>
            <a:t>counter signed by</a:t>
          </a:r>
        </a:p>
        <a:p>
          <a:r>
            <a:rPr lang="en-GB" sz="1000" dirty="0"/>
            <a:t>Employer and INSETA,</a:t>
          </a:r>
        </a:p>
        <a:p>
          <a:r>
            <a:rPr lang="en-GB" sz="1000" dirty="0"/>
            <a:t>request for first tranche</a:t>
          </a:r>
        </a:p>
        <a:p>
          <a:r>
            <a:rPr lang="en-GB" sz="1000" dirty="0"/>
            <a:t>invoice</a:t>
          </a:r>
          <a:endParaRPr lang="en-ZA" sz="1000"/>
        </a:p>
      </dgm:t>
    </dgm:pt>
    <dgm:pt modelId="{68324321-7089-41C3-BE42-30E3BFA4B02F}" type="parTrans" cxnId="{40CF3B47-E54A-41C1-BF0C-323D7220B898}">
      <dgm:prSet/>
      <dgm:spPr/>
      <dgm:t>
        <a:bodyPr/>
        <a:lstStyle/>
        <a:p>
          <a:endParaRPr lang="en-ZA" sz="1000"/>
        </a:p>
      </dgm:t>
    </dgm:pt>
    <dgm:pt modelId="{25B02204-EA0C-4F75-A0D4-8A3CE7D560FB}" type="sibTrans" cxnId="{40CF3B47-E54A-41C1-BF0C-323D7220B898}">
      <dgm:prSet custT="1"/>
      <dgm:spPr/>
      <dgm:t>
        <a:bodyPr/>
        <a:lstStyle/>
        <a:p>
          <a:endParaRPr lang="en-ZA" sz="1000"/>
        </a:p>
      </dgm:t>
    </dgm:pt>
    <dgm:pt modelId="{E6985C0A-650C-4612-8D22-0B9971D691F5}">
      <dgm:prSet phldrT="[Text]" custT="1"/>
      <dgm:spPr/>
      <dgm:t>
        <a:bodyPr/>
        <a:lstStyle/>
        <a:p>
          <a:r>
            <a:rPr lang="en-GB" sz="1000" dirty="0"/>
            <a:t>First tranche payment</a:t>
          </a:r>
        </a:p>
        <a:p>
          <a:r>
            <a:rPr lang="en-GB" sz="1000" dirty="0"/>
            <a:t>and reporting of</a:t>
          </a:r>
        </a:p>
        <a:p>
          <a:r>
            <a:rPr lang="en-GB" sz="1000" dirty="0"/>
            <a:t>beneficiaries by INSETA</a:t>
          </a:r>
          <a:endParaRPr lang="en-ZA" sz="1000"/>
        </a:p>
      </dgm:t>
    </dgm:pt>
    <dgm:pt modelId="{615831CE-809B-4F43-9C52-2E4D6A8F92ED}" type="parTrans" cxnId="{B9C5FCF4-FAE0-4AA8-A1F3-748D899F60DF}">
      <dgm:prSet/>
      <dgm:spPr/>
      <dgm:t>
        <a:bodyPr/>
        <a:lstStyle/>
        <a:p>
          <a:endParaRPr lang="en-ZA" sz="1000"/>
        </a:p>
      </dgm:t>
    </dgm:pt>
    <dgm:pt modelId="{73C71D70-44C3-4754-A031-2FA123F2A0D7}" type="sibTrans" cxnId="{B9C5FCF4-FAE0-4AA8-A1F3-748D899F60DF}">
      <dgm:prSet custT="1"/>
      <dgm:spPr/>
      <dgm:t>
        <a:bodyPr/>
        <a:lstStyle/>
        <a:p>
          <a:endParaRPr lang="en-ZA" sz="1000"/>
        </a:p>
      </dgm:t>
    </dgm:pt>
    <dgm:pt modelId="{C4FF67F0-82EB-49FB-B1EE-02131A478DFB}">
      <dgm:prSet custT="1"/>
      <dgm:spPr/>
      <dgm:t>
        <a:bodyPr/>
        <a:lstStyle/>
        <a:p>
          <a:r>
            <a:rPr lang="en-GB" sz="1000" dirty="0"/>
            <a:t>Submission of</a:t>
          </a:r>
        </a:p>
        <a:p>
          <a:r>
            <a:rPr lang="en-GB" sz="1000" dirty="0"/>
            <a:t>certification by</a:t>
          </a:r>
        </a:p>
        <a:p>
          <a:r>
            <a:rPr lang="en-GB" sz="1000" dirty="0"/>
            <a:t>Employer</a:t>
          </a:r>
          <a:endParaRPr lang="en-ZA" sz="1000"/>
        </a:p>
      </dgm:t>
    </dgm:pt>
    <dgm:pt modelId="{0F825508-4476-4EBB-9371-920E9BAFBE4E}" type="parTrans" cxnId="{BF25C476-AABD-4615-BA41-008A9E005A29}">
      <dgm:prSet/>
      <dgm:spPr/>
      <dgm:t>
        <a:bodyPr/>
        <a:lstStyle/>
        <a:p>
          <a:endParaRPr lang="en-ZA" sz="1000"/>
        </a:p>
      </dgm:t>
    </dgm:pt>
    <dgm:pt modelId="{D210A131-AF8B-4B19-9862-C5CA59543F25}" type="sibTrans" cxnId="{BF25C476-AABD-4615-BA41-008A9E005A29}">
      <dgm:prSet custT="1"/>
      <dgm:spPr/>
      <dgm:t>
        <a:bodyPr/>
        <a:lstStyle/>
        <a:p>
          <a:endParaRPr lang="en-ZA" sz="1000"/>
        </a:p>
      </dgm:t>
    </dgm:pt>
    <dgm:pt modelId="{FA6370CC-3B83-4232-9D20-62B7DFF93596}">
      <dgm:prSet custT="1"/>
      <dgm:spPr/>
      <dgm:t>
        <a:bodyPr/>
        <a:lstStyle/>
        <a:p>
          <a:r>
            <a:rPr lang="en-GB" sz="1000" dirty="0"/>
            <a:t>Evaluation of</a:t>
          </a:r>
        </a:p>
        <a:p>
          <a:r>
            <a:rPr lang="en-GB" sz="1000" dirty="0"/>
            <a:t>requirements by</a:t>
          </a:r>
        </a:p>
        <a:p>
          <a:r>
            <a:rPr lang="en-GB" sz="1000" dirty="0"/>
            <a:t>INSETA</a:t>
          </a:r>
          <a:endParaRPr lang="en-ZA" sz="1000"/>
        </a:p>
      </dgm:t>
    </dgm:pt>
    <dgm:pt modelId="{69793476-0EBB-48EA-BA9D-E9BEB55128B2}" type="parTrans" cxnId="{7D031A9E-7F77-4897-A133-627F12A64765}">
      <dgm:prSet/>
      <dgm:spPr/>
      <dgm:t>
        <a:bodyPr/>
        <a:lstStyle/>
        <a:p>
          <a:endParaRPr lang="en-ZA" sz="1000"/>
        </a:p>
      </dgm:t>
    </dgm:pt>
    <dgm:pt modelId="{8C54C044-5E47-4758-BC4E-B0BD375D45AA}" type="sibTrans" cxnId="{7D031A9E-7F77-4897-A133-627F12A64765}">
      <dgm:prSet custT="1"/>
      <dgm:spPr/>
      <dgm:t>
        <a:bodyPr/>
        <a:lstStyle/>
        <a:p>
          <a:endParaRPr lang="en-ZA" sz="1000"/>
        </a:p>
      </dgm:t>
    </dgm:pt>
    <dgm:pt modelId="{B2B156B2-AD0C-49D3-8BB6-DF9A03428127}">
      <dgm:prSet custT="1"/>
      <dgm:spPr/>
      <dgm:t>
        <a:bodyPr/>
        <a:lstStyle/>
        <a:p>
          <a:r>
            <a:rPr lang="en-GB" sz="1000" dirty="0"/>
            <a:t>Upon approval by</a:t>
          </a:r>
        </a:p>
        <a:p>
          <a:r>
            <a:rPr lang="en-GB" sz="1000" dirty="0"/>
            <a:t>INSETA a request for</a:t>
          </a:r>
        </a:p>
        <a:p>
          <a:r>
            <a:rPr lang="en-GB" sz="1000" dirty="0"/>
            <a:t>final tranche invoice</a:t>
          </a:r>
          <a:endParaRPr lang="en-ZA" sz="1000"/>
        </a:p>
      </dgm:t>
    </dgm:pt>
    <dgm:pt modelId="{3370240F-9745-4289-96F7-FA1C6B3BD7B0}" type="parTrans" cxnId="{67CE9E1C-979D-48EA-90BE-C7D0EC1CC58C}">
      <dgm:prSet/>
      <dgm:spPr/>
      <dgm:t>
        <a:bodyPr/>
        <a:lstStyle/>
        <a:p>
          <a:endParaRPr lang="en-ZA" sz="1000"/>
        </a:p>
      </dgm:t>
    </dgm:pt>
    <dgm:pt modelId="{AC094AB8-448A-4F66-8886-09B898F50C36}" type="sibTrans" cxnId="{67CE9E1C-979D-48EA-90BE-C7D0EC1CC58C}">
      <dgm:prSet custT="1"/>
      <dgm:spPr/>
      <dgm:t>
        <a:bodyPr/>
        <a:lstStyle/>
        <a:p>
          <a:endParaRPr lang="en-ZA" sz="1000"/>
        </a:p>
      </dgm:t>
    </dgm:pt>
    <dgm:pt modelId="{C7EFAD7D-C00C-4501-A4FE-414B00A79A02}">
      <dgm:prSet custT="1"/>
      <dgm:spPr/>
      <dgm:t>
        <a:bodyPr/>
        <a:lstStyle/>
        <a:p>
          <a:r>
            <a:rPr lang="en-GB" sz="1000" dirty="0"/>
            <a:t>Final tranche payment</a:t>
          </a:r>
        </a:p>
        <a:p>
          <a:r>
            <a:rPr lang="en-GB" sz="1000" dirty="0"/>
            <a:t>and reporting of</a:t>
          </a:r>
        </a:p>
        <a:p>
          <a:r>
            <a:rPr lang="en-GB" sz="1000" dirty="0"/>
            <a:t>beneficiaries by INSETA</a:t>
          </a:r>
          <a:endParaRPr lang="en-ZA" sz="1000"/>
        </a:p>
      </dgm:t>
    </dgm:pt>
    <dgm:pt modelId="{DFB557D6-385A-4588-B99F-D6E8F62F8367}" type="parTrans" cxnId="{BB336899-7E6F-4B8F-BD1D-BCACB98828D5}">
      <dgm:prSet/>
      <dgm:spPr/>
      <dgm:t>
        <a:bodyPr/>
        <a:lstStyle/>
        <a:p>
          <a:endParaRPr lang="en-ZA" sz="1000"/>
        </a:p>
      </dgm:t>
    </dgm:pt>
    <dgm:pt modelId="{C8290333-4BC1-4348-8712-914E2C80B974}" type="sibTrans" cxnId="{BB336899-7E6F-4B8F-BD1D-BCACB98828D5}">
      <dgm:prSet custT="1"/>
      <dgm:spPr/>
      <dgm:t>
        <a:bodyPr/>
        <a:lstStyle/>
        <a:p>
          <a:endParaRPr lang="en-ZA" sz="1000"/>
        </a:p>
      </dgm:t>
    </dgm:pt>
    <dgm:pt modelId="{B3743960-EB9B-498F-89BA-4AE6E1E0EDDB}">
      <dgm:prSet custT="1"/>
      <dgm:spPr/>
      <dgm:t>
        <a:bodyPr/>
        <a:lstStyle/>
        <a:p>
          <a:r>
            <a:rPr lang="en-GB" sz="1000" dirty="0"/>
            <a:t>INSETA to issue a</a:t>
          </a:r>
        </a:p>
        <a:p>
          <a:r>
            <a:rPr lang="en-GB" sz="1000" dirty="0"/>
            <a:t>contract closure letter</a:t>
          </a:r>
        </a:p>
        <a:p>
          <a:r>
            <a:rPr lang="en-GB" sz="1000" dirty="0"/>
            <a:t>to Employer</a:t>
          </a:r>
          <a:endParaRPr lang="en-ZA" sz="1000"/>
        </a:p>
      </dgm:t>
    </dgm:pt>
    <dgm:pt modelId="{72659377-A461-4FEE-B308-037C33507219}" type="parTrans" cxnId="{27F53B4B-9847-40AC-A096-548AC3BDC39C}">
      <dgm:prSet/>
      <dgm:spPr/>
      <dgm:t>
        <a:bodyPr/>
        <a:lstStyle/>
        <a:p>
          <a:endParaRPr lang="en-ZA" sz="1000"/>
        </a:p>
      </dgm:t>
    </dgm:pt>
    <dgm:pt modelId="{9A101E61-73AB-4DD2-9DCC-CFBAE2BC3708}" type="sibTrans" cxnId="{27F53B4B-9847-40AC-A096-548AC3BDC39C}">
      <dgm:prSet/>
      <dgm:spPr/>
      <dgm:t>
        <a:bodyPr/>
        <a:lstStyle/>
        <a:p>
          <a:endParaRPr lang="en-ZA" sz="1000"/>
        </a:p>
      </dgm:t>
    </dgm:pt>
    <dgm:pt modelId="{766F7339-33A1-467D-93B5-8B928D176521}" type="pres">
      <dgm:prSet presAssocID="{4614D475-817A-4B55-A42F-5AEEBDFA6A93}" presName="Name0" presStyleCnt="0">
        <dgm:presLayoutVars>
          <dgm:dir/>
          <dgm:resizeHandles val="exact"/>
        </dgm:presLayoutVars>
      </dgm:prSet>
      <dgm:spPr/>
    </dgm:pt>
    <dgm:pt modelId="{A813567F-866B-414E-9B32-E73182B6A567}" type="pres">
      <dgm:prSet presAssocID="{241C106D-8A5C-455E-9EE9-AE06716D94CC}" presName="node" presStyleLbl="node1" presStyleIdx="0" presStyleCnt="10">
        <dgm:presLayoutVars>
          <dgm:bulletEnabled val="1"/>
        </dgm:presLayoutVars>
      </dgm:prSet>
      <dgm:spPr/>
    </dgm:pt>
    <dgm:pt modelId="{AAB62211-CE89-44DD-BD1F-9A7A0DD1F7B5}" type="pres">
      <dgm:prSet presAssocID="{BC2311AB-31DC-45AB-9B4C-706181D728BB}" presName="sibTrans" presStyleLbl="sibTrans1D1" presStyleIdx="0" presStyleCnt="9"/>
      <dgm:spPr/>
    </dgm:pt>
    <dgm:pt modelId="{18E89C98-98B5-4DAB-9885-52A2E6785D99}" type="pres">
      <dgm:prSet presAssocID="{BC2311AB-31DC-45AB-9B4C-706181D728BB}" presName="connectorText" presStyleLbl="sibTrans1D1" presStyleIdx="0" presStyleCnt="9"/>
      <dgm:spPr/>
    </dgm:pt>
    <dgm:pt modelId="{6A198C1D-EDC6-4DEB-B39A-34B7B142194B}" type="pres">
      <dgm:prSet presAssocID="{F9CA1730-D865-4C1A-8996-B99D5CE86392}" presName="node" presStyleLbl="node1" presStyleIdx="1" presStyleCnt="10">
        <dgm:presLayoutVars>
          <dgm:bulletEnabled val="1"/>
        </dgm:presLayoutVars>
      </dgm:prSet>
      <dgm:spPr/>
    </dgm:pt>
    <dgm:pt modelId="{3ECCF354-3131-4006-A0A3-CC65244280E3}" type="pres">
      <dgm:prSet presAssocID="{3A0C8F92-5A85-4F23-881F-1C19944187F0}" presName="sibTrans" presStyleLbl="sibTrans1D1" presStyleIdx="1" presStyleCnt="9"/>
      <dgm:spPr/>
    </dgm:pt>
    <dgm:pt modelId="{4D252DE6-61AE-4340-BC9D-FCE0A56B5773}" type="pres">
      <dgm:prSet presAssocID="{3A0C8F92-5A85-4F23-881F-1C19944187F0}" presName="connectorText" presStyleLbl="sibTrans1D1" presStyleIdx="1" presStyleCnt="9"/>
      <dgm:spPr/>
    </dgm:pt>
    <dgm:pt modelId="{A4F3C598-F96D-44FB-9180-298F012424B9}" type="pres">
      <dgm:prSet presAssocID="{4FE44818-52A7-41FE-B6A4-B30012556638}" presName="node" presStyleLbl="node1" presStyleIdx="2" presStyleCnt="10">
        <dgm:presLayoutVars>
          <dgm:bulletEnabled val="1"/>
        </dgm:presLayoutVars>
      </dgm:prSet>
      <dgm:spPr/>
    </dgm:pt>
    <dgm:pt modelId="{FEC394AB-D82B-4940-A1D3-4EB2925E2C3C}" type="pres">
      <dgm:prSet presAssocID="{2D73CDF8-4B74-4B98-9292-B756284779F5}" presName="sibTrans" presStyleLbl="sibTrans1D1" presStyleIdx="2" presStyleCnt="9"/>
      <dgm:spPr/>
    </dgm:pt>
    <dgm:pt modelId="{9E430688-3841-4E71-95D9-E93DE764609E}" type="pres">
      <dgm:prSet presAssocID="{2D73CDF8-4B74-4B98-9292-B756284779F5}" presName="connectorText" presStyleLbl="sibTrans1D1" presStyleIdx="2" presStyleCnt="9"/>
      <dgm:spPr/>
    </dgm:pt>
    <dgm:pt modelId="{BAA7BACD-4C44-49F8-916D-366243892A77}" type="pres">
      <dgm:prSet presAssocID="{74FF6C8C-C70C-4AE3-826B-83F69F5A952E}" presName="node" presStyleLbl="node1" presStyleIdx="3" presStyleCnt="10">
        <dgm:presLayoutVars>
          <dgm:bulletEnabled val="1"/>
        </dgm:presLayoutVars>
      </dgm:prSet>
      <dgm:spPr/>
    </dgm:pt>
    <dgm:pt modelId="{3A73425A-1DC0-446D-8C81-0449EE3C00A3}" type="pres">
      <dgm:prSet presAssocID="{25B02204-EA0C-4F75-A0D4-8A3CE7D560FB}" presName="sibTrans" presStyleLbl="sibTrans1D1" presStyleIdx="3" presStyleCnt="9"/>
      <dgm:spPr/>
    </dgm:pt>
    <dgm:pt modelId="{5DDD75CC-D9C5-4ACA-9A56-5AB473EA8A22}" type="pres">
      <dgm:prSet presAssocID="{25B02204-EA0C-4F75-A0D4-8A3CE7D560FB}" presName="connectorText" presStyleLbl="sibTrans1D1" presStyleIdx="3" presStyleCnt="9"/>
      <dgm:spPr/>
    </dgm:pt>
    <dgm:pt modelId="{10D5FE49-9C50-49DF-BA9C-2500FB6D98FA}" type="pres">
      <dgm:prSet presAssocID="{E6985C0A-650C-4612-8D22-0B9971D691F5}" presName="node" presStyleLbl="node1" presStyleIdx="4" presStyleCnt="10">
        <dgm:presLayoutVars>
          <dgm:bulletEnabled val="1"/>
        </dgm:presLayoutVars>
      </dgm:prSet>
      <dgm:spPr/>
    </dgm:pt>
    <dgm:pt modelId="{BDE2C882-9CCA-499C-BE2E-8F38A9429FBC}" type="pres">
      <dgm:prSet presAssocID="{73C71D70-44C3-4754-A031-2FA123F2A0D7}" presName="sibTrans" presStyleLbl="sibTrans1D1" presStyleIdx="4" presStyleCnt="9"/>
      <dgm:spPr/>
    </dgm:pt>
    <dgm:pt modelId="{6C89383C-9888-4A96-A047-ADE8E1D886F8}" type="pres">
      <dgm:prSet presAssocID="{73C71D70-44C3-4754-A031-2FA123F2A0D7}" presName="connectorText" presStyleLbl="sibTrans1D1" presStyleIdx="4" presStyleCnt="9"/>
      <dgm:spPr/>
    </dgm:pt>
    <dgm:pt modelId="{E9C61110-9F4F-450C-A64F-3F4A8D9BEB2A}" type="pres">
      <dgm:prSet presAssocID="{C4FF67F0-82EB-49FB-B1EE-02131A478DFB}" presName="node" presStyleLbl="node1" presStyleIdx="5" presStyleCnt="10">
        <dgm:presLayoutVars>
          <dgm:bulletEnabled val="1"/>
        </dgm:presLayoutVars>
      </dgm:prSet>
      <dgm:spPr/>
    </dgm:pt>
    <dgm:pt modelId="{6D3C9F07-4DE3-4DA2-8639-99470B95057F}" type="pres">
      <dgm:prSet presAssocID="{D210A131-AF8B-4B19-9862-C5CA59543F25}" presName="sibTrans" presStyleLbl="sibTrans1D1" presStyleIdx="5" presStyleCnt="9"/>
      <dgm:spPr/>
    </dgm:pt>
    <dgm:pt modelId="{C38C89DD-94C0-4595-BA70-3C2B4393ABB4}" type="pres">
      <dgm:prSet presAssocID="{D210A131-AF8B-4B19-9862-C5CA59543F25}" presName="connectorText" presStyleLbl="sibTrans1D1" presStyleIdx="5" presStyleCnt="9"/>
      <dgm:spPr/>
    </dgm:pt>
    <dgm:pt modelId="{0A615F54-40B8-4421-A166-0C48F03AC733}" type="pres">
      <dgm:prSet presAssocID="{FA6370CC-3B83-4232-9D20-62B7DFF93596}" presName="node" presStyleLbl="node1" presStyleIdx="6" presStyleCnt="10">
        <dgm:presLayoutVars>
          <dgm:bulletEnabled val="1"/>
        </dgm:presLayoutVars>
      </dgm:prSet>
      <dgm:spPr/>
    </dgm:pt>
    <dgm:pt modelId="{F5230B19-D41F-48B6-815E-6A69D6038429}" type="pres">
      <dgm:prSet presAssocID="{8C54C044-5E47-4758-BC4E-B0BD375D45AA}" presName="sibTrans" presStyleLbl="sibTrans1D1" presStyleIdx="6" presStyleCnt="9"/>
      <dgm:spPr/>
    </dgm:pt>
    <dgm:pt modelId="{ED5FA0D8-9275-4736-BC82-75A6477CA78E}" type="pres">
      <dgm:prSet presAssocID="{8C54C044-5E47-4758-BC4E-B0BD375D45AA}" presName="connectorText" presStyleLbl="sibTrans1D1" presStyleIdx="6" presStyleCnt="9"/>
      <dgm:spPr/>
    </dgm:pt>
    <dgm:pt modelId="{683AB189-49BE-481E-85D4-CD160B57F761}" type="pres">
      <dgm:prSet presAssocID="{B2B156B2-AD0C-49D3-8BB6-DF9A03428127}" presName="node" presStyleLbl="node1" presStyleIdx="7" presStyleCnt="10">
        <dgm:presLayoutVars>
          <dgm:bulletEnabled val="1"/>
        </dgm:presLayoutVars>
      </dgm:prSet>
      <dgm:spPr/>
    </dgm:pt>
    <dgm:pt modelId="{E4455117-632E-440F-9753-7F9D739CEEBC}" type="pres">
      <dgm:prSet presAssocID="{AC094AB8-448A-4F66-8886-09B898F50C36}" presName="sibTrans" presStyleLbl="sibTrans1D1" presStyleIdx="7" presStyleCnt="9"/>
      <dgm:spPr/>
    </dgm:pt>
    <dgm:pt modelId="{41E54CA1-E703-45FF-B8C2-1A12E45407E6}" type="pres">
      <dgm:prSet presAssocID="{AC094AB8-448A-4F66-8886-09B898F50C36}" presName="connectorText" presStyleLbl="sibTrans1D1" presStyleIdx="7" presStyleCnt="9"/>
      <dgm:spPr/>
    </dgm:pt>
    <dgm:pt modelId="{07CBA120-75BB-4E88-882A-04EFBEA4685A}" type="pres">
      <dgm:prSet presAssocID="{C7EFAD7D-C00C-4501-A4FE-414B00A79A02}" presName="node" presStyleLbl="node1" presStyleIdx="8" presStyleCnt="10">
        <dgm:presLayoutVars>
          <dgm:bulletEnabled val="1"/>
        </dgm:presLayoutVars>
      </dgm:prSet>
      <dgm:spPr/>
    </dgm:pt>
    <dgm:pt modelId="{1A7BBFE3-3711-4EF0-AE3A-81990EF857CD}" type="pres">
      <dgm:prSet presAssocID="{C8290333-4BC1-4348-8712-914E2C80B974}" presName="sibTrans" presStyleLbl="sibTrans1D1" presStyleIdx="8" presStyleCnt="9"/>
      <dgm:spPr/>
    </dgm:pt>
    <dgm:pt modelId="{34A52C26-360E-478A-9CE2-84FDECE1B22C}" type="pres">
      <dgm:prSet presAssocID="{C8290333-4BC1-4348-8712-914E2C80B974}" presName="connectorText" presStyleLbl="sibTrans1D1" presStyleIdx="8" presStyleCnt="9"/>
      <dgm:spPr/>
    </dgm:pt>
    <dgm:pt modelId="{F8492DC9-D979-4023-9066-EA9923240609}" type="pres">
      <dgm:prSet presAssocID="{B3743960-EB9B-498F-89BA-4AE6E1E0EDDB}" presName="node" presStyleLbl="node1" presStyleIdx="9" presStyleCnt="10">
        <dgm:presLayoutVars>
          <dgm:bulletEnabled val="1"/>
        </dgm:presLayoutVars>
      </dgm:prSet>
      <dgm:spPr/>
    </dgm:pt>
  </dgm:ptLst>
  <dgm:cxnLst>
    <dgm:cxn modelId="{92CCC812-248C-4369-AF12-C1FE1E28BECB}" type="presOf" srcId="{C8290333-4BC1-4348-8712-914E2C80B974}" destId="{1A7BBFE3-3711-4EF0-AE3A-81990EF857CD}" srcOrd="0" destOrd="0" presId="urn:microsoft.com/office/officeart/2005/8/layout/bProcess3"/>
    <dgm:cxn modelId="{67CE9E1C-979D-48EA-90BE-C7D0EC1CC58C}" srcId="{4614D475-817A-4B55-A42F-5AEEBDFA6A93}" destId="{B2B156B2-AD0C-49D3-8BB6-DF9A03428127}" srcOrd="7" destOrd="0" parTransId="{3370240F-9745-4289-96F7-FA1C6B3BD7B0}" sibTransId="{AC094AB8-448A-4F66-8886-09B898F50C36}"/>
    <dgm:cxn modelId="{C3E2CD22-4662-4F76-A8D0-2CE3BB391A5E}" type="presOf" srcId="{73C71D70-44C3-4754-A031-2FA123F2A0D7}" destId="{6C89383C-9888-4A96-A047-ADE8E1D886F8}" srcOrd="1" destOrd="0" presId="urn:microsoft.com/office/officeart/2005/8/layout/bProcess3"/>
    <dgm:cxn modelId="{EF261031-0DC2-44F5-8B70-A747F3829E40}" type="presOf" srcId="{C4FF67F0-82EB-49FB-B1EE-02131A478DFB}" destId="{E9C61110-9F4F-450C-A64F-3F4A8D9BEB2A}" srcOrd="0" destOrd="0" presId="urn:microsoft.com/office/officeart/2005/8/layout/bProcess3"/>
    <dgm:cxn modelId="{072F4B36-7028-4B6F-B26D-DE88EC76437D}" type="presOf" srcId="{BC2311AB-31DC-45AB-9B4C-706181D728BB}" destId="{AAB62211-CE89-44DD-BD1F-9A7A0DD1F7B5}" srcOrd="0" destOrd="0" presId="urn:microsoft.com/office/officeart/2005/8/layout/bProcess3"/>
    <dgm:cxn modelId="{1CD29F3F-8F96-4F8C-88AE-1188C0316820}" type="presOf" srcId="{E6985C0A-650C-4612-8D22-0B9971D691F5}" destId="{10D5FE49-9C50-49DF-BA9C-2500FB6D98FA}" srcOrd="0" destOrd="0" presId="urn:microsoft.com/office/officeart/2005/8/layout/bProcess3"/>
    <dgm:cxn modelId="{F1C5E53F-89D8-476C-856B-9CCED95FE67A}" type="presOf" srcId="{4FE44818-52A7-41FE-B6A4-B30012556638}" destId="{A4F3C598-F96D-44FB-9180-298F012424B9}" srcOrd="0" destOrd="0" presId="urn:microsoft.com/office/officeart/2005/8/layout/bProcess3"/>
    <dgm:cxn modelId="{52B14860-F4AD-441B-A0BE-ED2BC4DBAD8A}" srcId="{4614D475-817A-4B55-A42F-5AEEBDFA6A93}" destId="{4FE44818-52A7-41FE-B6A4-B30012556638}" srcOrd="2" destOrd="0" parTransId="{B8132265-9EA4-4F45-9E63-37042E37DAA0}" sibTransId="{2D73CDF8-4B74-4B98-9292-B756284779F5}"/>
    <dgm:cxn modelId="{374B5D65-8EDF-4F5F-9FFC-406DAB244355}" type="presOf" srcId="{D210A131-AF8B-4B19-9862-C5CA59543F25}" destId="{6D3C9F07-4DE3-4DA2-8639-99470B95057F}" srcOrd="0" destOrd="0" presId="urn:microsoft.com/office/officeart/2005/8/layout/bProcess3"/>
    <dgm:cxn modelId="{40CF3B47-E54A-41C1-BF0C-323D7220B898}" srcId="{4614D475-817A-4B55-A42F-5AEEBDFA6A93}" destId="{74FF6C8C-C70C-4AE3-826B-83F69F5A952E}" srcOrd="3" destOrd="0" parTransId="{68324321-7089-41C3-BE42-30E3BFA4B02F}" sibTransId="{25B02204-EA0C-4F75-A0D4-8A3CE7D560FB}"/>
    <dgm:cxn modelId="{9EBB2048-E630-4E77-9C7F-105A462DB198}" type="presOf" srcId="{D210A131-AF8B-4B19-9862-C5CA59543F25}" destId="{C38C89DD-94C0-4595-BA70-3C2B4393ABB4}" srcOrd="1" destOrd="0" presId="urn:microsoft.com/office/officeart/2005/8/layout/bProcess3"/>
    <dgm:cxn modelId="{27B9986A-EA56-4D27-BB68-97A85B3AE533}" type="presOf" srcId="{2D73CDF8-4B74-4B98-9292-B756284779F5}" destId="{9E430688-3841-4E71-95D9-E93DE764609E}" srcOrd="1" destOrd="0" presId="urn:microsoft.com/office/officeart/2005/8/layout/bProcess3"/>
    <dgm:cxn modelId="{27F53B4B-9847-40AC-A096-548AC3BDC39C}" srcId="{4614D475-817A-4B55-A42F-5AEEBDFA6A93}" destId="{B3743960-EB9B-498F-89BA-4AE6E1E0EDDB}" srcOrd="9" destOrd="0" parTransId="{72659377-A461-4FEE-B308-037C33507219}" sibTransId="{9A101E61-73AB-4DD2-9DCC-CFBAE2BC3708}"/>
    <dgm:cxn modelId="{C0399453-2966-41FE-9502-890B2156AA12}" type="presOf" srcId="{AC094AB8-448A-4F66-8886-09B898F50C36}" destId="{E4455117-632E-440F-9753-7F9D739CEEBC}" srcOrd="0" destOrd="0" presId="urn:microsoft.com/office/officeart/2005/8/layout/bProcess3"/>
    <dgm:cxn modelId="{FCD67C76-9E73-4C0A-9F17-0DECBF244406}" type="presOf" srcId="{AC094AB8-448A-4F66-8886-09B898F50C36}" destId="{41E54CA1-E703-45FF-B8C2-1A12E45407E6}" srcOrd="1" destOrd="0" presId="urn:microsoft.com/office/officeart/2005/8/layout/bProcess3"/>
    <dgm:cxn modelId="{BF25C476-AABD-4615-BA41-008A9E005A29}" srcId="{4614D475-817A-4B55-A42F-5AEEBDFA6A93}" destId="{C4FF67F0-82EB-49FB-B1EE-02131A478DFB}" srcOrd="5" destOrd="0" parTransId="{0F825508-4476-4EBB-9371-920E9BAFBE4E}" sibTransId="{D210A131-AF8B-4B19-9862-C5CA59543F25}"/>
    <dgm:cxn modelId="{1296917B-504D-48C3-A650-E06FBB813921}" type="presOf" srcId="{2D73CDF8-4B74-4B98-9292-B756284779F5}" destId="{FEC394AB-D82B-4940-A1D3-4EB2925E2C3C}" srcOrd="0" destOrd="0" presId="urn:microsoft.com/office/officeart/2005/8/layout/bProcess3"/>
    <dgm:cxn modelId="{D9C2D581-BFE9-434F-9A53-8AF2A8CDE651}" type="presOf" srcId="{241C106D-8A5C-455E-9EE9-AE06716D94CC}" destId="{A813567F-866B-414E-9B32-E73182B6A567}" srcOrd="0" destOrd="0" presId="urn:microsoft.com/office/officeart/2005/8/layout/bProcess3"/>
    <dgm:cxn modelId="{01281A8E-E20F-4C1C-99C2-0B3A05537987}" type="presOf" srcId="{74FF6C8C-C70C-4AE3-826B-83F69F5A952E}" destId="{BAA7BACD-4C44-49F8-916D-366243892A77}" srcOrd="0" destOrd="0" presId="urn:microsoft.com/office/officeart/2005/8/layout/bProcess3"/>
    <dgm:cxn modelId="{BB336899-7E6F-4B8F-BD1D-BCACB98828D5}" srcId="{4614D475-817A-4B55-A42F-5AEEBDFA6A93}" destId="{C7EFAD7D-C00C-4501-A4FE-414B00A79A02}" srcOrd="8" destOrd="0" parTransId="{DFB557D6-385A-4588-B99F-D6E8F62F8367}" sibTransId="{C8290333-4BC1-4348-8712-914E2C80B974}"/>
    <dgm:cxn modelId="{E1F6009A-0954-4E2C-92A2-6985B8D9567B}" type="presOf" srcId="{3A0C8F92-5A85-4F23-881F-1C19944187F0}" destId="{3ECCF354-3131-4006-A0A3-CC65244280E3}" srcOrd="0" destOrd="0" presId="urn:microsoft.com/office/officeart/2005/8/layout/bProcess3"/>
    <dgm:cxn modelId="{7D031A9E-7F77-4897-A133-627F12A64765}" srcId="{4614D475-817A-4B55-A42F-5AEEBDFA6A93}" destId="{FA6370CC-3B83-4232-9D20-62B7DFF93596}" srcOrd="6" destOrd="0" parTransId="{69793476-0EBB-48EA-BA9D-E9BEB55128B2}" sibTransId="{8C54C044-5E47-4758-BC4E-B0BD375D45AA}"/>
    <dgm:cxn modelId="{75F6CB9E-9084-4367-A364-E3F75E270AE2}" type="presOf" srcId="{25B02204-EA0C-4F75-A0D4-8A3CE7D560FB}" destId="{5DDD75CC-D9C5-4ACA-9A56-5AB473EA8A22}" srcOrd="1" destOrd="0" presId="urn:microsoft.com/office/officeart/2005/8/layout/bProcess3"/>
    <dgm:cxn modelId="{A1DC61A9-5625-466C-8FA9-4BFE01DC4179}" type="presOf" srcId="{C8290333-4BC1-4348-8712-914E2C80B974}" destId="{34A52C26-360E-478A-9CE2-84FDECE1B22C}" srcOrd="1" destOrd="0" presId="urn:microsoft.com/office/officeart/2005/8/layout/bProcess3"/>
    <dgm:cxn modelId="{EC3ABAAD-4809-4AB1-B7D8-E082CCF3AAA3}" type="presOf" srcId="{4614D475-817A-4B55-A42F-5AEEBDFA6A93}" destId="{766F7339-33A1-467D-93B5-8B928D176521}" srcOrd="0" destOrd="0" presId="urn:microsoft.com/office/officeart/2005/8/layout/bProcess3"/>
    <dgm:cxn modelId="{4F08CABC-B63E-4E7F-845B-1A27F26F6519}" type="presOf" srcId="{FA6370CC-3B83-4232-9D20-62B7DFF93596}" destId="{0A615F54-40B8-4421-A166-0C48F03AC733}" srcOrd="0" destOrd="0" presId="urn:microsoft.com/office/officeart/2005/8/layout/bProcess3"/>
    <dgm:cxn modelId="{FC01EBCE-044B-4908-B27B-2E1B453FE4A9}" type="presOf" srcId="{BC2311AB-31DC-45AB-9B4C-706181D728BB}" destId="{18E89C98-98B5-4DAB-9885-52A2E6785D99}" srcOrd="1" destOrd="0" presId="urn:microsoft.com/office/officeart/2005/8/layout/bProcess3"/>
    <dgm:cxn modelId="{B193FBD3-58A7-4186-B3E0-AF6784E8D0B6}" type="presOf" srcId="{B2B156B2-AD0C-49D3-8BB6-DF9A03428127}" destId="{683AB189-49BE-481E-85D4-CD160B57F761}" srcOrd="0" destOrd="0" presId="urn:microsoft.com/office/officeart/2005/8/layout/bProcess3"/>
    <dgm:cxn modelId="{E22AC5D6-B695-416E-9E62-CF3995F22694}" type="presOf" srcId="{C7EFAD7D-C00C-4501-A4FE-414B00A79A02}" destId="{07CBA120-75BB-4E88-882A-04EFBEA4685A}" srcOrd="0" destOrd="0" presId="urn:microsoft.com/office/officeart/2005/8/layout/bProcess3"/>
    <dgm:cxn modelId="{CF946FD8-BDC5-4566-BCCA-6340EB691F55}" type="presOf" srcId="{B3743960-EB9B-498F-89BA-4AE6E1E0EDDB}" destId="{F8492DC9-D979-4023-9066-EA9923240609}" srcOrd="0" destOrd="0" presId="urn:microsoft.com/office/officeart/2005/8/layout/bProcess3"/>
    <dgm:cxn modelId="{E5B283E0-A991-497F-9518-856DC6D1C140}" type="presOf" srcId="{73C71D70-44C3-4754-A031-2FA123F2A0D7}" destId="{BDE2C882-9CCA-499C-BE2E-8F38A9429FBC}" srcOrd="0" destOrd="0" presId="urn:microsoft.com/office/officeart/2005/8/layout/bProcess3"/>
    <dgm:cxn modelId="{4E0E33E5-238B-4D3B-AA7F-D5D8D91FBFD4}" type="presOf" srcId="{F9CA1730-D865-4C1A-8996-B99D5CE86392}" destId="{6A198C1D-EDC6-4DEB-B39A-34B7B142194B}" srcOrd="0" destOrd="0" presId="urn:microsoft.com/office/officeart/2005/8/layout/bProcess3"/>
    <dgm:cxn modelId="{226B0BE8-3876-41BB-B4C2-2DE4FFDBDD39}" srcId="{4614D475-817A-4B55-A42F-5AEEBDFA6A93}" destId="{F9CA1730-D865-4C1A-8996-B99D5CE86392}" srcOrd="1" destOrd="0" parTransId="{D7A90BE3-7C2A-4148-9BA1-88E39377D68E}" sibTransId="{3A0C8F92-5A85-4F23-881F-1C19944187F0}"/>
    <dgm:cxn modelId="{037B32E8-FAC6-4EC4-A386-C021FDAE78E4}" type="presOf" srcId="{8C54C044-5E47-4758-BC4E-B0BD375D45AA}" destId="{ED5FA0D8-9275-4736-BC82-75A6477CA78E}" srcOrd="1" destOrd="0" presId="urn:microsoft.com/office/officeart/2005/8/layout/bProcess3"/>
    <dgm:cxn modelId="{5C5F29EE-9A41-430F-86C0-12FD84585155}" srcId="{4614D475-817A-4B55-A42F-5AEEBDFA6A93}" destId="{241C106D-8A5C-455E-9EE9-AE06716D94CC}" srcOrd="0" destOrd="0" parTransId="{5AE4E4BF-D625-42B7-8C51-C413F985A8E7}" sibTransId="{BC2311AB-31DC-45AB-9B4C-706181D728BB}"/>
    <dgm:cxn modelId="{6BD0D3F2-C2C2-4A59-AD1C-7421EFF3A1CE}" type="presOf" srcId="{3A0C8F92-5A85-4F23-881F-1C19944187F0}" destId="{4D252DE6-61AE-4340-BC9D-FCE0A56B5773}" srcOrd="1" destOrd="0" presId="urn:microsoft.com/office/officeart/2005/8/layout/bProcess3"/>
    <dgm:cxn modelId="{B9C5FCF4-FAE0-4AA8-A1F3-748D899F60DF}" srcId="{4614D475-817A-4B55-A42F-5AEEBDFA6A93}" destId="{E6985C0A-650C-4612-8D22-0B9971D691F5}" srcOrd="4" destOrd="0" parTransId="{615831CE-809B-4F43-9C52-2E4D6A8F92ED}" sibTransId="{73C71D70-44C3-4754-A031-2FA123F2A0D7}"/>
    <dgm:cxn modelId="{C52ADDF5-988A-429E-9FDA-CA2E34DC2FBF}" type="presOf" srcId="{8C54C044-5E47-4758-BC4E-B0BD375D45AA}" destId="{F5230B19-D41F-48B6-815E-6A69D6038429}" srcOrd="0" destOrd="0" presId="urn:microsoft.com/office/officeart/2005/8/layout/bProcess3"/>
    <dgm:cxn modelId="{B2DA54FB-5870-4B5D-8876-C3337E319D83}" type="presOf" srcId="{25B02204-EA0C-4F75-A0D4-8A3CE7D560FB}" destId="{3A73425A-1DC0-446D-8C81-0449EE3C00A3}" srcOrd="0" destOrd="0" presId="urn:microsoft.com/office/officeart/2005/8/layout/bProcess3"/>
    <dgm:cxn modelId="{F056B451-D074-489E-A54D-424FB5A72640}" type="presParOf" srcId="{766F7339-33A1-467D-93B5-8B928D176521}" destId="{A813567F-866B-414E-9B32-E73182B6A567}" srcOrd="0" destOrd="0" presId="urn:microsoft.com/office/officeart/2005/8/layout/bProcess3"/>
    <dgm:cxn modelId="{05DFF3E9-7D21-4937-8E6E-CD41BD0A725B}" type="presParOf" srcId="{766F7339-33A1-467D-93B5-8B928D176521}" destId="{AAB62211-CE89-44DD-BD1F-9A7A0DD1F7B5}" srcOrd="1" destOrd="0" presId="urn:microsoft.com/office/officeart/2005/8/layout/bProcess3"/>
    <dgm:cxn modelId="{B7B227E5-5505-486C-9500-A94229E05D26}" type="presParOf" srcId="{AAB62211-CE89-44DD-BD1F-9A7A0DD1F7B5}" destId="{18E89C98-98B5-4DAB-9885-52A2E6785D99}" srcOrd="0" destOrd="0" presId="urn:microsoft.com/office/officeart/2005/8/layout/bProcess3"/>
    <dgm:cxn modelId="{8730842B-8286-4126-AE38-B96E2A149A10}" type="presParOf" srcId="{766F7339-33A1-467D-93B5-8B928D176521}" destId="{6A198C1D-EDC6-4DEB-B39A-34B7B142194B}" srcOrd="2" destOrd="0" presId="urn:microsoft.com/office/officeart/2005/8/layout/bProcess3"/>
    <dgm:cxn modelId="{F9CE1F2C-95A2-415B-8612-C3F537068BE0}" type="presParOf" srcId="{766F7339-33A1-467D-93B5-8B928D176521}" destId="{3ECCF354-3131-4006-A0A3-CC65244280E3}" srcOrd="3" destOrd="0" presId="urn:microsoft.com/office/officeart/2005/8/layout/bProcess3"/>
    <dgm:cxn modelId="{098D2B70-A68B-42A8-9A9B-632E87D5A2AF}" type="presParOf" srcId="{3ECCF354-3131-4006-A0A3-CC65244280E3}" destId="{4D252DE6-61AE-4340-BC9D-FCE0A56B5773}" srcOrd="0" destOrd="0" presId="urn:microsoft.com/office/officeart/2005/8/layout/bProcess3"/>
    <dgm:cxn modelId="{8553217A-DDBF-4710-9ED6-7BD5933F700A}" type="presParOf" srcId="{766F7339-33A1-467D-93B5-8B928D176521}" destId="{A4F3C598-F96D-44FB-9180-298F012424B9}" srcOrd="4" destOrd="0" presId="urn:microsoft.com/office/officeart/2005/8/layout/bProcess3"/>
    <dgm:cxn modelId="{95B9877D-77D6-4BA1-B7C9-2DD28D476E8E}" type="presParOf" srcId="{766F7339-33A1-467D-93B5-8B928D176521}" destId="{FEC394AB-D82B-4940-A1D3-4EB2925E2C3C}" srcOrd="5" destOrd="0" presId="urn:microsoft.com/office/officeart/2005/8/layout/bProcess3"/>
    <dgm:cxn modelId="{6F7FD91A-82EF-4D59-B7F1-97F680879F0C}" type="presParOf" srcId="{FEC394AB-D82B-4940-A1D3-4EB2925E2C3C}" destId="{9E430688-3841-4E71-95D9-E93DE764609E}" srcOrd="0" destOrd="0" presId="urn:microsoft.com/office/officeart/2005/8/layout/bProcess3"/>
    <dgm:cxn modelId="{4473FFDB-E710-45F0-8A6A-AD91A957FF2B}" type="presParOf" srcId="{766F7339-33A1-467D-93B5-8B928D176521}" destId="{BAA7BACD-4C44-49F8-916D-366243892A77}" srcOrd="6" destOrd="0" presId="urn:microsoft.com/office/officeart/2005/8/layout/bProcess3"/>
    <dgm:cxn modelId="{458E51F2-FA72-4917-B271-ADBB012FF6B7}" type="presParOf" srcId="{766F7339-33A1-467D-93B5-8B928D176521}" destId="{3A73425A-1DC0-446D-8C81-0449EE3C00A3}" srcOrd="7" destOrd="0" presId="urn:microsoft.com/office/officeart/2005/8/layout/bProcess3"/>
    <dgm:cxn modelId="{CB7B6769-D863-49A5-AB39-967D6BD7107B}" type="presParOf" srcId="{3A73425A-1DC0-446D-8C81-0449EE3C00A3}" destId="{5DDD75CC-D9C5-4ACA-9A56-5AB473EA8A22}" srcOrd="0" destOrd="0" presId="urn:microsoft.com/office/officeart/2005/8/layout/bProcess3"/>
    <dgm:cxn modelId="{0480E127-437D-4F9B-A403-3087F26506D0}" type="presParOf" srcId="{766F7339-33A1-467D-93B5-8B928D176521}" destId="{10D5FE49-9C50-49DF-BA9C-2500FB6D98FA}" srcOrd="8" destOrd="0" presId="urn:microsoft.com/office/officeart/2005/8/layout/bProcess3"/>
    <dgm:cxn modelId="{D03FB152-B6D7-40FB-B0D2-1E1E01E9C2A8}" type="presParOf" srcId="{766F7339-33A1-467D-93B5-8B928D176521}" destId="{BDE2C882-9CCA-499C-BE2E-8F38A9429FBC}" srcOrd="9" destOrd="0" presId="urn:microsoft.com/office/officeart/2005/8/layout/bProcess3"/>
    <dgm:cxn modelId="{C000A076-1663-47E7-BAE4-8AF3EB4EBACB}" type="presParOf" srcId="{BDE2C882-9CCA-499C-BE2E-8F38A9429FBC}" destId="{6C89383C-9888-4A96-A047-ADE8E1D886F8}" srcOrd="0" destOrd="0" presId="urn:microsoft.com/office/officeart/2005/8/layout/bProcess3"/>
    <dgm:cxn modelId="{DCA1CE25-5B83-499F-8D61-D738C3AD5C17}" type="presParOf" srcId="{766F7339-33A1-467D-93B5-8B928D176521}" destId="{E9C61110-9F4F-450C-A64F-3F4A8D9BEB2A}" srcOrd="10" destOrd="0" presId="urn:microsoft.com/office/officeart/2005/8/layout/bProcess3"/>
    <dgm:cxn modelId="{307842B6-C4B7-4A87-BD06-D3833B1E23D8}" type="presParOf" srcId="{766F7339-33A1-467D-93B5-8B928D176521}" destId="{6D3C9F07-4DE3-4DA2-8639-99470B95057F}" srcOrd="11" destOrd="0" presId="urn:microsoft.com/office/officeart/2005/8/layout/bProcess3"/>
    <dgm:cxn modelId="{F1704412-ECA6-47CB-B97E-EE3602D2D8D1}" type="presParOf" srcId="{6D3C9F07-4DE3-4DA2-8639-99470B95057F}" destId="{C38C89DD-94C0-4595-BA70-3C2B4393ABB4}" srcOrd="0" destOrd="0" presId="urn:microsoft.com/office/officeart/2005/8/layout/bProcess3"/>
    <dgm:cxn modelId="{09ECC294-1728-433C-B72F-8C43C54AF7D0}" type="presParOf" srcId="{766F7339-33A1-467D-93B5-8B928D176521}" destId="{0A615F54-40B8-4421-A166-0C48F03AC733}" srcOrd="12" destOrd="0" presId="urn:microsoft.com/office/officeart/2005/8/layout/bProcess3"/>
    <dgm:cxn modelId="{658D5820-02B1-43B0-8D90-DBF61B18E546}" type="presParOf" srcId="{766F7339-33A1-467D-93B5-8B928D176521}" destId="{F5230B19-D41F-48B6-815E-6A69D6038429}" srcOrd="13" destOrd="0" presId="urn:microsoft.com/office/officeart/2005/8/layout/bProcess3"/>
    <dgm:cxn modelId="{53108D32-AFD7-4FA4-8389-0DCFB5DE8627}" type="presParOf" srcId="{F5230B19-D41F-48B6-815E-6A69D6038429}" destId="{ED5FA0D8-9275-4736-BC82-75A6477CA78E}" srcOrd="0" destOrd="0" presId="urn:microsoft.com/office/officeart/2005/8/layout/bProcess3"/>
    <dgm:cxn modelId="{C69CBDEB-95C0-4255-A431-081944457BAB}" type="presParOf" srcId="{766F7339-33A1-467D-93B5-8B928D176521}" destId="{683AB189-49BE-481E-85D4-CD160B57F761}" srcOrd="14" destOrd="0" presId="urn:microsoft.com/office/officeart/2005/8/layout/bProcess3"/>
    <dgm:cxn modelId="{01F84FFA-CDFA-4C76-8A02-0D84230F9AF0}" type="presParOf" srcId="{766F7339-33A1-467D-93B5-8B928D176521}" destId="{E4455117-632E-440F-9753-7F9D739CEEBC}" srcOrd="15" destOrd="0" presId="urn:microsoft.com/office/officeart/2005/8/layout/bProcess3"/>
    <dgm:cxn modelId="{1869143F-402F-426D-AC3B-C3BA85949DF6}" type="presParOf" srcId="{E4455117-632E-440F-9753-7F9D739CEEBC}" destId="{41E54CA1-E703-45FF-B8C2-1A12E45407E6}" srcOrd="0" destOrd="0" presId="urn:microsoft.com/office/officeart/2005/8/layout/bProcess3"/>
    <dgm:cxn modelId="{44E086CE-FF38-4F8C-8088-F9174FEE6A7B}" type="presParOf" srcId="{766F7339-33A1-467D-93B5-8B928D176521}" destId="{07CBA120-75BB-4E88-882A-04EFBEA4685A}" srcOrd="16" destOrd="0" presId="urn:microsoft.com/office/officeart/2005/8/layout/bProcess3"/>
    <dgm:cxn modelId="{969B8A81-0A80-4829-B79A-42A354F2988A}" type="presParOf" srcId="{766F7339-33A1-467D-93B5-8B928D176521}" destId="{1A7BBFE3-3711-4EF0-AE3A-81990EF857CD}" srcOrd="17" destOrd="0" presId="urn:microsoft.com/office/officeart/2005/8/layout/bProcess3"/>
    <dgm:cxn modelId="{29C4CFFB-3E49-4B62-B11F-69CF152E66F2}" type="presParOf" srcId="{1A7BBFE3-3711-4EF0-AE3A-81990EF857CD}" destId="{34A52C26-360E-478A-9CE2-84FDECE1B22C}" srcOrd="0" destOrd="0" presId="urn:microsoft.com/office/officeart/2005/8/layout/bProcess3"/>
    <dgm:cxn modelId="{E59CFF00-50F5-43EB-B366-E2D8BE183FB2}" type="presParOf" srcId="{766F7339-33A1-467D-93B5-8B928D176521}" destId="{F8492DC9-D979-4023-9066-EA9923240609}" srcOrd="1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9D7D5-021D-4EE9-A406-2405BD768FBC}">
      <dsp:nvSpPr>
        <dsp:cNvPr id="0" name=""/>
        <dsp:cNvSpPr/>
      </dsp:nvSpPr>
      <dsp:spPr>
        <a:xfrm>
          <a:off x="1645144" y="1007887"/>
          <a:ext cx="3469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6978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000" kern="1200"/>
        </a:p>
      </dsp:txBody>
      <dsp:txXfrm>
        <a:off x="1809194" y="1051718"/>
        <a:ext cx="18878" cy="3779"/>
      </dsp:txXfrm>
    </dsp:sp>
    <dsp:sp modelId="{3A1FB22E-317A-4395-A8CE-8E9376D4FA38}">
      <dsp:nvSpPr>
        <dsp:cNvPr id="0" name=""/>
        <dsp:cNvSpPr/>
      </dsp:nvSpPr>
      <dsp:spPr>
        <a:xfrm>
          <a:off x="5297" y="561113"/>
          <a:ext cx="1641647" cy="9849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Submission of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enrolment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requirements as per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recommendation letter</a:t>
          </a:r>
          <a:endParaRPr lang="en-ZA" sz="1000" kern="1200"/>
        </a:p>
      </dsp:txBody>
      <dsp:txXfrm>
        <a:off x="5297" y="561113"/>
        <a:ext cx="1641647" cy="984988"/>
      </dsp:txXfrm>
    </dsp:sp>
    <dsp:sp modelId="{AB73620D-E000-4AF8-BA5A-C0520D794FB9}">
      <dsp:nvSpPr>
        <dsp:cNvPr id="0" name=""/>
        <dsp:cNvSpPr/>
      </dsp:nvSpPr>
      <dsp:spPr>
        <a:xfrm>
          <a:off x="3664370" y="1007887"/>
          <a:ext cx="3469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6978" y="45720"/>
              </a:lnTo>
            </a:path>
          </a:pathLst>
        </a:custGeom>
        <a:noFill/>
        <a:ln w="6350" cap="flat" cmpd="sng" algn="ctr">
          <a:solidFill>
            <a:schemeClr val="accent3">
              <a:hueOff val="338825"/>
              <a:satOff val="12500"/>
              <a:lumOff val="-183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000" kern="1200"/>
        </a:p>
      </dsp:txBody>
      <dsp:txXfrm>
        <a:off x="3828420" y="1051718"/>
        <a:ext cx="18878" cy="3779"/>
      </dsp:txXfrm>
    </dsp:sp>
    <dsp:sp modelId="{DA09A193-DF21-43BB-A055-9575C3D28D16}">
      <dsp:nvSpPr>
        <dsp:cNvPr id="0" name=""/>
        <dsp:cNvSpPr/>
      </dsp:nvSpPr>
      <dsp:spPr>
        <a:xfrm>
          <a:off x="2024523" y="561113"/>
          <a:ext cx="1641647" cy="984988"/>
        </a:xfrm>
        <a:prstGeom prst="rect">
          <a:avLst/>
        </a:prstGeom>
        <a:solidFill>
          <a:schemeClr val="accent3">
            <a:hueOff val="301178"/>
            <a:satOff val="11111"/>
            <a:lumOff val="-16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Evaluation of registration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requirements by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INSETA</a:t>
          </a:r>
          <a:endParaRPr lang="en-ZA" sz="1000" kern="1200"/>
        </a:p>
      </dsp:txBody>
      <dsp:txXfrm>
        <a:off x="2024523" y="561113"/>
        <a:ext cx="1641647" cy="984988"/>
      </dsp:txXfrm>
    </dsp:sp>
    <dsp:sp modelId="{76F2378A-ED8A-43E3-8B09-B5B9324CF452}">
      <dsp:nvSpPr>
        <dsp:cNvPr id="0" name=""/>
        <dsp:cNvSpPr/>
      </dsp:nvSpPr>
      <dsp:spPr>
        <a:xfrm>
          <a:off x="5683596" y="1007887"/>
          <a:ext cx="3469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6978" y="45720"/>
              </a:lnTo>
            </a:path>
          </a:pathLst>
        </a:custGeom>
        <a:noFill/>
        <a:ln w="635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000" kern="1200"/>
        </a:p>
      </dsp:txBody>
      <dsp:txXfrm>
        <a:off x="5847646" y="1051718"/>
        <a:ext cx="18878" cy="3779"/>
      </dsp:txXfrm>
    </dsp:sp>
    <dsp:sp modelId="{A202482C-4165-4F9F-8515-7FFA51141F03}">
      <dsp:nvSpPr>
        <dsp:cNvPr id="0" name=""/>
        <dsp:cNvSpPr/>
      </dsp:nvSpPr>
      <dsp:spPr>
        <a:xfrm>
          <a:off x="4043749" y="561113"/>
          <a:ext cx="1641647" cy="984988"/>
        </a:xfrm>
        <a:prstGeom prst="rect">
          <a:avLst/>
        </a:prstGeom>
        <a:solidFill>
          <a:schemeClr val="accent3">
            <a:hueOff val="602355"/>
            <a:satOff val="22222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Upon approval INSETA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issues a final Agreement</a:t>
          </a:r>
          <a:endParaRPr lang="en-ZA" sz="1000" kern="1200"/>
        </a:p>
      </dsp:txBody>
      <dsp:txXfrm>
        <a:off x="4043749" y="561113"/>
        <a:ext cx="1641647" cy="984988"/>
      </dsp:txXfrm>
    </dsp:sp>
    <dsp:sp modelId="{0DD6FE9B-114A-4DC0-A4F5-3AEFE1A7B3BF}">
      <dsp:nvSpPr>
        <dsp:cNvPr id="0" name=""/>
        <dsp:cNvSpPr/>
      </dsp:nvSpPr>
      <dsp:spPr>
        <a:xfrm>
          <a:off x="826120" y="1544301"/>
          <a:ext cx="6057678" cy="346978"/>
        </a:xfrm>
        <a:custGeom>
          <a:avLst/>
          <a:gdLst/>
          <a:ahLst/>
          <a:cxnLst/>
          <a:rect l="0" t="0" r="0" b="0"/>
          <a:pathLst>
            <a:path>
              <a:moveTo>
                <a:pt x="6057678" y="0"/>
              </a:moveTo>
              <a:lnTo>
                <a:pt x="6057678" y="190589"/>
              </a:lnTo>
              <a:lnTo>
                <a:pt x="0" y="190589"/>
              </a:lnTo>
              <a:lnTo>
                <a:pt x="0" y="346978"/>
              </a:lnTo>
            </a:path>
          </a:pathLst>
        </a:custGeom>
        <a:noFill/>
        <a:ln w="6350" cap="flat" cmpd="sng" algn="ctr">
          <a:solidFill>
            <a:schemeClr val="accent3">
              <a:hueOff val="1016475"/>
              <a:satOff val="37500"/>
              <a:lumOff val="-551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000" kern="1200"/>
        </a:p>
      </dsp:txBody>
      <dsp:txXfrm>
        <a:off x="3703224" y="1715901"/>
        <a:ext cx="303471" cy="3779"/>
      </dsp:txXfrm>
    </dsp:sp>
    <dsp:sp modelId="{B89BB697-4589-428C-AFB7-C4A491FC38E0}">
      <dsp:nvSpPr>
        <dsp:cNvPr id="0" name=""/>
        <dsp:cNvSpPr/>
      </dsp:nvSpPr>
      <dsp:spPr>
        <a:xfrm>
          <a:off x="6062975" y="561113"/>
          <a:ext cx="1641647" cy="984988"/>
        </a:xfrm>
        <a:prstGeom prst="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Once final agreement is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counter signed by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Employer and INSETA,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request for first tranche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invoice</a:t>
          </a:r>
          <a:endParaRPr lang="en-ZA" sz="1000" kern="1200"/>
        </a:p>
      </dsp:txBody>
      <dsp:txXfrm>
        <a:off x="6062975" y="561113"/>
        <a:ext cx="1641647" cy="984988"/>
      </dsp:txXfrm>
    </dsp:sp>
    <dsp:sp modelId="{5F67B938-7E54-48F8-9A9E-B0D0C628C6A9}">
      <dsp:nvSpPr>
        <dsp:cNvPr id="0" name=""/>
        <dsp:cNvSpPr/>
      </dsp:nvSpPr>
      <dsp:spPr>
        <a:xfrm>
          <a:off x="1645144" y="2370455"/>
          <a:ext cx="3469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6978" y="45720"/>
              </a:lnTo>
            </a:path>
          </a:pathLst>
        </a:custGeom>
        <a:noFill/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000" kern="1200"/>
        </a:p>
      </dsp:txBody>
      <dsp:txXfrm>
        <a:off x="1809194" y="2414285"/>
        <a:ext cx="18878" cy="3779"/>
      </dsp:txXfrm>
    </dsp:sp>
    <dsp:sp modelId="{782A47D6-2E76-4180-B96A-104753DFC5C2}">
      <dsp:nvSpPr>
        <dsp:cNvPr id="0" name=""/>
        <dsp:cNvSpPr/>
      </dsp:nvSpPr>
      <dsp:spPr>
        <a:xfrm>
          <a:off x="5297" y="1923680"/>
          <a:ext cx="1641647" cy="984988"/>
        </a:xfrm>
        <a:prstGeom prst="rect">
          <a:avLst/>
        </a:prstGeom>
        <a:solidFill>
          <a:schemeClr val="accent3">
            <a:hueOff val="1204711"/>
            <a:satOff val="44444"/>
            <a:lumOff val="-65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Employer Submits first semster results and second semester registration where applicable </a:t>
          </a:r>
          <a:endParaRPr lang="en-ZA" sz="1000" kern="1200"/>
        </a:p>
      </dsp:txBody>
      <dsp:txXfrm>
        <a:off x="5297" y="1923680"/>
        <a:ext cx="1641647" cy="984988"/>
      </dsp:txXfrm>
    </dsp:sp>
    <dsp:sp modelId="{BF2814B5-DCAC-48B8-ACB4-7986FE20500D}">
      <dsp:nvSpPr>
        <dsp:cNvPr id="0" name=""/>
        <dsp:cNvSpPr/>
      </dsp:nvSpPr>
      <dsp:spPr>
        <a:xfrm>
          <a:off x="3664370" y="2370455"/>
          <a:ext cx="3469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6978" y="45720"/>
              </a:lnTo>
            </a:path>
          </a:pathLst>
        </a:custGeom>
        <a:noFill/>
        <a:ln w="6350" cap="flat" cmpd="sng" algn="ctr">
          <a:solidFill>
            <a:schemeClr val="accent3">
              <a:hueOff val="1694124"/>
              <a:satOff val="62500"/>
              <a:lumOff val="-919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000" kern="1200"/>
        </a:p>
      </dsp:txBody>
      <dsp:txXfrm>
        <a:off x="3828420" y="2414285"/>
        <a:ext cx="18878" cy="3779"/>
      </dsp:txXfrm>
    </dsp:sp>
    <dsp:sp modelId="{76A97714-1678-4E29-A4F1-B88DF9BB0323}">
      <dsp:nvSpPr>
        <dsp:cNvPr id="0" name=""/>
        <dsp:cNvSpPr/>
      </dsp:nvSpPr>
      <dsp:spPr>
        <a:xfrm>
          <a:off x="2024523" y="1923680"/>
          <a:ext cx="1641647" cy="984988"/>
        </a:xfrm>
        <a:prstGeom prst="rect">
          <a:avLst/>
        </a:prstGeom>
        <a:solidFill>
          <a:schemeClr val="accent3">
            <a:hueOff val="1505888"/>
            <a:satOff val="55556"/>
            <a:lumOff val="-81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Evaluation of requirements by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INSETA</a:t>
          </a:r>
          <a:endParaRPr lang="en-ZA" sz="1000" kern="1200"/>
        </a:p>
      </dsp:txBody>
      <dsp:txXfrm>
        <a:off x="2024523" y="1923680"/>
        <a:ext cx="1641647" cy="984988"/>
      </dsp:txXfrm>
    </dsp:sp>
    <dsp:sp modelId="{4B8AFBE8-F388-484C-86B6-5B7ECA187492}">
      <dsp:nvSpPr>
        <dsp:cNvPr id="0" name=""/>
        <dsp:cNvSpPr/>
      </dsp:nvSpPr>
      <dsp:spPr>
        <a:xfrm>
          <a:off x="5683596" y="2370455"/>
          <a:ext cx="3469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6978" y="45720"/>
              </a:lnTo>
            </a:path>
          </a:pathLst>
        </a:custGeom>
        <a:noFill/>
        <a:ln w="635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000" kern="1200"/>
        </a:p>
      </dsp:txBody>
      <dsp:txXfrm>
        <a:off x="5847646" y="2414285"/>
        <a:ext cx="18878" cy="3779"/>
      </dsp:txXfrm>
    </dsp:sp>
    <dsp:sp modelId="{306F3080-8483-4536-8F72-8175E78E9422}">
      <dsp:nvSpPr>
        <dsp:cNvPr id="0" name=""/>
        <dsp:cNvSpPr/>
      </dsp:nvSpPr>
      <dsp:spPr>
        <a:xfrm>
          <a:off x="4043749" y="1923680"/>
          <a:ext cx="1641647" cy="984988"/>
        </a:xfrm>
        <a:prstGeom prst="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Upon approval by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INSETA a request for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final tranche invoice</a:t>
          </a:r>
          <a:endParaRPr lang="en-ZA" sz="1000" kern="1200"/>
        </a:p>
      </dsp:txBody>
      <dsp:txXfrm>
        <a:off x="4043749" y="1923680"/>
        <a:ext cx="1641647" cy="984988"/>
      </dsp:txXfrm>
    </dsp:sp>
    <dsp:sp modelId="{C36F12E4-13F5-4685-866F-4AD546B2021B}">
      <dsp:nvSpPr>
        <dsp:cNvPr id="0" name=""/>
        <dsp:cNvSpPr/>
      </dsp:nvSpPr>
      <dsp:spPr>
        <a:xfrm>
          <a:off x="826120" y="2906869"/>
          <a:ext cx="6057678" cy="346978"/>
        </a:xfrm>
        <a:custGeom>
          <a:avLst/>
          <a:gdLst/>
          <a:ahLst/>
          <a:cxnLst/>
          <a:rect l="0" t="0" r="0" b="0"/>
          <a:pathLst>
            <a:path>
              <a:moveTo>
                <a:pt x="6057678" y="0"/>
              </a:moveTo>
              <a:lnTo>
                <a:pt x="6057678" y="190589"/>
              </a:lnTo>
              <a:lnTo>
                <a:pt x="0" y="190589"/>
              </a:lnTo>
              <a:lnTo>
                <a:pt x="0" y="346978"/>
              </a:lnTo>
            </a:path>
          </a:pathLst>
        </a:custGeom>
        <a:noFill/>
        <a:ln w="6350" cap="flat" cmpd="sng" algn="ctr">
          <a:solidFill>
            <a:schemeClr val="accent3">
              <a:hueOff val="2371774"/>
              <a:satOff val="87500"/>
              <a:lumOff val="-1286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000" kern="1200"/>
        </a:p>
      </dsp:txBody>
      <dsp:txXfrm>
        <a:off x="3703224" y="3078468"/>
        <a:ext cx="303471" cy="3779"/>
      </dsp:txXfrm>
    </dsp:sp>
    <dsp:sp modelId="{8DCACAF6-21F0-4412-9DDC-6AB6925E93A0}">
      <dsp:nvSpPr>
        <dsp:cNvPr id="0" name=""/>
        <dsp:cNvSpPr/>
      </dsp:nvSpPr>
      <dsp:spPr>
        <a:xfrm>
          <a:off x="6062975" y="1923680"/>
          <a:ext cx="1641647" cy="984988"/>
        </a:xfrm>
        <a:prstGeom prst="rect">
          <a:avLst/>
        </a:prstGeom>
        <a:solidFill>
          <a:schemeClr val="accent3">
            <a:hueOff val="2108244"/>
            <a:satOff val="77778"/>
            <a:lumOff val="-1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Employer submit final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academic or second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semester results to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INSETA</a:t>
          </a:r>
          <a:endParaRPr lang="en-ZA" sz="1000" kern="1200"/>
        </a:p>
      </dsp:txBody>
      <dsp:txXfrm>
        <a:off x="6062975" y="1923680"/>
        <a:ext cx="1641647" cy="984988"/>
      </dsp:txXfrm>
    </dsp:sp>
    <dsp:sp modelId="{88902289-2CFA-4E57-8729-57DA49DDCA84}">
      <dsp:nvSpPr>
        <dsp:cNvPr id="0" name=""/>
        <dsp:cNvSpPr/>
      </dsp:nvSpPr>
      <dsp:spPr>
        <a:xfrm>
          <a:off x="1645144" y="3733022"/>
          <a:ext cx="3469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6978" y="45720"/>
              </a:lnTo>
            </a:path>
          </a:pathLst>
        </a:custGeom>
        <a:noFill/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000" kern="1200"/>
        </a:p>
      </dsp:txBody>
      <dsp:txXfrm>
        <a:off x="1809194" y="3776852"/>
        <a:ext cx="18878" cy="3779"/>
      </dsp:txXfrm>
    </dsp:sp>
    <dsp:sp modelId="{D07CA80C-9D0C-4D4C-ADBC-C9DBF2E34E1E}">
      <dsp:nvSpPr>
        <dsp:cNvPr id="0" name=""/>
        <dsp:cNvSpPr/>
      </dsp:nvSpPr>
      <dsp:spPr>
        <a:xfrm>
          <a:off x="5297" y="3286248"/>
          <a:ext cx="1641647" cy="984988"/>
        </a:xfrm>
        <a:prstGeom prst="rect">
          <a:avLst/>
        </a:prstGeom>
        <a:solidFill>
          <a:schemeClr val="accent3">
            <a:hueOff val="2409421"/>
            <a:satOff val="88889"/>
            <a:lumOff val="-130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Upon approval of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requirements INSETA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reports beneficiaries</a:t>
          </a:r>
          <a:endParaRPr lang="en-ZA" sz="1000" kern="1200"/>
        </a:p>
      </dsp:txBody>
      <dsp:txXfrm>
        <a:off x="5297" y="3286248"/>
        <a:ext cx="1641647" cy="984988"/>
      </dsp:txXfrm>
    </dsp:sp>
    <dsp:sp modelId="{48A690FF-DBCB-4689-9062-7E217853FDF4}">
      <dsp:nvSpPr>
        <dsp:cNvPr id="0" name=""/>
        <dsp:cNvSpPr/>
      </dsp:nvSpPr>
      <dsp:spPr>
        <a:xfrm>
          <a:off x="2024523" y="3286248"/>
          <a:ext cx="1641647" cy="984988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INSETA to issue 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contract closure letter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to Employer</a:t>
          </a:r>
          <a:endParaRPr lang="en-ZA" sz="1000" kern="1200"/>
        </a:p>
      </dsp:txBody>
      <dsp:txXfrm>
        <a:off x="2024523" y="3286248"/>
        <a:ext cx="1641647" cy="9849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62211-CE89-44DD-BD1F-9A7A0DD1F7B5}">
      <dsp:nvSpPr>
        <dsp:cNvPr id="0" name=""/>
        <dsp:cNvSpPr/>
      </dsp:nvSpPr>
      <dsp:spPr>
        <a:xfrm>
          <a:off x="1591396" y="1075505"/>
          <a:ext cx="3346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4656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000" kern="1200"/>
        </a:p>
      </dsp:txBody>
      <dsp:txXfrm>
        <a:off x="1749593" y="1119397"/>
        <a:ext cx="18262" cy="3656"/>
      </dsp:txXfrm>
    </dsp:sp>
    <dsp:sp modelId="{A813567F-866B-414E-9B32-E73182B6A567}">
      <dsp:nvSpPr>
        <dsp:cNvPr id="0" name=""/>
        <dsp:cNvSpPr/>
      </dsp:nvSpPr>
      <dsp:spPr>
        <a:xfrm>
          <a:off x="5124" y="644804"/>
          <a:ext cx="1588072" cy="9528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Submission of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enrolment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requirements as per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recommendation</a:t>
          </a:r>
          <a:endParaRPr lang="en-ZA" sz="1000" kern="1200"/>
        </a:p>
      </dsp:txBody>
      <dsp:txXfrm>
        <a:off x="5124" y="644804"/>
        <a:ext cx="1588072" cy="952843"/>
      </dsp:txXfrm>
    </dsp:sp>
    <dsp:sp modelId="{3ECCF354-3131-4006-A0A3-CC65244280E3}">
      <dsp:nvSpPr>
        <dsp:cNvPr id="0" name=""/>
        <dsp:cNvSpPr/>
      </dsp:nvSpPr>
      <dsp:spPr>
        <a:xfrm>
          <a:off x="3544725" y="1075505"/>
          <a:ext cx="3346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4656" y="45720"/>
              </a:lnTo>
            </a:path>
          </a:pathLst>
        </a:custGeom>
        <a:noFill/>
        <a:ln w="6350" cap="flat" cmpd="sng" algn="ctr">
          <a:solidFill>
            <a:schemeClr val="accent3">
              <a:hueOff val="338825"/>
              <a:satOff val="12500"/>
              <a:lumOff val="-183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000" kern="1200"/>
        </a:p>
      </dsp:txBody>
      <dsp:txXfrm>
        <a:off x="3702922" y="1119397"/>
        <a:ext cx="18262" cy="3656"/>
      </dsp:txXfrm>
    </dsp:sp>
    <dsp:sp modelId="{6A198C1D-EDC6-4DEB-B39A-34B7B142194B}">
      <dsp:nvSpPr>
        <dsp:cNvPr id="0" name=""/>
        <dsp:cNvSpPr/>
      </dsp:nvSpPr>
      <dsp:spPr>
        <a:xfrm>
          <a:off x="1958453" y="644804"/>
          <a:ext cx="1588072" cy="952843"/>
        </a:xfrm>
        <a:prstGeom prst="rect">
          <a:avLst/>
        </a:prstGeom>
        <a:solidFill>
          <a:schemeClr val="accent3">
            <a:hueOff val="301178"/>
            <a:satOff val="11111"/>
            <a:lumOff val="-16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Evaluation of registration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requirements by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INSETA</a:t>
          </a:r>
          <a:endParaRPr lang="en-ZA" sz="1000" kern="1200"/>
        </a:p>
      </dsp:txBody>
      <dsp:txXfrm>
        <a:off x="1958453" y="644804"/>
        <a:ext cx="1588072" cy="952843"/>
      </dsp:txXfrm>
    </dsp:sp>
    <dsp:sp modelId="{FEC394AB-D82B-4940-A1D3-4EB2925E2C3C}">
      <dsp:nvSpPr>
        <dsp:cNvPr id="0" name=""/>
        <dsp:cNvSpPr/>
      </dsp:nvSpPr>
      <dsp:spPr>
        <a:xfrm>
          <a:off x="5498054" y="1075505"/>
          <a:ext cx="3346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4656" y="45720"/>
              </a:lnTo>
            </a:path>
          </a:pathLst>
        </a:custGeom>
        <a:noFill/>
        <a:ln w="635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000" kern="1200"/>
        </a:p>
      </dsp:txBody>
      <dsp:txXfrm>
        <a:off x="5656251" y="1119397"/>
        <a:ext cx="18262" cy="3656"/>
      </dsp:txXfrm>
    </dsp:sp>
    <dsp:sp modelId="{A4F3C598-F96D-44FB-9180-298F012424B9}">
      <dsp:nvSpPr>
        <dsp:cNvPr id="0" name=""/>
        <dsp:cNvSpPr/>
      </dsp:nvSpPr>
      <dsp:spPr>
        <a:xfrm>
          <a:off x="3911782" y="644804"/>
          <a:ext cx="1588072" cy="952843"/>
        </a:xfrm>
        <a:prstGeom prst="rect">
          <a:avLst/>
        </a:prstGeom>
        <a:solidFill>
          <a:schemeClr val="accent3">
            <a:hueOff val="602355"/>
            <a:satOff val="22222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Upon approval INSETA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issues a final Agreement</a:t>
          </a:r>
          <a:endParaRPr lang="en-ZA" sz="1000" kern="1200"/>
        </a:p>
      </dsp:txBody>
      <dsp:txXfrm>
        <a:off x="3911782" y="644804"/>
        <a:ext cx="1588072" cy="952843"/>
      </dsp:txXfrm>
    </dsp:sp>
    <dsp:sp modelId="{3A73425A-1DC0-446D-8C81-0449EE3C00A3}">
      <dsp:nvSpPr>
        <dsp:cNvPr id="0" name=""/>
        <dsp:cNvSpPr/>
      </dsp:nvSpPr>
      <dsp:spPr>
        <a:xfrm>
          <a:off x="799160" y="1595847"/>
          <a:ext cx="5859987" cy="334656"/>
        </a:xfrm>
        <a:custGeom>
          <a:avLst/>
          <a:gdLst/>
          <a:ahLst/>
          <a:cxnLst/>
          <a:rect l="0" t="0" r="0" b="0"/>
          <a:pathLst>
            <a:path>
              <a:moveTo>
                <a:pt x="5859987" y="0"/>
              </a:moveTo>
              <a:lnTo>
                <a:pt x="5859987" y="184428"/>
              </a:lnTo>
              <a:lnTo>
                <a:pt x="0" y="184428"/>
              </a:lnTo>
              <a:lnTo>
                <a:pt x="0" y="334656"/>
              </a:lnTo>
            </a:path>
          </a:pathLst>
        </a:custGeom>
        <a:noFill/>
        <a:ln w="6350" cap="flat" cmpd="sng" algn="ctr">
          <a:solidFill>
            <a:schemeClr val="accent3">
              <a:hueOff val="1016475"/>
              <a:satOff val="37500"/>
              <a:lumOff val="-551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000" kern="1200"/>
        </a:p>
      </dsp:txBody>
      <dsp:txXfrm>
        <a:off x="3582370" y="1761347"/>
        <a:ext cx="293567" cy="3656"/>
      </dsp:txXfrm>
    </dsp:sp>
    <dsp:sp modelId="{BAA7BACD-4C44-49F8-916D-366243892A77}">
      <dsp:nvSpPr>
        <dsp:cNvPr id="0" name=""/>
        <dsp:cNvSpPr/>
      </dsp:nvSpPr>
      <dsp:spPr>
        <a:xfrm>
          <a:off x="5865111" y="644804"/>
          <a:ext cx="1588072" cy="952843"/>
        </a:xfrm>
        <a:prstGeom prst="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Once final agreement is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counter signed by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Employer and INSETA,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request for first tranche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invoice</a:t>
          </a:r>
          <a:endParaRPr lang="en-ZA" sz="1000" kern="1200"/>
        </a:p>
      </dsp:txBody>
      <dsp:txXfrm>
        <a:off x="5865111" y="644804"/>
        <a:ext cx="1588072" cy="952843"/>
      </dsp:txXfrm>
    </dsp:sp>
    <dsp:sp modelId="{BDE2C882-9CCA-499C-BE2E-8F38A9429FBC}">
      <dsp:nvSpPr>
        <dsp:cNvPr id="0" name=""/>
        <dsp:cNvSpPr/>
      </dsp:nvSpPr>
      <dsp:spPr>
        <a:xfrm>
          <a:off x="1591396" y="2393606"/>
          <a:ext cx="3346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4656" y="45720"/>
              </a:lnTo>
            </a:path>
          </a:pathLst>
        </a:custGeom>
        <a:noFill/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000" kern="1200"/>
        </a:p>
      </dsp:txBody>
      <dsp:txXfrm>
        <a:off x="1749593" y="2437497"/>
        <a:ext cx="18262" cy="3656"/>
      </dsp:txXfrm>
    </dsp:sp>
    <dsp:sp modelId="{10D5FE49-9C50-49DF-BA9C-2500FB6D98FA}">
      <dsp:nvSpPr>
        <dsp:cNvPr id="0" name=""/>
        <dsp:cNvSpPr/>
      </dsp:nvSpPr>
      <dsp:spPr>
        <a:xfrm>
          <a:off x="5124" y="1962904"/>
          <a:ext cx="1588072" cy="952843"/>
        </a:xfrm>
        <a:prstGeom prst="rect">
          <a:avLst/>
        </a:prstGeom>
        <a:solidFill>
          <a:schemeClr val="accent3">
            <a:hueOff val="1204711"/>
            <a:satOff val="44444"/>
            <a:lumOff val="-65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First tranche payment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and reporting of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beneficiaries by INSETA</a:t>
          </a:r>
          <a:endParaRPr lang="en-ZA" sz="1000" kern="1200"/>
        </a:p>
      </dsp:txBody>
      <dsp:txXfrm>
        <a:off x="5124" y="1962904"/>
        <a:ext cx="1588072" cy="952843"/>
      </dsp:txXfrm>
    </dsp:sp>
    <dsp:sp modelId="{6D3C9F07-4DE3-4DA2-8639-99470B95057F}">
      <dsp:nvSpPr>
        <dsp:cNvPr id="0" name=""/>
        <dsp:cNvSpPr/>
      </dsp:nvSpPr>
      <dsp:spPr>
        <a:xfrm>
          <a:off x="3544725" y="2393606"/>
          <a:ext cx="3346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4656" y="45720"/>
              </a:lnTo>
            </a:path>
          </a:pathLst>
        </a:custGeom>
        <a:noFill/>
        <a:ln w="6350" cap="flat" cmpd="sng" algn="ctr">
          <a:solidFill>
            <a:schemeClr val="accent3">
              <a:hueOff val="1694124"/>
              <a:satOff val="62500"/>
              <a:lumOff val="-919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000" kern="1200"/>
        </a:p>
      </dsp:txBody>
      <dsp:txXfrm>
        <a:off x="3702922" y="2437497"/>
        <a:ext cx="18262" cy="3656"/>
      </dsp:txXfrm>
    </dsp:sp>
    <dsp:sp modelId="{E9C61110-9F4F-450C-A64F-3F4A8D9BEB2A}">
      <dsp:nvSpPr>
        <dsp:cNvPr id="0" name=""/>
        <dsp:cNvSpPr/>
      </dsp:nvSpPr>
      <dsp:spPr>
        <a:xfrm>
          <a:off x="1958453" y="1962904"/>
          <a:ext cx="1588072" cy="952843"/>
        </a:xfrm>
        <a:prstGeom prst="rect">
          <a:avLst/>
        </a:prstGeom>
        <a:solidFill>
          <a:schemeClr val="accent3">
            <a:hueOff val="1505888"/>
            <a:satOff val="55556"/>
            <a:lumOff val="-81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Submission of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certification by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Employer</a:t>
          </a:r>
          <a:endParaRPr lang="en-ZA" sz="1000" kern="1200"/>
        </a:p>
      </dsp:txBody>
      <dsp:txXfrm>
        <a:off x="1958453" y="1962904"/>
        <a:ext cx="1588072" cy="952843"/>
      </dsp:txXfrm>
    </dsp:sp>
    <dsp:sp modelId="{F5230B19-D41F-48B6-815E-6A69D6038429}">
      <dsp:nvSpPr>
        <dsp:cNvPr id="0" name=""/>
        <dsp:cNvSpPr/>
      </dsp:nvSpPr>
      <dsp:spPr>
        <a:xfrm>
          <a:off x="5498054" y="2393606"/>
          <a:ext cx="3346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4656" y="45720"/>
              </a:lnTo>
            </a:path>
          </a:pathLst>
        </a:custGeom>
        <a:noFill/>
        <a:ln w="635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000" kern="1200"/>
        </a:p>
      </dsp:txBody>
      <dsp:txXfrm>
        <a:off x="5656251" y="2437497"/>
        <a:ext cx="18262" cy="3656"/>
      </dsp:txXfrm>
    </dsp:sp>
    <dsp:sp modelId="{0A615F54-40B8-4421-A166-0C48F03AC733}">
      <dsp:nvSpPr>
        <dsp:cNvPr id="0" name=""/>
        <dsp:cNvSpPr/>
      </dsp:nvSpPr>
      <dsp:spPr>
        <a:xfrm>
          <a:off x="3911782" y="1962904"/>
          <a:ext cx="1588072" cy="952843"/>
        </a:xfrm>
        <a:prstGeom prst="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Evaluation of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requirements by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INSETA</a:t>
          </a:r>
          <a:endParaRPr lang="en-ZA" sz="1000" kern="1200"/>
        </a:p>
      </dsp:txBody>
      <dsp:txXfrm>
        <a:off x="3911782" y="1962904"/>
        <a:ext cx="1588072" cy="952843"/>
      </dsp:txXfrm>
    </dsp:sp>
    <dsp:sp modelId="{E4455117-632E-440F-9753-7F9D739CEEBC}">
      <dsp:nvSpPr>
        <dsp:cNvPr id="0" name=""/>
        <dsp:cNvSpPr/>
      </dsp:nvSpPr>
      <dsp:spPr>
        <a:xfrm>
          <a:off x="799160" y="2913947"/>
          <a:ext cx="5859987" cy="334656"/>
        </a:xfrm>
        <a:custGeom>
          <a:avLst/>
          <a:gdLst/>
          <a:ahLst/>
          <a:cxnLst/>
          <a:rect l="0" t="0" r="0" b="0"/>
          <a:pathLst>
            <a:path>
              <a:moveTo>
                <a:pt x="5859987" y="0"/>
              </a:moveTo>
              <a:lnTo>
                <a:pt x="5859987" y="184428"/>
              </a:lnTo>
              <a:lnTo>
                <a:pt x="0" y="184428"/>
              </a:lnTo>
              <a:lnTo>
                <a:pt x="0" y="334656"/>
              </a:lnTo>
            </a:path>
          </a:pathLst>
        </a:custGeom>
        <a:noFill/>
        <a:ln w="6350" cap="flat" cmpd="sng" algn="ctr">
          <a:solidFill>
            <a:schemeClr val="accent3">
              <a:hueOff val="2371774"/>
              <a:satOff val="87500"/>
              <a:lumOff val="-1286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000" kern="1200"/>
        </a:p>
      </dsp:txBody>
      <dsp:txXfrm>
        <a:off x="3582370" y="3079447"/>
        <a:ext cx="293567" cy="3656"/>
      </dsp:txXfrm>
    </dsp:sp>
    <dsp:sp modelId="{683AB189-49BE-481E-85D4-CD160B57F761}">
      <dsp:nvSpPr>
        <dsp:cNvPr id="0" name=""/>
        <dsp:cNvSpPr/>
      </dsp:nvSpPr>
      <dsp:spPr>
        <a:xfrm>
          <a:off x="5865111" y="1962904"/>
          <a:ext cx="1588072" cy="952843"/>
        </a:xfrm>
        <a:prstGeom prst="rect">
          <a:avLst/>
        </a:prstGeom>
        <a:solidFill>
          <a:schemeClr val="accent3">
            <a:hueOff val="2108244"/>
            <a:satOff val="77778"/>
            <a:lumOff val="-1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Upon approval by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INSETA a request for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final tranche invoice</a:t>
          </a:r>
          <a:endParaRPr lang="en-ZA" sz="1000" kern="1200"/>
        </a:p>
      </dsp:txBody>
      <dsp:txXfrm>
        <a:off x="5865111" y="1962904"/>
        <a:ext cx="1588072" cy="952843"/>
      </dsp:txXfrm>
    </dsp:sp>
    <dsp:sp modelId="{1A7BBFE3-3711-4EF0-AE3A-81990EF857CD}">
      <dsp:nvSpPr>
        <dsp:cNvPr id="0" name=""/>
        <dsp:cNvSpPr/>
      </dsp:nvSpPr>
      <dsp:spPr>
        <a:xfrm>
          <a:off x="1591396" y="3711706"/>
          <a:ext cx="3346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4656" y="45720"/>
              </a:lnTo>
            </a:path>
          </a:pathLst>
        </a:custGeom>
        <a:noFill/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000" kern="1200"/>
        </a:p>
      </dsp:txBody>
      <dsp:txXfrm>
        <a:off x="1749593" y="3755597"/>
        <a:ext cx="18262" cy="3656"/>
      </dsp:txXfrm>
    </dsp:sp>
    <dsp:sp modelId="{07CBA120-75BB-4E88-882A-04EFBEA4685A}">
      <dsp:nvSpPr>
        <dsp:cNvPr id="0" name=""/>
        <dsp:cNvSpPr/>
      </dsp:nvSpPr>
      <dsp:spPr>
        <a:xfrm>
          <a:off x="5124" y="3281004"/>
          <a:ext cx="1588072" cy="952843"/>
        </a:xfrm>
        <a:prstGeom prst="rect">
          <a:avLst/>
        </a:prstGeom>
        <a:solidFill>
          <a:schemeClr val="accent3">
            <a:hueOff val="2409421"/>
            <a:satOff val="88889"/>
            <a:lumOff val="-130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Final tranche payment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and reporting of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beneficiaries by INSETA</a:t>
          </a:r>
          <a:endParaRPr lang="en-ZA" sz="1000" kern="1200"/>
        </a:p>
      </dsp:txBody>
      <dsp:txXfrm>
        <a:off x="5124" y="3281004"/>
        <a:ext cx="1588072" cy="952843"/>
      </dsp:txXfrm>
    </dsp:sp>
    <dsp:sp modelId="{F8492DC9-D979-4023-9066-EA9923240609}">
      <dsp:nvSpPr>
        <dsp:cNvPr id="0" name=""/>
        <dsp:cNvSpPr/>
      </dsp:nvSpPr>
      <dsp:spPr>
        <a:xfrm>
          <a:off x="1958453" y="3281004"/>
          <a:ext cx="1588072" cy="952843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INSETA to issue 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contract closure letter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to Employer</a:t>
          </a:r>
          <a:endParaRPr lang="en-ZA" sz="1000" kern="1200"/>
        </a:p>
      </dsp:txBody>
      <dsp:txXfrm>
        <a:off x="1958453" y="3281004"/>
        <a:ext cx="1588072" cy="952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72DF4-F8D9-46FF-B8FE-6E8B76598266}" type="datetimeFigureOut">
              <a:rPr lang="en-ZA" smtClean="0"/>
              <a:t>2020/12/02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57222-1213-4B2F-981A-7A01A68A903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6573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b="1" dirty="0"/>
              <a:t>NB:</a:t>
            </a:r>
            <a:r>
              <a:rPr lang="en-ZA" b="0" dirty="0"/>
              <a:t> 1. This template uses Masters that are </a:t>
            </a:r>
            <a:r>
              <a:rPr lang="en-ZA" b="0" dirty="0" err="1"/>
              <a:t>accessable</a:t>
            </a:r>
            <a:r>
              <a:rPr lang="en-ZA" b="0" dirty="0"/>
              <a:t> and editable under the Master view which can be accessed by going to the </a:t>
            </a:r>
            <a:r>
              <a:rPr lang="en-ZA" b="1" dirty="0"/>
              <a:t>View tab &gt; Under the Master Views tab choose “Slide Master”</a:t>
            </a:r>
            <a:r>
              <a:rPr lang="en-ZA" b="0" dirty="0"/>
              <a:t>, all the slide masters will appear and can be edited there.</a:t>
            </a:r>
          </a:p>
          <a:p>
            <a:r>
              <a:rPr lang="en-ZA" b="0" dirty="0"/>
              <a:t>2. If you would like to add a slide, go to </a:t>
            </a:r>
            <a:r>
              <a:rPr lang="en-ZA" b="1" dirty="0"/>
              <a:t>Home &gt; New Slide &gt; Under Office Theme all the designed slide layouts will appear and you can choose a layout that will suit your needs or that will suit the content that you would like to add onto your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57222-1213-4B2F-981A-7A01A68A903A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98751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57222-1213-4B2F-981A-7A01A68A903A}" type="slidenum">
              <a:rPr lang="en-ZA" smtClean="0"/>
              <a:t>27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18843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57222-1213-4B2F-981A-7A01A68A903A}" type="slidenum">
              <a:rPr lang="en-ZA" smtClean="0"/>
              <a:t>28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35938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57222-1213-4B2F-981A-7A01A68A903A}" type="slidenum">
              <a:rPr lang="en-ZA" smtClean="0"/>
              <a:t>29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54106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599533-75D2-4F1A-A832-2BCDE0B30305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613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57222-1213-4B2F-981A-7A01A68A903A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13492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57222-1213-4B2F-981A-7A01A68A903A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05831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57222-1213-4B2F-981A-7A01A68A903A}" type="slidenum">
              <a:rPr lang="en-ZA" smtClean="0"/>
              <a:t>21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61793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57222-1213-4B2F-981A-7A01A68A903A}" type="slidenum">
              <a:rPr lang="en-ZA" smtClean="0"/>
              <a:t>22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42102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57222-1213-4B2F-981A-7A01A68A903A}" type="slidenum">
              <a:rPr lang="en-ZA" smtClean="0"/>
              <a:t>23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49125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57222-1213-4B2F-981A-7A01A68A903A}" type="slidenum">
              <a:rPr lang="en-ZA" smtClean="0"/>
              <a:t>24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40079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57222-1213-4B2F-981A-7A01A68A903A}" type="slidenum">
              <a:rPr lang="en-ZA" smtClean="0"/>
              <a:t>25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57916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57222-1213-4B2F-981A-7A01A68A903A}" type="slidenum">
              <a:rPr lang="en-ZA" smtClean="0"/>
              <a:t>26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60949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ver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C06192F-7D1D-44EE-BAF9-584922582CB9}"/>
              </a:ext>
            </a:extLst>
          </p:cNvPr>
          <p:cNvSpPr txBox="1"/>
          <p:nvPr userDrawn="1"/>
        </p:nvSpPr>
        <p:spPr>
          <a:xfrm>
            <a:off x="4833257" y="6322422"/>
            <a:ext cx="4259943" cy="283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EMPOWERED TO </a:t>
            </a:r>
            <a:r>
              <a:rPr lang="en-ZA" sz="1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r>
              <a:rPr lang="en-ZA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ZA" sz="1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INSPIRE.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A5445C0F-A196-463F-BF07-A727F5803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232" y="4371975"/>
            <a:ext cx="5765800" cy="1325563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27236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16300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89" userDrawn="1">
          <p15:clr>
            <a:srgbClr val="FBAE40"/>
          </p15:clr>
        </p15:guide>
        <p15:guide id="2" pos="581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s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1038" y="365127"/>
            <a:ext cx="8543925" cy="562921"/>
          </a:xfrm>
        </p:spPr>
        <p:txBody>
          <a:bodyPr>
            <a:no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 (Charts and Graphs)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1039" y="6311898"/>
            <a:ext cx="5943600" cy="3442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ZA" dirty="0"/>
              <a:t>EMPOWERED TO </a:t>
            </a:r>
            <a:r>
              <a:rPr lang="en-ZA" b="1" dirty="0"/>
              <a:t>INFLUENCE</a:t>
            </a:r>
            <a:r>
              <a:rPr lang="en-ZA" dirty="0"/>
              <a:t> AND </a:t>
            </a:r>
            <a:r>
              <a:rPr lang="en-ZA" b="1" dirty="0"/>
              <a:t>INSPIRE.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AE71-0FD9-413E-A828-75A09D2C0772}" type="slidenum">
              <a:rPr lang="en-ZA" smtClean="0"/>
              <a:t>‹#›</a:t>
            </a:fld>
            <a:endParaRPr lang="en-ZA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F927DD4A-909D-468E-97DD-69CC8F1A2532}"/>
              </a:ext>
            </a:extLst>
          </p:cNvPr>
          <p:cNvSpPr/>
          <p:nvPr userDrawn="1"/>
        </p:nvSpPr>
        <p:spPr>
          <a:xfrm rot="16200000">
            <a:off x="8077201" y="2866029"/>
            <a:ext cx="3043451" cy="614149"/>
          </a:xfrm>
          <a:prstGeom prst="round2SameRect">
            <a:avLst/>
          </a:prstGeom>
          <a:solidFill>
            <a:srgbClr val="272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BF129614-0570-4065-AAA1-22531BACA0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91638" y="1651000"/>
            <a:ext cx="474662" cy="3043238"/>
          </a:xfrm>
        </p:spPr>
        <p:txBody>
          <a:bodyPr vert="vert270"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SLIDE LABELLING (OPTIONAL)</a:t>
            </a:r>
            <a:endParaRPr lang="en-ZA" dirty="0"/>
          </a:p>
        </p:txBody>
      </p:sp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FDCB5690-7B8D-4D31-AE62-EDA4738C0DC8}"/>
              </a:ext>
            </a:extLst>
          </p:cNvPr>
          <p:cNvSpPr/>
          <p:nvPr userDrawn="1"/>
        </p:nvSpPr>
        <p:spPr>
          <a:xfrm flipV="1">
            <a:off x="681037" y="1189704"/>
            <a:ext cx="8470900" cy="383465"/>
          </a:xfrm>
          <a:prstGeom prst="round1Rect">
            <a:avLst/>
          </a:prstGeom>
          <a:solidFill>
            <a:srgbClr val="272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BBA993B9-4543-49F6-A5AF-62A1F176B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0425" y="1241547"/>
            <a:ext cx="8051800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FAAE1A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CHART TITLE: THE DESCRIPTION</a:t>
            </a:r>
            <a:endParaRPr lang="en-ZA" dirty="0"/>
          </a:p>
        </p:txBody>
      </p:sp>
      <p:sp>
        <p:nvSpPr>
          <p:cNvPr id="17" name="Chart Placeholder 16">
            <a:extLst>
              <a:ext uri="{FF2B5EF4-FFF2-40B4-BE49-F238E27FC236}">
                <a16:creationId xmlns:a16="http://schemas.microsoft.com/office/drawing/2014/main" id="{664DB584-5119-44DC-B4B7-55D3E32038BE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81038" y="1765300"/>
            <a:ext cx="8470900" cy="4411663"/>
          </a:xfrm>
        </p:spPr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90441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Embed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1039" y="6291036"/>
            <a:ext cx="594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ZA" dirty="0"/>
              <a:t>EMPOWERED TO </a:t>
            </a:r>
            <a:r>
              <a:rPr lang="en-ZA" b="1" dirty="0"/>
              <a:t>INFLUENCE</a:t>
            </a:r>
            <a:r>
              <a:rPr lang="en-ZA" dirty="0"/>
              <a:t> AND </a:t>
            </a:r>
            <a:r>
              <a:rPr lang="en-ZA" b="1" dirty="0"/>
              <a:t>INSPIRE.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AE71-0FD9-413E-A828-75A09D2C0772}" type="slidenum">
              <a:rPr lang="en-ZA" smtClean="0"/>
              <a:t>‹#›</a:t>
            </a:fld>
            <a:endParaRPr lang="en-Z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9F5CF9-72CE-4E7F-8031-3BE0FC0B32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365127"/>
            <a:ext cx="8543925" cy="569715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272361"/>
                </a:solidFill>
              </a:defRPr>
            </a:lvl1pPr>
          </a:lstStyle>
          <a:p>
            <a:r>
              <a:rPr lang="en-US" dirty="0"/>
              <a:t>Click to edit Master title style (Media Embedding)</a:t>
            </a:r>
            <a:endParaRPr lang="en-ZA" dirty="0"/>
          </a:p>
        </p:txBody>
      </p:sp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17A0B712-0BF8-40DB-898B-15456E75525D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681038" y="1778000"/>
            <a:ext cx="8802687" cy="3792265"/>
          </a:xfrm>
        </p:spPr>
        <p:txBody>
          <a:bodyPr/>
          <a:lstStyle/>
          <a:p>
            <a:endParaRPr lang="en-ZA"/>
          </a:p>
        </p:txBody>
      </p:sp>
      <p:sp>
        <p:nvSpPr>
          <p:cNvPr id="10" name="Rectangle: Single Corner Rounded 9">
            <a:extLst>
              <a:ext uri="{FF2B5EF4-FFF2-40B4-BE49-F238E27FC236}">
                <a16:creationId xmlns:a16="http://schemas.microsoft.com/office/drawing/2014/main" id="{21171B83-8EBE-4857-8394-55844EA51F3E}"/>
              </a:ext>
            </a:extLst>
          </p:cNvPr>
          <p:cNvSpPr/>
          <p:nvPr userDrawn="1"/>
        </p:nvSpPr>
        <p:spPr>
          <a:xfrm flipV="1">
            <a:off x="681037" y="1203350"/>
            <a:ext cx="8802596" cy="383465"/>
          </a:xfrm>
          <a:prstGeom prst="round1Rect">
            <a:avLst/>
          </a:prstGeom>
          <a:solidFill>
            <a:srgbClr val="272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842951F-88D5-403D-8056-C4D6A9740E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8038" y="1169988"/>
            <a:ext cx="8470900" cy="422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FAAE1A"/>
                </a:solidFill>
              </a:defRPr>
            </a:lvl1pPr>
          </a:lstStyle>
          <a:p>
            <a:pPr lvl="0"/>
            <a:r>
              <a:rPr lang="en-US" dirty="0"/>
              <a:t>MEDIA TITLE: MEDIA DESCRIPTION</a:t>
            </a:r>
            <a:endParaRPr lang="en-ZA" dirty="0"/>
          </a:p>
        </p:txBody>
      </p:sp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C11895B2-A5CA-49E8-B6FE-6720F4B6DCE7}"/>
              </a:ext>
            </a:extLst>
          </p:cNvPr>
          <p:cNvSpPr/>
          <p:nvPr userDrawn="1"/>
        </p:nvSpPr>
        <p:spPr>
          <a:xfrm flipV="1">
            <a:off x="681037" y="5695688"/>
            <a:ext cx="8802596" cy="463993"/>
          </a:xfrm>
          <a:prstGeom prst="round1Rect">
            <a:avLst/>
          </a:prstGeom>
          <a:solidFill>
            <a:srgbClr val="FAA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rgbClr val="272361"/>
              </a:solidFill>
            </a:endParaRP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4AAE5E82-9A69-4202-BD5F-FC99F71D30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8038" y="5716238"/>
            <a:ext cx="8470900" cy="422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rgbClr val="272361"/>
                </a:solidFill>
              </a:defRPr>
            </a:lvl1pPr>
          </a:lstStyle>
          <a:p>
            <a:pPr lvl="0"/>
            <a:r>
              <a:rPr lang="en-US" dirty="0"/>
              <a:t>Summarization of the media if needed.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09694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shaped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72F0-A99E-430B-B972-7ACE61C2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574673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27236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F9B527-0C91-4273-B522-1080F20ED5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EMPOWERED TO </a:t>
            </a:r>
            <a:r>
              <a:rPr lang="en-ZA" b="1"/>
              <a:t>INFLUENCE</a:t>
            </a:r>
            <a:r>
              <a:rPr lang="en-ZA"/>
              <a:t> AND </a:t>
            </a:r>
            <a:r>
              <a:rPr lang="en-ZA" b="1"/>
              <a:t>INSPIRE.</a:t>
            </a:r>
            <a:endParaRPr lang="en-ZA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E9D02-E7F9-49F9-B4EF-68D46B0E67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72AE71-0FD9-413E-A828-75A09D2C0772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85400E5D-9344-47DA-8D59-A603325889E8}"/>
              </a:ext>
            </a:extLst>
          </p:cNvPr>
          <p:cNvSpPr/>
          <p:nvPr userDrawn="1"/>
        </p:nvSpPr>
        <p:spPr>
          <a:xfrm flipV="1">
            <a:off x="681037" y="1189704"/>
            <a:ext cx="8470900" cy="383465"/>
          </a:xfrm>
          <a:prstGeom prst="round1Rect">
            <a:avLst/>
          </a:prstGeom>
          <a:solidFill>
            <a:srgbClr val="272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1ABEFCA1-5B6D-47DA-89CF-B31AF48F7C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0425" y="1241547"/>
            <a:ext cx="8051800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FAAE1A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TEXT TITLE: THE DESCRIPTION</a:t>
            </a:r>
            <a:endParaRPr lang="en-ZA" dirty="0"/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9FA7F359-CC96-444F-960E-9ECD63E54885}"/>
              </a:ext>
            </a:extLst>
          </p:cNvPr>
          <p:cNvSpPr/>
          <p:nvPr userDrawn="1"/>
        </p:nvSpPr>
        <p:spPr>
          <a:xfrm rot="16200000">
            <a:off x="8077201" y="2866029"/>
            <a:ext cx="3043451" cy="614149"/>
          </a:xfrm>
          <a:prstGeom prst="round2SameRect">
            <a:avLst/>
          </a:prstGeom>
          <a:solidFill>
            <a:srgbClr val="272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40905150-07D6-42F2-A819-C63E27B70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91638" y="1651000"/>
            <a:ext cx="474662" cy="3043238"/>
          </a:xfrm>
        </p:spPr>
        <p:txBody>
          <a:bodyPr vert="vert270"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SLIDE LABELLING (OPTIONAL)</a:t>
            </a:r>
            <a:endParaRPr lang="en-Z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13C9FD3-911D-4E0C-9E09-A1D5B3E2C6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1038" y="1722333"/>
            <a:ext cx="8470900" cy="4360967"/>
          </a:xfrm>
        </p:spPr>
        <p:txBody>
          <a:bodyPr>
            <a:normAutofit/>
          </a:bodyPr>
          <a:lstStyle>
            <a:lvl1pPr marL="0" indent="0" algn="just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just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just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just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just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21642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 layou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263AFD-2F59-4DF8-B15F-98FD3ADC3519}"/>
              </a:ext>
            </a:extLst>
          </p:cNvPr>
          <p:cNvSpPr txBox="1"/>
          <p:nvPr userDrawn="1"/>
        </p:nvSpPr>
        <p:spPr>
          <a:xfrm>
            <a:off x="1394020" y="6112586"/>
            <a:ext cx="4259943" cy="283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i="1" dirty="0">
                <a:solidFill>
                  <a:srgbClr val="2723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EMPOWERED TO </a:t>
            </a:r>
            <a:r>
              <a:rPr lang="en-ZA" sz="1200" b="1" i="1" dirty="0">
                <a:solidFill>
                  <a:srgbClr val="2723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r>
              <a:rPr lang="en-ZA" sz="1200" i="1" dirty="0">
                <a:solidFill>
                  <a:srgbClr val="2723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ZA" sz="1200" b="1" i="1" dirty="0">
                <a:solidFill>
                  <a:srgbClr val="2723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INSPIRE.</a:t>
            </a:r>
          </a:p>
        </p:txBody>
      </p:sp>
    </p:spTree>
    <p:extLst>
      <p:ext uri="{BB962C8B-B14F-4D97-AF65-F5344CB8AC3E}">
        <p14:creationId xmlns:p14="http://schemas.microsoft.com/office/powerpoint/2010/main" val="2352310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 userDrawn="1">
          <p15:clr>
            <a:srgbClr val="FBAE40"/>
          </p15:clr>
        </p15:guide>
        <p15:guide id="2" pos="593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E48DE-4A65-4AA2-AB64-0465F0FC0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822CF-D3FB-49EC-B0B9-41D6C461B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315EB-ABFD-4CED-8394-74212DE38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C125-7D56-4C54-8AD5-3B1880E3B4C5}" type="datetimeFigureOut">
              <a:rPr lang="en-ZA" smtClean="0"/>
              <a:t>2020/12/02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BFB9E-B26A-4910-A928-53BB46973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0CA21-949F-4CFC-9590-F7A1813B4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6F09-63B2-46E6-BF60-446F1E58247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11242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/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DD0C39FB-C98C-44F2-8F7B-F1D741C1B023}"/>
              </a:ext>
            </a:extLst>
          </p:cNvPr>
          <p:cNvSpPr/>
          <p:nvPr userDrawn="1"/>
        </p:nvSpPr>
        <p:spPr>
          <a:xfrm rot="16200000">
            <a:off x="8077201" y="2866029"/>
            <a:ext cx="3043451" cy="614149"/>
          </a:xfrm>
          <a:prstGeom prst="round2SameRect">
            <a:avLst/>
          </a:prstGeom>
          <a:solidFill>
            <a:srgbClr val="272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: Single Corner Rounded 9">
            <a:extLst>
              <a:ext uri="{FF2B5EF4-FFF2-40B4-BE49-F238E27FC236}">
                <a16:creationId xmlns:a16="http://schemas.microsoft.com/office/drawing/2014/main" id="{070F3FF4-A537-4A5D-995D-3018663095F4}"/>
              </a:ext>
            </a:extLst>
          </p:cNvPr>
          <p:cNvSpPr/>
          <p:nvPr userDrawn="1"/>
        </p:nvSpPr>
        <p:spPr>
          <a:xfrm>
            <a:off x="7465325" y="1173707"/>
            <a:ext cx="1433015" cy="4847681"/>
          </a:xfrm>
          <a:prstGeom prst="round1Rect">
            <a:avLst/>
          </a:prstGeom>
          <a:solidFill>
            <a:srgbClr val="FAA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1038" y="365127"/>
            <a:ext cx="8543925" cy="549273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27236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1039" y="6291036"/>
            <a:ext cx="5943600" cy="365125"/>
          </a:xfrm>
          <a:prstGeom prst="rect">
            <a:avLst/>
          </a:prstGeom>
        </p:spPr>
        <p:txBody>
          <a:bodyPr/>
          <a:lstStyle/>
          <a:p>
            <a:r>
              <a:rPr lang="en-ZA" dirty="0"/>
              <a:t>EMPOWERED TO </a:t>
            </a:r>
            <a:r>
              <a:rPr lang="en-ZA" b="1" dirty="0"/>
              <a:t>INFLUENCE</a:t>
            </a:r>
            <a:r>
              <a:rPr lang="en-ZA" dirty="0"/>
              <a:t> AND </a:t>
            </a:r>
            <a:r>
              <a:rPr lang="en-ZA" b="1" dirty="0"/>
              <a:t>INSPIRE.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AE71-0FD9-413E-A828-75A09D2C0772}" type="slidenum">
              <a:rPr lang="en-ZA" smtClean="0"/>
              <a:t>‹#›</a:t>
            </a:fld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1038" y="1173708"/>
            <a:ext cx="8217302" cy="4612944"/>
          </a:xfrm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1600" b="1">
                <a:solidFill>
                  <a:srgbClr val="272361"/>
                </a:solidFill>
              </a:defRPr>
            </a:lvl1pPr>
            <a:lvl2pPr marL="914400" indent="-457200">
              <a:buFont typeface="+mj-lt"/>
              <a:buAutoNum type="arabicPeriod"/>
              <a:defRPr sz="1400"/>
            </a:lvl2pPr>
            <a:lvl3pPr marL="1371600" indent="-457200">
              <a:buFont typeface="+mj-lt"/>
              <a:buAutoNum type="arabicPeriod"/>
              <a:defRPr sz="1400"/>
            </a:lvl3pPr>
            <a:lvl4pPr marL="1714500" indent="-342900">
              <a:buFont typeface="+mj-lt"/>
              <a:buAutoNum type="arabicPeriod"/>
              <a:defRPr sz="1400"/>
            </a:lvl4pPr>
            <a:lvl5pPr marL="21717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AGENDA 1							PAGE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F987D5E-D9A4-4803-A5A7-A34C2DF7CF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91638" y="1651000"/>
            <a:ext cx="474662" cy="3043238"/>
          </a:xfrm>
        </p:spPr>
        <p:txBody>
          <a:bodyPr vert="vert270"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SLIDE LABELLING (OPTIONAL)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20095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  <p15:guide id="2" pos="48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/Sta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Single Corner Rounded 15">
            <a:extLst>
              <a:ext uri="{FF2B5EF4-FFF2-40B4-BE49-F238E27FC236}">
                <a16:creationId xmlns:a16="http://schemas.microsoft.com/office/drawing/2014/main" id="{BAAAF490-8D43-46EB-B2EA-C3C44B9AEBCB}"/>
              </a:ext>
            </a:extLst>
          </p:cNvPr>
          <p:cNvSpPr/>
          <p:nvPr userDrawn="1"/>
        </p:nvSpPr>
        <p:spPr>
          <a:xfrm flipV="1">
            <a:off x="675881" y="1310180"/>
            <a:ext cx="4277119" cy="494543"/>
          </a:xfrm>
          <a:prstGeom prst="round1Rect">
            <a:avLst/>
          </a:prstGeom>
          <a:solidFill>
            <a:srgbClr val="2723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5881" y="1978926"/>
            <a:ext cx="5056179" cy="400595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 b="0">
                <a:solidFill>
                  <a:srgbClr val="27236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BRIEF DESCRIPTION OF THE SECTION:</a:t>
            </a:r>
          </a:p>
          <a:p>
            <a:pPr lvl="0"/>
            <a:r>
              <a:rPr lang="en-ZA" dirty="0"/>
              <a:t>Lorem ipsum </a:t>
            </a:r>
            <a:r>
              <a:rPr lang="en-ZA" dirty="0" err="1"/>
              <a:t>dolor</a:t>
            </a:r>
            <a:r>
              <a:rPr lang="en-ZA" dirty="0"/>
              <a:t> sit </a:t>
            </a:r>
            <a:r>
              <a:rPr lang="en-ZA" dirty="0" err="1"/>
              <a:t>amet</a:t>
            </a:r>
            <a:r>
              <a:rPr lang="en-ZA" dirty="0"/>
              <a:t>, </a:t>
            </a:r>
            <a:r>
              <a:rPr lang="en-ZA" dirty="0" err="1"/>
              <a:t>consectetur</a:t>
            </a:r>
            <a:r>
              <a:rPr lang="en-ZA" dirty="0"/>
              <a:t> </a:t>
            </a:r>
            <a:r>
              <a:rPr lang="en-ZA" dirty="0" err="1"/>
              <a:t>adipiscing</a:t>
            </a:r>
            <a:r>
              <a:rPr lang="en-ZA" dirty="0"/>
              <a:t> </a:t>
            </a:r>
            <a:r>
              <a:rPr lang="en-ZA" dirty="0" err="1"/>
              <a:t>elit</a:t>
            </a:r>
            <a:r>
              <a:rPr lang="en-ZA" dirty="0"/>
              <a:t>, </a:t>
            </a:r>
            <a:r>
              <a:rPr lang="en-ZA" dirty="0" err="1"/>
              <a:t>sed</a:t>
            </a:r>
            <a:r>
              <a:rPr lang="en-ZA" dirty="0"/>
              <a:t> do </a:t>
            </a:r>
            <a:r>
              <a:rPr lang="en-ZA" dirty="0" err="1"/>
              <a:t>eiusmod</a:t>
            </a:r>
            <a:r>
              <a:rPr lang="en-ZA" dirty="0"/>
              <a:t> </a:t>
            </a:r>
            <a:r>
              <a:rPr lang="en-ZA" dirty="0" err="1"/>
              <a:t>tempor</a:t>
            </a:r>
            <a:r>
              <a:rPr lang="en-ZA" dirty="0"/>
              <a:t> </a:t>
            </a:r>
            <a:r>
              <a:rPr lang="en-ZA" dirty="0" err="1"/>
              <a:t>incididunt</a:t>
            </a:r>
            <a:r>
              <a:rPr lang="en-ZA" dirty="0"/>
              <a:t> </a:t>
            </a:r>
            <a:r>
              <a:rPr lang="en-ZA" dirty="0" err="1"/>
              <a:t>ut</a:t>
            </a:r>
            <a:r>
              <a:rPr lang="en-ZA" dirty="0"/>
              <a:t> </a:t>
            </a:r>
            <a:r>
              <a:rPr lang="en-ZA" dirty="0" err="1"/>
              <a:t>labore</a:t>
            </a:r>
            <a:r>
              <a:rPr lang="en-ZA" dirty="0"/>
              <a:t> et dolore magna </a:t>
            </a:r>
            <a:r>
              <a:rPr lang="en-ZA" dirty="0" err="1"/>
              <a:t>aliqua</a:t>
            </a:r>
            <a:r>
              <a:rPr lang="en-ZA" dirty="0"/>
              <a:t>. Ut </a:t>
            </a:r>
            <a:r>
              <a:rPr lang="en-ZA" dirty="0" err="1"/>
              <a:t>enim</a:t>
            </a:r>
            <a:r>
              <a:rPr lang="en-ZA" dirty="0"/>
              <a:t> ad minim </a:t>
            </a:r>
            <a:r>
              <a:rPr lang="en-ZA" dirty="0" err="1"/>
              <a:t>veniam</a:t>
            </a:r>
            <a:r>
              <a:rPr lang="en-ZA" dirty="0"/>
              <a:t>, </a:t>
            </a:r>
            <a:r>
              <a:rPr lang="en-ZA" dirty="0" err="1"/>
              <a:t>quis</a:t>
            </a:r>
            <a:r>
              <a:rPr lang="en-ZA" dirty="0"/>
              <a:t> </a:t>
            </a:r>
            <a:r>
              <a:rPr lang="en-ZA" dirty="0" err="1"/>
              <a:t>nostrud</a:t>
            </a:r>
            <a:r>
              <a:rPr lang="en-ZA" dirty="0"/>
              <a:t> exercitation </a:t>
            </a:r>
            <a:r>
              <a:rPr lang="en-ZA" dirty="0" err="1"/>
              <a:t>ullamco</a:t>
            </a:r>
            <a:r>
              <a:rPr lang="en-ZA" dirty="0"/>
              <a:t> </a:t>
            </a:r>
            <a:r>
              <a:rPr lang="en-ZA" dirty="0" err="1"/>
              <a:t>laboris</a:t>
            </a:r>
            <a:r>
              <a:rPr lang="en-ZA" dirty="0"/>
              <a:t> nisi </a:t>
            </a:r>
            <a:r>
              <a:rPr lang="en-ZA" dirty="0" err="1"/>
              <a:t>ut</a:t>
            </a:r>
            <a:r>
              <a:rPr lang="en-ZA" dirty="0"/>
              <a:t> </a:t>
            </a:r>
            <a:r>
              <a:rPr lang="en-ZA" dirty="0" err="1"/>
              <a:t>aliquip</a:t>
            </a:r>
            <a:r>
              <a:rPr lang="en-ZA" dirty="0"/>
              <a:t> ex </a:t>
            </a:r>
            <a:r>
              <a:rPr lang="en-ZA" dirty="0" err="1"/>
              <a:t>ea</a:t>
            </a:r>
            <a:r>
              <a:rPr lang="en-ZA" dirty="0"/>
              <a:t> </a:t>
            </a:r>
            <a:r>
              <a:rPr lang="en-ZA" dirty="0" err="1"/>
              <a:t>commodo</a:t>
            </a:r>
            <a:r>
              <a:rPr lang="en-ZA" dirty="0"/>
              <a:t> </a:t>
            </a:r>
            <a:r>
              <a:rPr lang="en-ZA" dirty="0" err="1"/>
              <a:t>consequat</a:t>
            </a:r>
            <a:r>
              <a:rPr lang="en-ZA" dirty="0"/>
              <a:t>.</a:t>
            </a:r>
          </a:p>
          <a:p>
            <a:pPr lvl="0"/>
            <a:r>
              <a:rPr lang="en-ZA" dirty="0"/>
              <a:t>Duis </a:t>
            </a:r>
            <a:r>
              <a:rPr lang="en-ZA" dirty="0" err="1"/>
              <a:t>aute</a:t>
            </a:r>
            <a:r>
              <a:rPr lang="en-ZA" dirty="0"/>
              <a:t> </a:t>
            </a:r>
            <a:r>
              <a:rPr lang="en-ZA" dirty="0" err="1"/>
              <a:t>irure</a:t>
            </a:r>
            <a:r>
              <a:rPr lang="en-ZA" dirty="0"/>
              <a:t> </a:t>
            </a:r>
            <a:r>
              <a:rPr lang="en-ZA" dirty="0" err="1"/>
              <a:t>dolor</a:t>
            </a:r>
            <a:r>
              <a:rPr lang="en-ZA" dirty="0"/>
              <a:t> in </a:t>
            </a:r>
            <a:r>
              <a:rPr lang="en-ZA" dirty="0" err="1"/>
              <a:t>reprehenderit</a:t>
            </a:r>
            <a:r>
              <a:rPr lang="en-ZA" dirty="0"/>
              <a:t> in </a:t>
            </a:r>
            <a:r>
              <a:rPr lang="en-ZA" dirty="0" err="1"/>
              <a:t>voluptate</a:t>
            </a:r>
            <a:r>
              <a:rPr lang="en-ZA" dirty="0"/>
              <a:t> </a:t>
            </a:r>
            <a:r>
              <a:rPr lang="en-ZA" dirty="0" err="1"/>
              <a:t>velit</a:t>
            </a:r>
            <a:r>
              <a:rPr lang="en-ZA" dirty="0"/>
              <a:t> </a:t>
            </a:r>
            <a:r>
              <a:rPr lang="en-ZA" dirty="0" err="1"/>
              <a:t>esse</a:t>
            </a:r>
            <a:r>
              <a:rPr lang="en-ZA" dirty="0"/>
              <a:t> </a:t>
            </a:r>
            <a:r>
              <a:rPr lang="en-ZA" dirty="0" err="1"/>
              <a:t>cillum</a:t>
            </a:r>
            <a:r>
              <a:rPr lang="en-ZA" dirty="0"/>
              <a:t> dolore </a:t>
            </a:r>
            <a:r>
              <a:rPr lang="en-ZA" dirty="0" err="1"/>
              <a:t>eu</a:t>
            </a:r>
            <a:r>
              <a:rPr lang="en-ZA" dirty="0"/>
              <a:t> </a:t>
            </a:r>
            <a:r>
              <a:rPr lang="en-ZA" dirty="0" err="1"/>
              <a:t>fugiat</a:t>
            </a:r>
            <a:r>
              <a:rPr lang="en-ZA" dirty="0"/>
              <a:t> </a:t>
            </a:r>
            <a:r>
              <a:rPr lang="en-ZA" dirty="0" err="1"/>
              <a:t>nulla</a:t>
            </a:r>
            <a:r>
              <a:rPr lang="en-ZA" dirty="0"/>
              <a:t> </a:t>
            </a:r>
            <a:r>
              <a:rPr lang="en-ZA" dirty="0" err="1"/>
              <a:t>pariatur</a:t>
            </a:r>
            <a:r>
              <a:rPr lang="en-ZA" dirty="0"/>
              <a:t>. </a:t>
            </a:r>
            <a:r>
              <a:rPr lang="en-ZA" dirty="0" err="1"/>
              <a:t>Excepteur</a:t>
            </a:r>
            <a:r>
              <a:rPr lang="en-ZA" dirty="0"/>
              <a:t> </a:t>
            </a:r>
            <a:r>
              <a:rPr lang="en-ZA" dirty="0" err="1"/>
              <a:t>sint</a:t>
            </a:r>
            <a:r>
              <a:rPr lang="en-ZA" dirty="0"/>
              <a:t> </a:t>
            </a:r>
            <a:r>
              <a:rPr lang="en-ZA" dirty="0" err="1"/>
              <a:t>occaecat</a:t>
            </a:r>
            <a:r>
              <a:rPr lang="en-ZA" dirty="0"/>
              <a:t> </a:t>
            </a:r>
            <a:r>
              <a:rPr lang="en-ZA" dirty="0" err="1"/>
              <a:t>cupidatat</a:t>
            </a:r>
            <a:r>
              <a:rPr lang="en-ZA" dirty="0"/>
              <a:t> non </a:t>
            </a:r>
            <a:r>
              <a:rPr lang="en-ZA" dirty="0" err="1"/>
              <a:t>proident</a:t>
            </a:r>
            <a:r>
              <a:rPr lang="en-ZA" dirty="0"/>
              <a:t>, sunt in culpa qui </a:t>
            </a:r>
            <a:r>
              <a:rPr lang="en-ZA" dirty="0" err="1"/>
              <a:t>officia</a:t>
            </a:r>
            <a:r>
              <a:rPr lang="en-ZA" dirty="0"/>
              <a:t> </a:t>
            </a:r>
            <a:r>
              <a:rPr lang="en-ZA" dirty="0" err="1"/>
              <a:t>deserunt</a:t>
            </a:r>
            <a:r>
              <a:rPr lang="en-ZA" dirty="0"/>
              <a:t> </a:t>
            </a:r>
            <a:r>
              <a:rPr lang="en-ZA" dirty="0" err="1"/>
              <a:t>mollit</a:t>
            </a:r>
            <a:r>
              <a:rPr lang="en-ZA" dirty="0"/>
              <a:t> </a:t>
            </a:r>
            <a:r>
              <a:rPr lang="en-ZA" dirty="0" err="1"/>
              <a:t>anim</a:t>
            </a:r>
            <a:r>
              <a:rPr lang="en-ZA" dirty="0"/>
              <a:t> id </a:t>
            </a:r>
            <a:r>
              <a:rPr lang="en-ZA" dirty="0" err="1"/>
              <a:t>est</a:t>
            </a:r>
            <a:r>
              <a:rPr lang="en-ZA" dirty="0"/>
              <a:t> </a:t>
            </a:r>
            <a:r>
              <a:rPr lang="en-ZA" dirty="0" err="1"/>
              <a:t>laborum</a:t>
            </a:r>
            <a:r>
              <a:rPr lang="en-ZA" dirty="0"/>
              <a:t>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1039" y="6291037"/>
            <a:ext cx="5943600" cy="36512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ZA" dirty="0"/>
              <a:t>EMPOWERED TO </a:t>
            </a:r>
            <a:r>
              <a:rPr lang="en-ZA" b="1" dirty="0"/>
              <a:t>INFLUENCE</a:t>
            </a:r>
            <a:r>
              <a:rPr lang="en-ZA" dirty="0"/>
              <a:t> AND </a:t>
            </a:r>
            <a:r>
              <a:rPr lang="en-ZA" b="1" dirty="0"/>
              <a:t>INSPIRE.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AE71-0FD9-413E-A828-75A09D2C0772}" type="slidenum">
              <a:rPr lang="en-ZA" smtClean="0"/>
              <a:t>‹#›</a:t>
            </a:fld>
            <a:endParaRPr lang="en-ZA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6FCE251-6783-4E4D-B785-D64A697188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9950" y="1382602"/>
            <a:ext cx="3030538" cy="4602273"/>
          </a:xfr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ZA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78107C-6E7C-414C-9BCD-CF7D92FB34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" r="44568"/>
          <a:stretch/>
        </p:blipFill>
        <p:spPr>
          <a:xfrm>
            <a:off x="5963598" y="1829197"/>
            <a:ext cx="3016890" cy="3750190"/>
          </a:xfrm>
          <a:prstGeom prst="rect">
            <a:avLst/>
          </a:prstGeom>
        </p:spPr>
      </p:pic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75A5A14C-0B18-4BDF-9437-C6ECA6D0C2E1}"/>
              </a:ext>
            </a:extLst>
          </p:cNvPr>
          <p:cNvSpPr/>
          <p:nvPr userDrawn="1"/>
        </p:nvSpPr>
        <p:spPr>
          <a:xfrm rot="16200000">
            <a:off x="8077201" y="2866029"/>
            <a:ext cx="3043451" cy="614149"/>
          </a:xfrm>
          <a:prstGeom prst="round2SameRect">
            <a:avLst/>
          </a:prstGeom>
          <a:solidFill>
            <a:srgbClr val="272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: Single Corner Rounded 16">
            <a:extLst>
              <a:ext uri="{FF2B5EF4-FFF2-40B4-BE49-F238E27FC236}">
                <a16:creationId xmlns:a16="http://schemas.microsoft.com/office/drawing/2014/main" id="{1FC9BB38-8626-4B97-B02D-62E1CE76DE0F}"/>
              </a:ext>
            </a:extLst>
          </p:cNvPr>
          <p:cNvSpPr/>
          <p:nvPr userDrawn="1"/>
        </p:nvSpPr>
        <p:spPr>
          <a:xfrm flipV="1">
            <a:off x="5949950" y="5503592"/>
            <a:ext cx="3030538" cy="507998"/>
          </a:xfrm>
          <a:prstGeom prst="round1Rect">
            <a:avLst/>
          </a:prstGeom>
          <a:solidFill>
            <a:srgbClr val="FAA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2C3A6432-23BE-446C-8A2F-684E5FDD69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365127"/>
            <a:ext cx="8543925" cy="569715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272361"/>
                </a:solidFill>
              </a:defRPr>
            </a:lvl1pPr>
          </a:lstStyle>
          <a:p>
            <a:r>
              <a:rPr lang="en-US" dirty="0"/>
              <a:t>Click to edit Master title style (Section starter)</a:t>
            </a:r>
            <a:endParaRPr lang="en-ZA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07105ECA-0887-427B-AE70-CC7E6191D0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6288" y="1347524"/>
            <a:ext cx="4176712" cy="457200"/>
          </a:xfrm>
        </p:spPr>
        <p:txBody>
          <a:bodyPr/>
          <a:lstStyle>
            <a:lvl1pPr marL="0" indent="0">
              <a:buNone/>
              <a:defRPr>
                <a:solidFill>
                  <a:srgbClr val="FAAE1A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ZA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FFBA648B-87FA-4FC7-8ADD-98C7733540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49950" y="5503863"/>
            <a:ext cx="3030538" cy="4810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1">
                <a:solidFill>
                  <a:srgbClr val="272361"/>
                </a:solidFill>
              </a:defRPr>
            </a:lvl1pPr>
          </a:lstStyle>
          <a:p>
            <a:pPr lvl="0"/>
            <a:r>
              <a:rPr lang="en-US" dirty="0"/>
              <a:t>PICTURE TITLE</a:t>
            </a:r>
            <a:endParaRPr lang="en-ZA" dirty="0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51FD64D2-66AB-434B-8F22-FF7E953839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91638" y="1651000"/>
            <a:ext cx="474662" cy="3043238"/>
          </a:xfrm>
        </p:spPr>
        <p:txBody>
          <a:bodyPr vert="vert270"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SLIDE LABELLING (OPTIONAL)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2496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0" userDrawn="1">
          <p15:clr>
            <a:srgbClr val="FBAE40"/>
          </p15:clr>
        </p15:guide>
        <p15:guide id="2" pos="48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Content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1038" y="1337481"/>
            <a:ext cx="4210050" cy="4269571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ZA" dirty="0"/>
              <a:t>Lorem ipsum </a:t>
            </a:r>
            <a:r>
              <a:rPr lang="en-ZA" dirty="0" err="1"/>
              <a:t>dolor</a:t>
            </a:r>
            <a:r>
              <a:rPr lang="en-ZA" dirty="0"/>
              <a:t> sit </a:t>
            </a:r>
            <a:r>
              <a:rPr lang="en-ZA" dirty="0" err="1"/>
              <a:t>amet</a:t>
            </a:r>
            <a:r>
              <a:rPr lang="en-ZA" dirty="0"/>
              <a:t>, </a:t>
            </a:r>
            <a:r>
              <a:rPr lang="en-ZA" dirty="0" err="1"/>
              <a:t>consectetur</a:t>
            </a:r>
            <a:r>
              <a:rPr lang="en-ZA" dirty="0"/>
              <a:t> </a:t>
            </a:r>
            <a:r>
              <a:rPr lang="en-ZA" dirty="0" err="1"/>
              <a:t>adipiscing</a:t>
            </a:r>
            <a:r>
              <a:rPr lang="en-ZA" dirty="0"/>
              <a:t> </a:t>
            </a:r>
            <a:r>
              <a:rPr lang="en-ZA" dirty="0" err="1"/>
              <a:t>elit</a:t>
            </a:r>
            <a:r>
              <a:rPr lang="en-ZA" dirty="0"/>
              <a:t>, </a:t>
            </a:r>
            <a:r>
              <a:rPr lang="en-ZA" dirty="0" err="1"/>
              <a:t>sed</a:t>
            </a:r>
            <a:r>
              <a:rPr lang="en-ZA" dirty="0"/>
              <a:t> do </a:t>
            </a:r>
            <a:r>
              <a:rPr lang="en-ZA" dirty="0" err="1"/>
              <a:t>eiusmod</a:t>
            </a:r>
            <a:r>
              <a:rPr lang="en-ZA" dirty="0"/>
              <a:t> </a:t>
            </a:r>
            <a:r>
              <a:rPr lang="en-ZA" dirty="0" err="1"/>
              <a:t>tempor</a:t>
            </a:r>
            <a:r>
              <a:rPr lang="en-ZA" dirty="0"/>
              <a:t> </a:t>
            </a:r>
            <a:r>
              <a:rPr lang="en-ZA" dirty="0" err="1"/>
              <a:t>incididunt</a:t>
            </a:r>
            <a:r>
              <a:rPr lang="en-ZA" dirty="0"/>
              <a:t> </a:t>
            </a:r>
            <a:r>
              <a:rPr lang="en-ZA" dirty="0" err="1"/>
              <a:t>ut</a:t>
            </a:r>
            <a:r>
              <a:rPr lang="en-ZA" dirty="0"/>
              <a:t> </a:t>
            </a:r>
            <a:r>
              <a:rPr lang="en-ZA" dirty="0" err="1"/>
              <a:t>labore</a:t>
            </a:r>
            <a:r>
              <a:rPr lang="en-ZA" dirty="0"/>
              <a:t> et dolore magna </a:t>
            </a:r>
            <a:r>
              <a:rPr lang="en-ZA" dirty="0" err="1"/>
              <a:t>aliqua</a:t>
            </a:r>
            <a:r>
              <a:rPr lang="en-ZA" dirty="0"/>
              <a:t>. Ut </a:t>
            </a:r>
            <a:r>
              <a:rPr lang="en-ZA" dirty="0" err="1"/>
              <a:t>enim</a:t>
            </a:r>
            <a:r>
              <a:rPr lang="en-ZA" dirty="0"/>
              <a:t> ad minim </a:t>
            </a:r>
            <a:r>
              <a:rPr lang="en-ZA" dirty="0" err="1"/>
              <a:t>veniam</a:t>
            </a:r>
            <a:r>
              <a:rPr lang="en-ZA" dirty="0"/>
              <a:t>, </a:t>
            </a:r>
            <a:r>
              <a:rPr lang="en-ZA" dirty="0" err="1"/>
              <a:t>quis</a:t>
            </a:r>
            <a:r>
              <a:rPr lang="en-ZA" dirty="0"/>
              <a:t> </a:t>
            </a:r>
            <a:r>
              <a:rPr lang="en-ZA" dirty="0" err="1"/>
              <a:t>nostrud</a:t>
            </a:r>
            <a:r>
              <a:rPr lang="en-ZA" dirty="0"/>
              <a:t> exercitation </a:t>
            </a:r>
            <a:r>
              <a:rPr lang="en-ZA" dirty="0" err="1"/>
              <a:t>ullamco</a:t>
            </a:r>
            <a:r>
              <a:rPr lang="en-ZA" dirty="0"/>
              <a:t> </a:t>
            </a:r>
            <a:r>
              <a:rPr lang="en-ZA" dirty="0" err="1"/>
              <a:t>laboris</a:t>
            </a:r>
            <a:r>
              <a:rPr lang="en-ZA" dirty="0"/>
              <a:t> nisi </a:t>
            </a:r>
            <a:r>
              <a:rPr lang="en-ZA" dirty="0" err="1"/>
              <a:t>ut</a:t>
            </a:r>
            <a:r>
              <a:rPr lang="en-ZA" dirty="0"/>
              <a:t> </a:t>
            </a:r>
            <a:r>
              <a:rPr lang="en-ZA" dirty="0" err="1"/>
              <a:t>aliquip</a:t>
            </a:r>
            <a:r>
              <a:rPr lang="en-ZA" dirty="0"/>
              <a:t> ex </a:t>
            </a:r>
            <a:r>
              <a:rPr lang="en-ZA" dirty="0" err="1"/>
              <a:t>ea</a:t>
            </a:r>
            <a:r>
              <a:rPr lang="en-ZA" dirty="0"/>
              <a:t> </a:t>
            </a:r>
            <a:r>
              <a:rPr lang="en-ZA" dirty="0" err="1"/>
              <a:t>commodo</a:t>
            </a:r>
            <a:r>
              <a:rPr lang="en-ZA" dirty="0"/>
              <a:t> </a:t>
            </a:r>
            <a:r>
              <a:rPr lang="en-ZA" dirty="0" err="1"/>
              <a:t>consequat</a:t>
            </a:r>
            <a:r>
              <a:rPr lang="en-ZA" dirty="0"/>
              <a:t>.</a:t>
            </a:r>
          </a:p>
          <a:p>
            <a:pPr lvl="0"/>
            <a:r>
              <a:rPr lang="en-ZA" dirty="0"/>
              <a:t>Duis </a:t>
            </a:r>
            <a:r>
              <a:rPr lang="en-ZA" dirty="0" err="1"/>
              <a:t>aute</a:t>
            </a:r>
            <a:r>
              <a:rPr lang="en-ZA" dirty="0"/>
              <a:t> </a:t>
            </a:r>
            <a:r>
              <a:rPr lang="en-ZA" dirty="0" err="1"/>
              <a:t>irure</a:t>
            </a:r>
            <a:r>
              <a:rPr lang="en-ZA" dirty="0"/>
              <a:t> </a:t>
            </a:r>
            <a:r>
              <a:rPr lang="en-ZA" dirty="0" err="1"/>
              <a:t>dolor</a:t>
            </a:r>
            <a:r>
              <a:rPr lang="en-ZA" dirty="0"/>
              <a:t> in </a:t>
            </a:r>
            <a:r>
              <a:rPr lang="en-ZA" dirty="0" err="1"/>
              <a:t>reprehenderit</a:t>
            </a:r>
            <a:r>
              <a:rPr lang="en-ZA" dirty="0"/>
              <a:t> in </a:t>
            </a:r>
            <a:r>
              <a:rPr lang="en-ZA" dirty="0" err="1"/>
              <a:t>voluptate</a:t>
            </a:r>
            <a:r>
              <a:rPr lang="en-ZA" dirty="0"/>
              <a:t> </a:t>
            </a:r>
            <a:r>
              <a:rPr lang="en-ZA" dirty="0" err="1"/>
              <a:t>velit</a:t>
            </a:r>
            <a:r>
              <a:rPr lang="en-ZA" dirty="0"/>
              <a:t> </a:t>
            </a:r>
            <a:r>
              <a:rPr lang="en-ZA" dirty="0" err="1"/>
              <a:t>esse</a:t>
            </a:r>
            <a:r>
              <a:rPr lang="en-ZA" dirty="0"/>
              <a:t> </a:t>
            </a:r>
            <a:r>
              <a:rPr lang="en-ZA" dirty="0" err="1"/>
              <a:t>cillum</a:t>
            </a:r>
            <a:r>
              <a:rPr lang="en-ZA" dirty="0"/>
              <a:t> dolore </a:t>
            </a:r>
            <a:r>
              <a:rPr lang="en-ZA" dirty="0" err="1"/>
              <a:t>eu</a:t>
            </a:r>
            <a:r>
              <a:rPr lang="en-ZA" dirty="0"/>
              <a:t> </a:t>
            </a:r>
            <a:r>
              <a:rPr lang="en-ZA" dirty="0" err="1"/>
              <a:t>fugiat</a:t>
            </a:r>
            <a:r>
              <a:rPr lang="en-ZA" dirty="0"/>
              <a:t> </a:t>
            </a:r>
            <a:r>
              <a:rPr lang="en-ZA" dirty="0" err="1"/>
              <a:t>nulla</a:t>
            </a:r>
            <a:r>
              <a:rPr lang="en-ZA" dirty="0"/>
              <a:t> </a:t>
            </a:r>
            <a:r>
              <a:rPr lang="en-ZA" dirty="0" err="1"/>
              <a:t>pariatur</a:t>
            </a:r>
            <a:r>
              <a:rPr lang="en-ZA" dirty="0"/>
              <a:t>. </a:t>
            </a:r>
            <a:r>
              <a:rPr lang="en-ZA" dirty="0" err="1"/>
              <a:t>Excepteur</a:t>
            </a:r>
            <a:r>
              <a:rPr lang="en-ZA" dirty="0"/>
              <a:t> </a:t>
            </a:r>
            <a:r>
              <a:rPr lang="en-ZA" dirty="0" err="1"/>
              <a:t>sint</a:t>
            </a:r>
            <a:r>
              <a:rPr lang="en-ZA" dirty="0"/>
              <a:t> </a:t>
            </a:r>
            <a:r>
              <a:rPr lang="en-ZA" dirty="0" err="1"/>
              <a:t>occaecat</a:t>
            </a:r>
            <a:r>
              <a:rPr lang="en-ZA" dirty="0"/>
              <a:t> </a:t>
            </a:r>
            <a:r>
              <a:rPr lang="en-ZA" dirty="0" err="1"/>
              <a:t>cupidatat</a:t>
            </a:r>
            <a:r>
              <a:rPr lang="en-ZA" dirty="0"/>
              <a:t> non </a:t>
            </a:r>
            <a:r>
              <a:rPr lang="en-ZA" dirty="0" err="1"/>
              <a:t>proident</a:t>
            </a:r>
            <a:r>
              <a:rPr lang="en-ZA" dirty="0"/>
              <a:t>, sunt in culpa qui </a:t>
            </a:r>
            <a:r>
              <a:rPr lang="en-ZA" dirty="0" err="1"/>
              <a:t>officia</a:t>
            </a:r>
            <a:r>
              <a:rPr lang="en-ZA" dirty="0"/>
              <a:t> </a:t>
            </a:r>
            <a:r>
              <a:rPr lang="en-ZA" dirty="0" err="1"/>
              <a:t>deserunt</a:t>
            </a:r>
            <a:r>
              <a:rPr lang="en-ZA" dirty="0"/>
              <a:t> </a:t>
            </a:r>
            <a:r>
              <a:rPr lang="en-ZA" dirty="0" err="1"/>
              <a:t>mollit</a:t>
            </a:r>
            <a:r>
              <a:rPr lang="en-ZA" dirty="0"/>
              <a:t> </a:t>
            </a:r>
            <a:r>
              <a:rPr lang="en-ZA" dirty="0" err="1"/>
              <a:t>anim</a:t>
            </a:r>
            <a:r>
              <a:rPr lang="en-ZA" dirty="0"/>
              <a:t> id </a:t>
            </a:r>
            <a:r>
              <a:rPr lang="en-ZA" dirty="0" err="1"/>
              <a:t>est</a:t>
            </a:r>
            <a:r>
              <a:rPr lang="en-ZA" dirty="0"/>
              <a:t> </a:t>
            </a:r>
            <a:r>
              <a:rPr lang="en-ZA" dirty="0" err="1"/>
              <a:t>laborum</a:t>
            </a:r>
            <a:r>
              <a:rPr lang="en-ZA" dirty="0"/>
              <a:t>.</a:t>
            </a:r>
          </a:p>
          <a:p>
            <a:pPr lvl="0"/>
            <a:r>
              <a:rPr lang="en-ZA" dirty="0"/>
              <a:t>Duis </a:t>
            </a:r>
            <a:r>
              <a:rPr lang="en-ZA" dirty="0" err="1"/>
              <a:t>aute</a:t>
            </a:r>
            <a:r>
              <a:rPr lang="en-ZA" dirty="0"/>
              <a:t> </a:t>
            </a:r>
            <a:r>
              <a:rPr lang="en-ZA" dirty="0" err="1"/>
              <a:t>irure</a:t>
            </a:r>
            <a:r>
              <a:rPr lang="en-ZA" dirty="0"/>
              <a:t> </a:t>
            </a:r>
            <a:r>
              <a:rPr lang="en-ZA" dirty="0" err="1"/>
              <a:t>dolor</a:t>
            </a:r>
            <a:r>
              <a:rPr lang="en-ZA" dirty="0"/>
              <a:t> in </a:t>
            </a:r>
            <a:r>
              <a:rPr lang="en-ZA" dirty="0" err="1"/>
              <a:t>reprehenderit</a:t>
            </a:r>
            <a:r>
              <a:rPr lang="en-ZA" dirty="0"/>
              <a:t> in </a:t>
            </a:r>
            <a:r>
              <a:rPr lang="en-ZA" dirty="0" err="1"/>
              <a:t>voluptate</a:t>
            </a:r>
            <a:r>
              <a:rPr lang="en-ZA" dirty="0"/>
              <a:t> </a:t>
            </a:r>
            <a:r>
              <a:rPr lang="en-ZA" dirty="0" err="1"/>
              <a:t>velit</a:t>
            </a:r>
            <a:r>
              <a:rPr lang="en-ZA" dirty="0"/>
              <a:t> </a:t>
            </a:r>
            <a:r>
              <a:rPr lang="en-ZA" dirty="0" err="1"/>
              <a:t>esse</a:t>
            </a:r>
            <a:r>
              <a:rPr lang="en-ZA" dirty="0"/>
              <a:t> </a:t>
            </a:r>
            <a:r>
              <a:rPr lang="en-ZA" dirty="0" err="1"/>
              <a:t>cillum</a:t>
            </a:r>
            <a:r>
              <a:rPr lang="en-ZA" dirty="0"/>
              <a:t> dolore </a:t>
            </a:r>
            <a:r>
              <a:rPr lang="en-ZA" dirty="0" err="1"/>
              <a:t>eu</a:t>
            </a:r>
            <a:r>
              <a:rPr lang="en-ZA" dirty="0"/>
              <a:t> </a:t>
            </a:r>
            <a:r>
              <a:rPr lang="en-ZA" dirty="0" err="1"/>
              <a:t>fugiat</a:t>
            </a:r>
            <a:r>
              <a:rPr lang="en-ZA" dirty="0"/>
              <a:t> </a:t>
            </a:r>
            <a:r>
              <a:rPr lang="en-ZA" dirty="0" err="1"/>
              <a:t>nulla</a:t>
            </a:r>
            <a:r>
              <a:rPr lang="en-ZA" dirty="0"/>
              <a:t> </a:t>
            </a:r>
            <a:r>
              <a:rPr lang="en-ZA" dirty="0" err="1"/>
              <a:t>pariatur</a:t>
            </a:r>
            <a:r>
              <a:rPr lang="en-ZA" dirty="0"/>
              <a:t>. </a:t>
            </a:r>
            <a:r>
              <a:rPr lang="en-ZA" dirty="0" err="1"/>
              <a:t>Excepteur</a:t>
            </a:r>
            <a:r>
              <a:rPr lang="en-ZA" dirty="0"/>
              <a:t> </a:t>
            </a:r>
            <a:r>
              <a:rPr lang="en-ZA" dirty="0" err="1"/>
              <a:t>sint</a:t>
            </a:r>
            <a:r>
              <a:rPr lang="en-ZA" dirty="0"/>
              <a:t> </a:t>
            </a:r>
            <a:r>
              <a:rPr lang="en-ZA" dirty="0" err="1"/>
              <a:t>occaecat</a:t>
            </a:r>
            <a:r>
              <a:rPr lang="en-ZA" dirty="0"/>
              <a:t> </a:t>
            </a:r>
            <a:r>
              <a:rPr lang="en-ZA" dirty="0" err="1"/>
              <a:t>cupidatat</a:t>
            </a:r>
            <a:r>
              <a:rPr lang="en-ZA" dirty="0"/>
              <a:t> non </a:t>
            </a:r>
            <a:r>
              <a:rPr lang="en-ZA" dirty="0" err="1"/>
              <a:t>proident</a:t>
            </a:r>
            <a:r>
              <a:rPr lang="en-ZA" dirty="0"/>
              <a:t>, sunt in culpa qui </a:t>
            </a:r>
            <a:r>
              <a:rPr lang="en-ZA" dirty="0" err="1"/>
              <a:t>officia</a:t>
            </a:r>
            <a:r>
              <a:rPr lang="en-ZA" dirty="0"/>
              <a:t> </a:t>
            </a:r>
            <a:r>
              <a:rPr lang="en-ZA" dirty="0" err="1"/>
              <a:t>deserunt</a:t>
            </a:r>
            <a:r>
              <a:rPr lang="en-ZA" dirty="0"/>
              <a:t> </a:t>
            </a:r>
            <a:r>
              <a:rPr lang="en-ZA" dirty="0" err="1"/>
              <a:t>mollit</a:t>
            </a:r>
            <a:r>
              <a:rPr lang="en-ZA" dirty="0"/>
              <a:t> </a:t>
            </a:r>
            <a:r>
              <a:rPr lang="en-ZA" dirty="0" err="1"/>
              <a:t>anim</a:t>
            </a:r>
            <a:r>
              <a:rPr lang="en-ZA" dirty="0"/>
              <a:t> id </a:t>
            </a:r>
            <a:r>
              <a:rPr lang="en-ZA" dirty="0" err="1"/>
              <a:t>est</a:t>
            </a:r>
            <a:r>
              <a:rPr lang="en-ZA" dirty="0"/>
              <a:t> </a:t>
            </a:r>
            <a:r>
              <a:rPr lang="en-ZA" dirty="0" err="1"/>
              <a:t>laborum</a:t>
            </a:r>
            <a:r>
              <a:rPr lang="en-ZA" dirty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14913" y="1337481"/>
            <a:ext cx="4210050" cy="4269571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ZA" dirty="0"/>
              <a:t>Lorem ipsum </a:t>
            </a:r>
            <a:r>
              <a:rPr lang="en-ZA" dirty="0" err="1"/>
              <a:t>dolor</a:t>
            </a:r>
            <a:r>
              <a:rPr lang="en-ZA" dirty="0"/>
              <a:t> sit </a:t>
            </a:r>
            <a:r>
              <a:rPr lang="en-ZA" dirty="0" err="1"/>
              <a:t>amet</a:t>
            </a:r>
            <a:r>
              <a:rPr lang="en-ZA" dirty="0"/>
              <a:t>, </a:t>
            </a:r>
            <a:r>
              <a:rPr lang="en-ZA" dirty="0" err="1"/>
              <a:t>consectetur</a:t>
            </a:r>
            <a:r>
              <a:rPr lang="en-ZA" dirty="0"/>
              <a:t> </a:t>
            </a:r>
            <a:r>
              <a:rPr lang="en-ZA" dirty="0" err="1"/>
              <a:t>adipiscing</a:t>
            </a:r>
            <a:r>
              <a:rPr lang="en-ZA" dirty="0"/>
              <a:t> </a:t>
            </a:r>
            <a:r>
              <a:rPr lang="en-ZA" dirty="0" err="1"/>
              <a:t>elit</a:t>
            </a:r>
            <a:r>
              <a:rPr lang="en-ZA" dirty="0"/>
              <a:t>, </a:t>
            </a:r>
            <a:r>
              <a:rPr lang="en-ZA" dirty="0" err="1"/>
              <a:t>sed</a:t>
            </a:r>
            <a:r>
              <a:rPr lang="en-ZA" dirty="0"/>
              <a:t> do </a:t>
            </a:r>
            <a:r>
              <a:rPr lang="en-ZA" dirty="0" err="1"/>
              <a:t>eiusmod</a:t>
            </a:r>
            <a:r>
              <a:rPr lang="en-ZA" dirty="0"/>
              <a:t> </a:t>
            </a:r>
            <a:r>
              <a:rPr lang="en-ZA" dirty="0" err="1"/>
              <a:t>tempor</a:t>
            </a:r>
            <a:r>
              <a:rPr lang="en-ZA" dirty="0"/>
              <a:t> </a:t>
            </a:r>
            <a:r>
              <a:rPr lang="en-ZA" dirty="0" err="1"/>
              <a:t>incididunt</a:t>
            </a:r>
            <a:r>
              <a:rPr lang="en-ZA" dirty="0"/>
              <a:t> </a:t>
            </a:r>
            <a:r>
              <a:rPr lang="en-ZA" dirty="0" err="1"/>
              <a:t>ut</a:t>
            </a:r>
            <a:r>
              <a:rPr lang="en-ZA" dirty="0"/>
              <a:t> </a:t>
            </a:r>
            <a:r>
              <a:rPr lang="en-ZA" dirty="0" err="1"/>
              <a:t>labore</a:t>
            </a:r>
            <a:r>
              <a:rPr lang="en-ZA" dirty="0"/>
              <a:t> et dolore magna </a:t>
            </a:r>
            <a:r>
              <a:rPr lang="en-ZA" dirty="0" err="1"/>
              <a:t>aliqua</a:t>
            </a:r>
            <a:r>
              <a:rPr lang="en-ZA" dirty="0"/>
              <a:t>. Ut </a:t>
            </a:r>
            <a:r>
              <a:rPr lang="en-ZA" dirty="0" err="1"/>
              <a:t>enim</a:t>
            </a:r>
            <a:r>
              <a:rPr lang="en-ZA" dirty="0"/>
              <a:t> ad minim </a:t>
            </a:r>
            <a:r>
              <a:rPr lang="en-ZA" dirty="0" err="1"/>
              <a:t>veniam</a:t>
            </a:r>
            <a:r>
              <a:rPr lang="en-ZA" dirty="0"/>
              <a:t>, </a:t>
            </a:r>
            <a:r>
              <a:rPr lang="en-ZA" dirty="0" err="1"/>
              <a:t>quis</a:t>
            </a:r>
            <a:r>
              <a:rPr lang="en-ZA" dirty="0"/>
              <a:t> </a:t>
            </a:r>
            <a:r>
              <a:rPr lang="en-ZA" dirty="0" err="1"/>
              <a:t>nostrud</a:t>
            </a:r>
            <a:r>
              <a:rPr lang="en-ZA" dirty="0"/>
              <a:t> exercitation </a:t>
            </a:r>
            <a:r>
              <a:rPr lang="en-ZA" dirty="0" err="1"/>
              <a:t>ullamco</a:t>
            </a:r>
            <a:r>
              <a:rPr lang="en-ZA" dirty="0"/>
              <a:t> </a:t>
            </a:r>
            <a:r>
              <a:rPr lang="en-ZA" dirty="0" err="1"/>
              <a:t>laboris</a:t>
            </a:r>
            <a:r>
              <a:rPr lang="en-ZA" dirty="0"/>
              <a:t> nisi </a:t>
            </a:r>
            <a:r>
              <a:rPr lang="en-ZA" dirty="0" err="1"/>
              <a:t>ut</a:t>
            </a:r>
            <a:r>
              <a:rPr lang="en-ZA" dirty="0"/>
              <a:t> </a:t>
            </a:r>
            <a:r>
              <a:rPr lang="en-ZA" dirty="0" err="1"/>
              <a:t>aliquip</a:t>
            </a:r>
            <a:r>
              <a:rPr lang="en-ZA" dirty="0"/>
              <a:t> ex </a:t>
            </a:r>
            <a:r>
              <a:rPr lang="en-ZA" dirty="0" err="1"/>
              <a:t>ea</a:t>
            </a:r>
            <a:r>
              <a:rPr lang="en-ZA" dirty="0"/>
              <a:t> </a:t>
            </a:r>
            <a:r>
              <a:rPr lang="en-ZA" dirty="0" err="1"/>
              <a:t>commodo</a:t>
            </a:r>
            <a:r>
              <a:rPr lang="en-ZA" dirty="0"/>
              <a:t> </a:t>
            </a:r>
            <a:r>
              <a:rPr lang="en-ZA" dirty="0" err="1"/>
              <a:t>consequat</a:t>
            </a:r>
            <a:r>
              <a:rPr lang="en-ZA" dirty="0"/>
              <a:t>.</a:t>
            </a:r>
          </a:p>
          <a:p>
            <a:pPr lvl="0"/>
            <a:r>
              <a:rPr lang="en-ZA" dirty="0"/>
              <a:t>Duis </a:t>
            </a:r>
            <a:r>
              <a:rPr lang="en-ZA" dirty="0" err="1"/>
              <a:t>aute</a:t>
            </a:r>
            <a:r>
              <a:rPr lang="en-ZA" dirty="0"/>
              <a:t> </a:t>
            </a:r>
            <a:r>
              <a:rPr lang="en-ZA" dirty="0" err="1"/>
              <a:t>irure</a:t>
            </a:r>
            <a:r>
              <a:rPr lang="en-ZA" dirty="0"/>
              <a:t> </a:t>
            </a:r>
            <a:r>
              <a:rPr lang="en-ZA" dirty="0" err="1"/>
              <a:t>dolor</a:t>
            </a:r>
            <a:r>
              <a:rPr lang="en-ZA" dirty="0"/>
              <a:t> in </a:t>
            </a:r>
            <a:r>
              <a:rPr lang="en-ZA" dirty="0" err="1"/>
              <a:t>reprehenderit</a:t>
            </a:r>
            <a:r>
              <a:rPr lang="en-ZA" dirty="0"/>
              <a:t> in </a:t>
            </a:r>
            <a:r>
              <a:rPr lang="en-ZA" dirty="0" err="1"/>
              <a:t>voluptate</a:t>
            </a:r>
            <a:r>
              <a:rPr lang="en-ZA" dirty="0"/>
              <a:t> </a:t>
            </a:r>
            <a:r>
              <a:rPr lang="en-ZA" dirty="0" err="1"/>
              <a:t>velit</a:t>
            </a:r>
            <a:r>
              <a:rPr lang="en-ZA" dirty="0"/>
              <a:t> </a:t>
            </a:r>
            <a:r>
              <a:rPr lang="en-ZA" dirty="0" err="1"/>
              <a:t>esse</a:t>
            </a:r>
            <a:r>
              <a:rPr lang="en-ZA" dirty="0"/>
              <a:t> </a:t>
            </a:r>
            <a:r>
              <a:rPr lang="en-ZA" dirty="0" err="1"/>
              <a:t>cillum</a:t>
            </a:r>
            <a:r>
              <a:rPr lang="en-ZA" dirty="0"/>
              <a:t> dolore </a:t>
            </a:r>
            <a:r>
              <a:rPr lang="en-ZA" dirty="0" err="1"/>
              <a:t>eu</a:t>
            </a:r>
            <a:r>
              <a:rPr lang="en-ZA" dirty="0"/>
              <a:t> </a:t>
            </a:r>
            <a:r>
              <a:rPr lang="en-ZA" dirty="0" err="1"/>
              <a:t>fugiat</a:t>
            </a:r>
            <a:r>
              <a:rPr lang="en-ZA" dirty="0"/>
              <a:t> </a:t>
            </a:r>
            <a:r>
              <a:rPr lang="en-ZA" dirty="0" err="1"/>
              <a:t>nulla</a:t>
            </a:r>
            <a:r>
              <a:rPr lang="en-ZA" dirty="0"/>
              <a:t> </a:t>
            </a:r>
            <a:r>
              <a:rPr lang="en-ZA" dirty="0" err="1"/>
              <a:t>pariatur</a:t>
            </a:r>
            <a:r>
              <a:rPr lang="en-ZA" dirty="0"/>
              <a:t>. </a:t>
            </a:r>
            <a:r>
              <a:rPr lang="en-ZA" dirty="0" err="1"/>
              <a:t>Excepteur</a:t>
            </a:r>
            <a:r>
              <a:rPr lang="en-ZA" dirty="0"/>
              <a:t> </a:t>
            </a:r>
            <a:r>
              <a:rPr lang="en-ZA" dirty="0" err="1"/>
              <a:t>sint</a:t>
            </a:r>
            <a:r>
              <a:rPr lang="en-ZA" dirty="0"/>
              <a:t> </a:t>
            </a:r>
            <a:r>
              <a:rPr lang="en-ZA" dirty="0" err="1"/>
              <a:t>occaecat</a:t>
            </a:r>
            <a:r>
              <a:rPr lang="en-ZA" dirty="0"/>
              <a:t> </a:t>
            </a:r>
            <a:r>
              <a:rPr lang="en-ZA" dirty="0" err="1"/>
              <a:t>cupidatat</a:t>
            </a:r>
            <a:r>
              <a:rPr lang="en-ZA" dirty="0"/>
              <a:t> non </a:t>
            </a:r>
            <a:r>
              <a:rPr lang="en-ZA" dirty="0" err="1"/>
              <a:t>proident</a:t>
            </a:r>
            <a:r>
              <a:rPr lang="en-ZA" dirty="0"/>
              <a:t>, sunt in culpa qui </a:t>
            </a:r>
            <a:r>
              <a:rPr lang="en-ZA" dirty="0" err="1"/>
              <a:t>officia</a:t>
            </a:r>
            <a:r>
              <a:rPr lang="en-ZA" dirty="0"/>
              <a:t> </a:t>
            </a:r>
            <a:r>
              <a:rPr lang="en-ZA" dirty="0" err="1"/>
              <a:t>deserunt</a:t>
            </a:r>
            <a:r>
              <a:rPr lang="en-ZA" dirty="0"/>
              <a:t> </a:t>
            </a:r>
            <a:r>
              <a:rPr lang="en-ZA" dirty="0" err="1"/>
              <a:t>mollit</a:t>
            </a:r>
            <a:r>
              <a:rPr lang="en-ZA" dirty="0"/>
              <a:t> </a:t>
            </a:r>
            <a:r>
              <a:rPr lang="en-ZA" dirty="0" err="1"/>
              <a:t>anim</a:t>
            </a:r>
            <a:r>
              <a:rPr lang="en-ZA" dirty="0"/>
              <a:t> id </a:t>
            </a:r>
            <a:r>
              <a:rPr lang="en-ZA" dirty="0" err="1"/>
              <a:t>est</a:t>
            </a:r>
            <a:r>
              <a:rPr lang="en-ZA" dirty="0"/>
              <a:t> </a:t>
            </a:r>
            <a:r>
              <a:rPr lang="en-ZA" dirty="0" err="1"/>
              <a:t>laborum</a:t>
            </a:r>
            <a:r>
              <a:rPr lang="en-ZA" dirty="0"/>
              <a:t>.</a:t>
            </a:r>
          </a:p>
          <a:p>
            <a:pPr lvl="0"/>
            <a:r>
              <a:rPr lang="en-ZA" dirty="0"/>
              <a:t>Duis </a:t>
            </a:r>
            <a:r>
              <a:rPr lang="en-ZA" dirty="0" err="1"/>
              <a:t>aute</a:t>
            </a:r>
            <a:r>
              <a:rPr lang="en-ZA" dirty="0"/>
              <a:t> </a:t>
            </a:r>
            <a:r>
              <a:rPr lang="en-ZA" dirty="0" err="1"/>
              <a:t>irure</a:t>
            </a:r>
            <a:r>
              <a:rPr lang="en-ZA" dirty="0"/>
              <a:t> </a:t>
            </a:r>
            <a:r>
              <a:rPr lang="en-ZA" dirty="0" err="1"/>
              <a:t>dolor</a:t>
            </a:r>
            <a:r>
              <a:rPr lang="en-ZA" dirty="0"/>
              <a:t> in </a:t>
            </a:r>
            <a:r>
              <a:rPr lang="en-ZA" dirty="0" err="1"/>
              <a:t>reprehenderit</a:t>
            </a:r>
            <a:r>
              <a:rPr lang="en-ZA" dirty="0"/>
              <a:t> in </a:t>
            </a:r>
            <a:r>
              <a:rPr lang="en-ZA" dirty="0" err="1"/>
              <a:t>voluptate</a:t>
            </a:r>
            <a:r>
              <a:rPr lang="en-ZA" dirty="0"/>
              <a:t> </a:t>
            </a:r>
            <a:r>
              <a:rPr lang="en-ZA" dirty="0" err="1"/>
              <a:t>velit</a:t>
            </a:r>
            <a:r>
              <a:rPr lang="en-ZA" dirty="0"/>
              <a:t> </a:t>
            </a:r>
            <a:r>
              <a:rPr lang="en-ZA" dirty="0" err="1"/>
              <a:t>esse</a:t>
            </a:r>
            <a:r>
              <a:rPr lang="en-ZA" dirty="0"/>
              <a:t> </a:t>
            </a:r>
            <a:r>
              <a:rPr lang="en-ZA" dirty="0" err="1"/>
              <a:t>cillum</a:t>
            </a:r>
            <a:r>
              <a:rPr lang="en-ZA" dirty="0"/>
              <a:t> dolore </a:t>
            </a:r>
            <a:r>
              <a:rPr lang="en-ZA" dirty="0" err="1"/>
              <a:t>eu</a:t>
            </a:r>
            <a:r>
              <a:rPr lang="en-ZA" dirty="0"/>
              <a:t> </a:t>
            </a:r>
            <a:r>
              <a:rPr lang="en-ZA" dirty="0" err="1"/>
              <a:t>fugiat</a:t>
            </a:r>
            <a:r>
              <a:rPr lang="en-ZA" dirty="0"/>
              <a:t> </a:t>
            </a:r>
            <a:r>
              <a:rPr lang="en-ZA" dirty="0" err="1"/>
              <a:t>nulla</a:t>
            </a:r>
            <a:r>
              <a:rPr lang="en-ZA" dirty="0"/>
              <a:t> </a:t>
            </a:r>
            <a:r>
              <a:rPr lang="en-ZA" dirty="0" err="1"/>
              <a:t>pariatur</a:t>
            </a:r>
            <a:r>
              <a:rPr lang="en-ZA" dirty="0"/>
              <a:t>. </a:t>
            </a:r>
            <a:r>
              <a:rPr lang="en-ZA" dirty="0" err="1"/>
              <a:t>Excepteur</a:t>
            </a:r>
            <a:r>
              <a:rPr lang="en-ZA" dirty="0"/>
              <a:t> </a:t>
            </a:r>
            <a:r>
              <a:rPr lang="en-ZA" dirty="0" err="1"/>
              <a:t>sint</a:t>
            </a:r>
            <a:r>
              <a:rPr lang="en-ZA" dirty="0"/>
              <a:t> </a:t>
            </a:r>
            <a:r>
              <a:rPr lang="en-ZA" dirty="0" err="1"/>
              <a:t>occaecat</a:t>
            </a:r>
            <a:r>
              <a:rPr lang="en-ZA" dirty="0"/>
              <a:t> </a:t>
            </a:r>
            <a:r>
              <a:rPr lang="en-ZA" dirty="0" err="1"/>
              <a:t>cupidatat</a:t>
            </a:r>
            <a:r>
              <a:rPr lang="en-ZA" dirty="0"/>
              <a:t> non </a:t>
            </a:r>
            <a:r>
              <a:rPr lang="en-ZA" dirty="0" err="1"/>
              <a:t>proident</a:t>
            </a:r>
            <a:r>
              <a:rPr lang="en-ZA" dirty="0"/>
              <a:t>, sunt in culpa qui </a:t>
            </a:r>
            <a:r>
              <a:rPr lang="en-ZA" dirty="0" err="1"/>
              <a:t>officia</a:t>
            </a:r>
            <a:r>
              <a:rPr lang="en-ZA" dirty="0"/>
              <a:t> </a:t>
            </a:r>
            <a:r>
              <a:rPr lang="en-ZA" dirty="0" err="1"/>
              <a:t>deserunt</a:t>
            </a:r>
            <a:r>
              <a:rPr lang="en-ZA" dirty="0"/>
              <a:t> </a:t>
            </a:r>
            <a:r>
              <a:rPr lang="en-ZA" dirty="0" err="1"/>
              <a:t>mollit</a:t>
            </a:r>
            <a:r>
              <a:rPr lang="en-ZA" dirty="0"/>
              <a:t> </a:t>
            </a:r>
            <a:r>
              <a:rPr lang="en-ZA" dirty="0" err="1"/>
              <a:t>anim</a:t>
            </a:r>
            <a:r>
              <a:rPr lang="en-ZA" dirty="0"/>
              <a:t> id </a:t>
            </a:r>
            <a:r>
              <a:rPr lang="en-ZA" dirty="0" err="1"/>
              <a:t>est</a:t>
            </a:r>
            <a:r>
              <a:rPr lang="en-ZA" dirty="0"/>
              <a:t> </a:t>
            </a:r>
            <a:r>
              <a:rPr lang="en-ZA" dirty="0" err="1"/>
              <a:t>laborum</a:t>
            </a:r>
            <a:r>
              <a:rPr lang="en-ZA" dirty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1039" y="6311898"/>
            <a:ext cx="5943600" cy="3442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ZA" dirty="0"/>
              <a:t>EMPOWERED TO </a:t>
            </a:r>
            <a:r>
              <a:rPr lang="en-ZA" b="1" dirty="0"/>
              <a:t>INFLUENCE</a:t>
            </a:r>
            <a:r>
              <a:rPr lang="en-ZA" dirty="0"/>
              <a:t> AND </a:t>
            </a:r>
            <a:r>
              <a:rPr lang="en-ZA" b="1" dirty="0"/>
              <a:t>INSPIRE.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AE71-0FD9-413E-A828-75A09D2C0772}" type="slidenum">
              <a:rPr lang="en-ZA" smtClean="0"/>
              <a:t>‹#›</a:t>
            </a:fld>
            <a:endParaRPr lang="en-ZA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325A98DA-5E5C-486C-BC26-B6717024F492}"/>
              </a:ext>
            </a:extLst>
          </p:cNvPr>
          <p:cNvSpPr/>
          <p:nvPr userDrawn="1"/>
        </p:nvSpPr>
        <p:spPr>
          <a:xfrm rot="16200000">
            <a:off x="8077201" y="2866029"/>
            <a:ext cx="3043451" cy="614149"/>
          </a:xfrm>
          <a:prstGeom prst="round2SameRect">
            <a:avLst/>
          </a:prstGeom>
          <a:solidFill>
            <a:srgbClr val="272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F42A4E3D-F44B-47E7-B176-9D77CEEAB372}"/>
              </a:ext>
            </a:extLst>
          </p:cNvPr>
          <p:cNvSpPr/>
          <p:nvPr userDrawn="1"/>
        </p:nvSpPr>
        <p:spPr>
          <a:xfrm>
            <a:off x="681038" y="5753882"/>
            <a:ext cx="6176962" cy="411968"/>
          </a:xfrm>
          <a:prstGeom prst="round1Rect">
            <a:avLst/>
          </a:prstGeom>
          <a:solidFill>
            <a:srgbClr val="272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9E135EE-846F-4A1D-8CA0-49B132F2E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365127"/>
            <a:ext cx="8543925" cy="561973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272361"/>
                </a:solidFill>
              </a:defRPr>
            </a:lvl1pPr>
          </a:lstStyle>
          <a:p>
            <a:r>
              <a:rPr lang="en-US" dirty="0"/>
              <a:t>Click to edit Master title style (Two column text only)</a:t>
            </a:r>
            <a:endParaRPr lang="en-ZA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088CE08-7AE1-4566-BD19-C912A956E2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288" y="5821586"/>
            <a:ext cx="5848350" cy="264861"/>
          </a:xfrm>
        </p:spPr>
        <p:txBody>
          <a:bodyPr anchor="ctr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NOTES IF ANY OR DELETE UNDER MASTER VIEW.</a:t>
            </a:r>
            <a:endParaRPr lang="en-ZA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DEA14E0-FD34-49BF-A206-E75A9F04D2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91638" y="1651000"/>
            <a:ext cx="474662" cy="3043238"/>
          </a:xfrm>
        </p:spPr>
        <p:txBody>
          <a:bodyPr vert="vert270"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SLIDE LABELLING (OPTIONAL)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96540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4" userDrawn="1">
          <p15:clr>
            <a:srgbClr val="FBAE40"/>
          </p15:clr>
        </p15:guide>
        <p15:guide id="2" pos="48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- Text only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1507" y="1815303"/>
            <a:ext cx="4193284" cy="3843045"/>
          </a:xfrm>
        </p:spPr>
        <p:txBody>
          <a:bodyPr>
            <a:normAutofit/>
          </a:bodyPr>
          <a:lstStyle>
            <a:lvl1pPr marL="0" indent="0" algn="just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ZA" dirty="0"/>
              <a:t>Lorem ipsum </a:t>
            </a:r>
            <a:r>
              <a:rPr lang="en-ZA" dirty="0" err="1"/>
              <a:t>dolor</a:t>
            </a:r>
            <a:r>
              <a:rPr lang="en-ZA" dirty="0"/>
              <a:t> sit </a:t>
            </a:r>
            <a:r>
              <a:rPr lang="en-ZA" dirty="0" err="1"/>
              <a:t>amet</a:t>
            </a:r>
            <a:r>
              <a:rPr lang="en-ZA" dirty="0"/>
              <a:t>, </a:t>
            </a:r>
            <a:r>
              <a:rPr lang="en-ZA" dirty="0" err="1"/>
              <a:t>consectetur</a:t>
            </a:r>
            <a:r>
              <a:rPr lang="en-ZA" dirty="0"/>
              <a:t> </a:t>
            </a:r>
            <a:r>
              <a:rPr lang="en-ZA" dirty="0" err="1"/>
              <a:t>adipiscing</a:t>
            </a:r>
            <a:r>
              <a:rPr lang="en-ZA" dirty="0"/>
              <a:t> </a:t>
            </a:r>
            <a:r>
              <a:rPr lang="en-ZA" dirty="0" err="1"/>
              <a:t>elit</a:t>
            </a:r>
            <a:r>
              <a:rPr lang="en-ZA" dirty="0"/>
              <a:t>, </a:t>
            </a:r>
            <a:r>
              <a:rPr lang="en-ZA" dirty="0" err="1"/>
              <a:t>sed</a:t>
            </a:r>
            <a:r>
              <a:rPr lang="en-ZA" dirty="0"/>
              <a:t> do </a:t>
            </a:r>
            <a:r>
              <a:rPr lang="en-ZA" dirty="0" err="1"/>
              <a:t>eiusmod</a:t>
            </a:r>
            <a:r>
              <a:rPr lang="en-ZA" dirty="0"/>
              <a:t> </a:t>
            </a:r>
            <a:r>
              <a:rPr lang="en-ZA" dirty="0" err="1"/>
              <a:t>tempor</a:t>
            </a:r>
            <a:r>
              <a:rPr lang="en-ZA" dirty="0"/>
              <a:t> </a:t>
            </a:r>
            <a:r>
              <a:rPr lang="en-ZA" dirty="0" err="1"/>
              <a:t>incididunt</a:t>
            </a:r>
            <a:r>
              <a:rPr lang="en-ZA" dirty="0"/>
              <a:t> </a:t>
            </a:r>
            <a:r>
              <a:rPr lang="en-ZA" dirty="0" err="1"/>
              <a:t>ut</a:t>
            </a:r>
            <a:r>
              <a:rPr lang="en-ZA" dirty="0"/>
              <a:t> </a:t>
            </a:r>
            <a:r>
              <a:rPr lang="en-ZA" dirty="0" err="1"/>
              <a:t>labore</a:t>
            </a:r>
            <a:r>
              <a:rPr lang="en-ZA" dirty="0"/>
              <a:t> et dolore magna </a:t>
            </a:r>
            <a:r>
              <a:rPr lang="en-ZA" dirty="0" err="1"/>
              <a:t>aliqua</a:t>
            </a:r>
            <a:r>
              <a:rPr lang="en-ZA" dirty="0"/>
              <a:t>. Ut </a:t>
            </a:r>
            <a:r>
              <a:rPr lang="en-ZA" dirty="0" err="1"/>
              <a:t>enim</a:t>
            </a:r>
            <a:r>
              <a:rPr lang="en-ZA" dirty="0"/>
              <a:t> ad minim </a:t>
            </a:r>
            <a:r>
              <a:rPr lang="en-ZA" dirty="0" err="1"/>
              <a:t>veniam</a:t>
            </a:r>
            <a:r>
              <a:rPr lang="en-ZA" dirty="0"/>
              <a:t>, </a:t>
            </a:r>
            <a:r>
              <a:rPr lang="en-ZA" dirty="0" err="1"/>
              <a:t>quis</a:t>
            </a:r>
            <a:r>
              <a:rPr lang="en-ZA" dirty="0"/>
              <a:t> </a:t>
            </a:r>
            <a:r>
              <a:rPr lang="en-ZA" dirty="0" err="1"/>
              <a:t>nostrud</a:t>
            </a:r>
            <a:r>
              <a:rPr lang="en-ZA" dirty="0"/>
              <a:t> exercitation </a:t>
            </a:r>
            <a:r>
              <a:rPr lang="en-ZA" dirty="0" err="1"/>
              <a:t>ullamco</a:t>
            </a:r>
            <a:r>
              <a:rPr lang="en-ZA" dirty="0"/>
              <a:t> </a:t>
            </a:r>
            <a:r>
              <a:rPr lang="en-ZA" dirty="0" err="1"/>
              <a:t>laboris</a:t>
            </a:r>
            <a:r>
              <a:rPr lang="en-ZA" dirty="0"/>
              <a:t> nisi </a:t>
            </a:r>
            <a:r>
              <a:rPr lang="en-ZA" dirty="0" err="1"/>
              <a:t>ut</a:t>
            </a:r>
            <a:r>
              <a:rPr lang="en-ZA" dirty="0"/>
              <a:t> </a:t>
            </a:r>
            <a:r>
              <a:rPr lang="en-ZA" dirty="0" err="1"/>
              <a:t>aliquip</a:t>
            </a:r>
            <a:r>
              <a:rPr lang="en-ZA" dirty="0"/>
              <a:t> ex </a:t>
            </a:r>
            <a:r>
              <a:rPr lang="en-ZA" dirty="0" err="1"/>
              <a:t>ea</a:t>
            </a:r>
            <a:r>
              <a:rPr lang="en-ZA" dirty="0"/>
              <a:t> </a:t>
            </a:r>
            <a:r>
              <a:rPr lang="en-ZA" dirty="0" err="1"/>
              <a:t>commodo</a:t>
            </a:r>
            <a:r>
              <a:rPr lang="en-ZA" dirty="0"/>
              <a:t> </a:t>
            </a:r>
            <a:r>
              <a:rPr lang="en-ZA" dirty="0" err="1"/>
              <a:t>consequat</a:t>
            </a:r>
            <a:r>
              <a:rPr lang="en-ZA" dirty="0"/>
              <a:t>.</a:t>
            </a:r>
          </a:p>
          <a:p>
            <a:pPr lvl="0"/>
            <a:r>
              <a:rPr lang="en-ZA" dirty="0"/>
              <a:t>Duis </a:t>
            </a:r>
            <a:r>
              <a:rPr lang="en-ZA" dirty="0" err="1"/>
              <a:t>aute</a:t>
            </a:r>
            <a:r>
              <a:rPr lang="en-ZA" dirty="0"/>
              <a:t> </a:t>
            </a:r>
            <a:r>
              <a:rPr lang="en-ZA" dirty="0" err="1"/>
              <a:t>irure</a:t>
            </a:r>
            <a:r>
              <a:rPr lang="en-ZA" dirty="0"/>
              <a:t> </a:t>
            </a:r>
            <a:r>
              <a:rPr lang="en-ZA" dirty="0" err="1"/>
              <a:t>dolor</a:t>
            </a:r>
            <a:r>
              <a:rPr lang="en-ZA" dirty="0"/>
              <a:t> in </a:t>
            </a:r>
            <a:r>
              <a:rPr lang="en-ZA" dirty="0" err="1"/>
              <a:t>reprehenderit</a:t>
            </a:r>
            <a:r>
              <a:rPr lang="en-ZA" dirty="0"/>
              <a:t> in </a:t>
            </a:r>
            <a:r>
              <a:rPr lang="en-ZA" dirty="0" err="1"/>
              <a:t>voluptate</a:t>
            </a:r>
            <a:r>
              <a:rPr lang="en-ZA" dirty="0"/>
              <a:t> </a:t>
            </a:r>
            <a:r>
              <a:rPr lang="en-ZA" dirty="0" err="1"/>
              <a:t>velit</a:t>
            </a:r>
            <a:r>
              <a:rPr lang="en-ZA" dirty="0"/>
              <a:t> </a:t>
            </a:r>
            <a:r>
              <a:rPr lang="en-ZA" dirty="0" err="1"/>
              <a:t>esse</a:t>
            </a:r>
            <a:r>
              <a:rPr lang="en-ZA" dirty="0"/>
              <a:t> </a:t>
            </a:r>
            <a:r>
              <a:rPr lang="en-ZA" dirty="0" err="1"/>
              <a:t>cillum</a:t>
            </a:r>
            <a:r>
              <a:rPr lang="en-ZA" dirty="0"/>
              <a:t> dolore </a:t>
            </a:r>
            <a:r>
              <a:rPr lang="en-ZA" dirty="0" err="1"/>
              <a:t>eu</a:t>
            </a:r>
            <a:r>
              <a:rPr lang="en-ZA" dirty="0"/>
              <a:t> </a:t>
            </a:r>
            <a:r>
              <a:rPr lang="en-ZA" dirty="0" err="1"/>
              <a:t>fugiat</a:t>
            </a:r>
            <a:r>
              <a:rPr lang="en-ZA" dirty="0"/>
              <a:t> </a:t>
            </a:r>
            <a:r>
              <a:rPr lang="en-ZA" dirty="0" err="1"/>
              <a:t>nulla</a:t>
            </a:r>
            <a:r>
              <a:rPr lang="en-ZA" dirty="0"/>
              <a:t> </a:t>
            </a:r>
            <a:r>
              <a:rPr lang="en-ZA" dirty="0" err="1"/>
              <a:t>pariatur</a:t>
            </a:r>
            <a:r>
              <a:rPr lang="en-ZA" dirty="0"/>
              <a:t>. </a:t>
            </a:r>
            <a:r>
              <a:rPr lang="en-ZA" dirty="0" err="1"/>
              <a:t>Excepteur</a:t>
            </a:r>
            <a:r>
              <a:rPr lang="en-ZA" dirty="0"/>
              <a:t> </a:t>
            </a:r>
            <a:r>
              <a:rPr lang="en-ZA" dirty="0" err="1"/>
              <a:t>sint</a:t>
            </a:r>
            <a:r>
              <a:rPr lang="en-ZA" dirty="0"/>
              <a:t> </a:t>
            </a:r>
            <a:r>
              <a:rPr lang="en-ZA" dirty="0" err="1"/>
              <a:t>occaecat</a:t>
            </a:r>
            <a:r>
              <a:rPr lang="en-ZA" dirty="0"/>
              <a:t> </a:t>
            </a:r>
            <a:r>
              <a:rPr lang="en-ZA" dirty="0" err="1"/>
              <a:t>cupidatat</a:t>
            </a:r>
            <a:r>
              <a:rPr lang="en-ZA" dirty="0"/>
              <a:t> non </a:t>
            </a:r>
            <a:r>
              <a:rPr lang="en-ZA" dirty="0" err="1"/>
              <a:t>proident</a:t>
            </a:r>
            <a:r>
              <a:rPr lang="en-ZA" dirty="0"/>
              <a:t>, sunt in culpa qui </a:t>
            </a:r>
            <a:r>
              <a:rPr lang="en-ZA" dirty="0" err="1"/>
              <a:t>officia</a:t>
            </a:r>
            <a:r>
              <a:rPr lang="en-ZA" dirty="0"/>
              <a:t> </a:t>
            </a:r>
            <a:r>
              <a:rPr lang="en-ZA" dirty="0" err="1"/>
              <a:t>deserunt</a:t>
            </a:r>
            <a:r>
              <a:rPr lang="en-ZA" dirty="0"/>
              <a:t> </a:t>
            </a:r>
            <a:r>
              <a:rPr lang="en-ZA" dirty="0" err="1"/>
              <a:t>mollit</a:t>
            </a:r>
            <a:r>
              <a:rPr lang="en-ZA" dirty="0"/>
              <a:t> </a:t>
            </a:r>
            <a:r>
              <a:rPr lang="en-ZA" dirty="0" err="1"/>
              <a:t>anim</a:t>
            </a:r>
            <a:r>
              <a:rPr lang="en-ZA" dirty="0"/>
              <a:t> id </a:t>
            </a:r>
            <a:r>
              <a:rPr lang="en-ZA" dirty="0" err="1"/>
              <a:t>est</a:t>
            </a:r>
            <a:r>
              <a:rPr lang="en-ZA" dirty="0"/>
              <a:t> </a:t>
            </a:r>
            <a:r>
              <a:rPr lang="en-ZA" dirty="0" err="1"/>
              <a:t>laborum</a:t>
            </a:r>
            <a:r>
              <a:rPr lang="en-ZA" dirty="0"/>
              <a:t>.</a:t>
            </a:r>
          </a:p>
          <a:p>
            <a:pPr lvl="0"/>
            <a:r>
              <a:rPr lang="en-ZA" dirty="0"/>
              <a:t>Duis </a:t>
            </a:r>
            <a:r>
              <a:rPr lang="en-ZA" dirty="0" err="1"/>
              <a:t>aute</a:t>
            </a:r>
            <a:r>
              <a:rPr lang="en-ZA" dirty="0"/>
              <a:t> </a:t>
            </a:r>
            <a:r>
              <a:rPr lang="en-ZA" dirty="0" err="1"/>
              <a:t>irure</a:t>
            </a:r>
            <a:r>
              <a:rPr lang="en-ZA" dirty="0"/>
              <a:t> </a:t>
            </a:r>
            <a:r>
              <a:rPr lang="en-ZA" dirty="0" err="1"/>
              <a:t>dolor</a:t>
            </a:r>
            <a:r>
              <a:rPr lang="en-ZA" dirty="0"/>
              <a:t> in </a:t>
            </a:r>
            <a:r>
              <a:rPr lang="en-ZA" dirty="0" err="1"/>
              <a:t>reprehenderit</a:t>
            </a:r>
            <a:r>
              <a:rPr lang="en-ZA" dirty="0"/>
              <a:t> in </a:t>
            </a:r>
            <a:r>
              <a:rPr lang="en-ZA" dirty="0" err="1"/>
              <a:t>voluptate</a:t>
            </a:r>
            <a:r>
              <a:rPr lang="en-ZA" dirty="0"/>
              <a:t> </a:t>
            </a:r>
            <a:r>
              <a:rPr lang="en-ZA" dirty="0" err="1"/>
              <a:t>velit</a:t>
            </a:r>
            <a:r>
              <a:rPr lang="en-ZA" dirty="0"/>
              <a:t> </a:t>
            </a:r>
            <a:r>
              <a:rPr lang="en-ZA" dirty="0" err="1"/>
              <a:t>esse</a:t>
            </a:r>
            <a:r>
              <a:rPr lang="en-ZA" dirty="0"/>
              <a:t> </a:t>
            </a:r>
            <a:r>
              <a:rPr lang="en-ZA" dirty="0" err="1"/>
              <a:t>cillum</a:t>
            </a:r>
            <a:r>
              <a:rPr lang="en-ZA" dirty="0"/>
              <a:t> dolore </a:t>
            </a:r>
            <a:r>
              <a:rPr lang="en-ZA" dirty="0" err="1"/>
              <a:t>eu</a:t>
            </a:r>
            <a:r>
              <a:rPr lang="en-ZA" dirty="0"/>
              <a:t> </a:t>
            </a:r>
            <a:r>
              <a:rPr lang="en-ZA" dirty="0" err="1"/>
              <a:t>fugiat</a:t>
            </a:r>
            <a:r>
              <a:rPr lang="en-ZA" dirty="0"/>
              <a:t> </a:t>
            </a:r>
            <a:r>
              <a:rPr lang="en-ZA" dirty="0" err="1"/>
              <a:t>nulla</a:t>
            </a:r>
            <a:r>
              <a:rPr lang="en-ZA" dirty="0"/>
              <a:t> </a:t>
            </a:r>
            <a:r>
              <a:rPr lang="en-ZA" dirty="0" err="1"/>
              <a:t>pariatur</a:t>
            </a:r>
            <a:r>
              <a:rPr lang="en-ZA" dirty="0"/>
              <a:t>. </a:t>
            </a:r>
            <a:r>
              <a:rPr lang="en-ZA" dirty="0" err="1"/>
              <a:t>Excepteur</a:t>
            </a:r>
            <a:r>
              <a:rPr lang="en-ZA" dirty="0"/>
              <a:t> </a:t>
            </a:r>
            <a:r>
              <a:rPr lang="en-ZA" dirty="0" err="1"/>
              <a:t>sint</a:t>
            </a:r>
            <a:r>
              <a:rPr lang="en-ZA" dirty="0"/>
              <a:t> </a:t>
            </a:r>
            <a:r>
              <a:rPr lang="en-ZA" dirty="0" err="1"/>
              <a:t>occaecat</a:t>
            </a:r>
            <a:r>
              <a:rPr lang="en-ZA" dirty="0"/>
              <a:t> </a:t>
            </a:r>
            <a:r>
              <a:rPr lang="en-ZA" dirty="0" err="1"/>
              <a:t>cupidatat</a:t>
            </a:r>
            <a:r>
              <a:rPr lang="en-ZA" dirty="0"/>
              <a:t> non </a:t>
            </a:r>
            <a:r>
              <a:rPr lang="en-ZA" dirty="0" err="1"/>
              <a:t>proident</a:t>
            </a:r>
            <a:r>
              <a:rPr lang="en-ZA" dirty="0"/>
              <a:t>, sunt in culpa qui </a:t>
            </a:r>
            <a:r>
              <a:rPr lang="en-ZA" dirty="0" err="1"/>
              <a:t>officia</a:t>
            </a:r>
            <a:r>
              <a:rPr lang="en-ZA" dirty="0"/>
              <a:t> </a:t>
            </a:r>
            <a:r>
              <a:rPr lang="en-ZA" dirty="0" err="1"/>
              <a:t>deserunt</a:t>
            </a:r>
            <a:r>
              <a:rPr lang="en-ZA" dirty="0"/>
              <a:t> </a:t>
            </a:r>
            <a:r>
              <a:rPr lang="en-ZA" dirty="0" err="1"/>
              <a:t>mollit</a:t>
            </a:r>
            <a:r>
              <a:rPr lang="en-ZA" dirty="0"/>
              <a:t> </a:t>
            </a:r>
            <a:r>
              <a:rPr lang="en-ZA" dirty="0" err="1"/>
              <a:t>anim</a:t>
            </a:r>
            <a:r>
              <a:rPr lang="en-ZA" dirty="0"/>
              <a:t> id </a:t>
            </a:r>
            <a:r>
              <a:rPr lang="en-ZA" dirty="0" err="1"/>
              <a:t>est</a:t>
            </a:r>
            <a:r>
              <a:rPr lang="en-ZA" dirty="0"/>
              <a:t> </a:t>
            </a:r>
            <a:r>
              <a:rPr lang="en-ZA" dirty="0" err="1"/>
              <a:t>laborum</a:t>
            </a:r>
            <a:r>
              <a:rPr lang="en-ZA" dirty="0"/>
              <a:t>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946673" y="1817507"/>
            <a:ext cx="4193284" cy="3856972"/>
          </a:xfrm>
        </p:spPr>
        <p:txBody>
          <a:bodyPr>
            <a:noAutofit/>
          </a:bodyPr>
          <a:lstStyle>
            <a:lvl1pPr marL="0" indent="0" algn="just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ZA" dirty="0"/>
              <a:t>Lorem ipsum </a:t>
            </a:r>
            <a:r>
              <a:rPr lang="en-ZA" dirty="0" err="1"/>
              <a:t>dolor</a:t>
            </a:r>
            <a:r>
              <a:rPr lang="en-ZA" dirty="0"/>
              <a:t> sit </a:t>
            </a:r>
            <a:r>
              <a:rPr lang="en-ZA" dirty="0" err="1"/>
              <a:t>amet</a:t>
            </a:r>
            <a:r>
              <a:rPr lang="en-ZA" dirty="0"/>
              <a:t>, </a:t>
            </a:r>
            <a:r>
              <a:rPr lang="en-ZA" dirty="0" err="1"/>
              <a:t>consectetur</a:t>
            </a:r>
            <a:r>
              <a:rPr lang="en-ZA" dirty="0"/>
              <a:t> </a:t>
            </a:r>
            <a:r>
              <a:rPr lang="en-ZA" dirty="0" err="1"/>
              <a:t>adipiscing</a:t>
            </a:r>
            <a:r>
              <a:rPr lang="en-ZA" dirty="0"/>
              <a:t> </a:t>
            </a:r>
            <a:r>
              <a:rPr lang="en-ZA" dirty="0" err="1"/>
              <a:t>elit</a:t>
            </a:r>
            <a:r>
              <a:rPr lang="en-ZA" dirty="0"/>
              <a:t>, </a:t>
            </a:r>
            <a:r>
              <a:rPr lang="en-ZA" dirty="0" err="1"/>
              <a:t>sed</a:t>
            </a:r>
            <a:r>
              <a:rPr lang="en-ZA" dirty="0"/>
              <a:t> do </a:t>
            </a:r>
            <a:r>
              <a:rPr lang="en-ZA" dirty="0" err="1"/>
              <a:t>eiusmod</a:t>
            </a:r>
            <a:r>
              <a:rPr lang="en-ZA" dirty="0"/>
              <a:t> </a:t>
            </a:r>
            <a:r>
              <a:rPr lang="en-ZA" dirty="0" err="1"/>
              <a:t>tempor</a:t>
            </a:r>
            <a:r>
              <a:rPr lang="en-ZA" dirty="0"/>
              <a:t> </a:t>
            </a:r>
            <a:r>
              <a:rPr lang="en-ZA" dirty="0" err="1"/>
              <a:t>incididunt</a:t>
            </a:r>
            <a:r>
              <a:rPr lang="en-ZA" dirty="0"/>
              <a:t> </a:t>
            </a:r>
            <a:r>
              <a:rPr lang="en-ZA" dirty="0" err="1"/>
              <a:t>ut</a:t>
            </a:r>
            <a:r>
              <a:rPr lang="en-ZA" dirty="0"/>
              <a:t> </a:t>
            </a:r>
            <a:r>
              <a:rPr lang="en-ZA" dirty="0" err="1"/>
              <a:t>labore</a:t>
            </a:r>
            <a:r>
              <a:rPr lang="en-ZA" dirty="0"/>
              <a:t> et dolore magna </a:t>
            </a:r>
            <a:r>
              <a:rPr lang="en-ZA" dirty="0" err="1"/>
              <a:t>aliqua</a:t>
            </a:r>
            <a:r>
              <a:rPr lang="en-ZA" dirty="0"/>
              <a:t>. Ut </a:t>
            </a:r>
            <a:r>
              <a:rPr lang="en-ZA" dirty="0" err="1"/>
              <a:t>enim</a:t>
            </a:r>
            <a:r>
              <a:rPr lang="en-ZA" dirty="0"/>
              <a:t> ad minim </a:t>
            </a:r>
            <a:r>
              <a:rPr lang="en-ZA" dirty="0" err="1"/>
              <a:t>veniam</a:t>
            </a:r>
            <a:r>
              <a:rPr lang="en-ZA" dirty="0"/>
              <a:t>, </a:t>
            </a:r>
            <a:r>
              <a:rPr lang="en-ZA" dirty="0" err="1"/>
              <a:t>quis</a:t>
            </a:r>
            <a:r>
              <a:rPr lang="en-ZA" dirty="0"/>
              <a:t> </a:t>
            </a:r>
            <a:r>
              <a:rPr lang="en-ZA" dirty="0" err="1"/>
              <a:t>nostrud</a:t>
            </a:r>
            <a:r>
              <a:rPr lang="en-ZA" dirty="0"/>
              <a:t> exercitation </a:t>
            </a:r>
            <a:r>
              <a:rPr lang="en-ZA" dirty="0" err="1"/>
              <a:t>ullamco</a:t>
            </a:r>
            <a:r>
              <a:rPr lang="en-ZA" dirty="0"/>
              <a:t> </a:t>
            </a:r>
            <a:r>
              <a:rPr lang="en-ZA" dirty="0" err="1"/>
              <a:t>laboris</a:t>
            </a:r>
            <a:r>
              <a:rPr lang="en-ZA" dirty="0"/>
              <a:t> nisi </a:t>
            </a:r>
            <a:r>
              <a:rPr lang="en-ZA" dirty="0" err="1"/>
              <a:t>ut</a:t>
            </a:r>
            <a:r>
              <a:rPr lang="en-ZA" dirty="0"/>
              <a:t> </a:t>
            </a:r>
            <a:r>
              <a:rPr lang="en-ZA" dirty="0" err="1"/>
              <a:t>aliquip</a:t>
            </a:r>
            <a:r>
              <a:rPr lang="en-ZA" dirty="0"/>
              <a:t> ex </a:t>
            </a:r>
            <a:r>
              <a:rPr lang="en-ZA" dirty="0" err="1"/>
              <a:t>ea</a:t>
            </a:r>
            <a:r>
              <a:rPr lang="en-ZA" dirty="0"/>
              <a:t> </a:t>
            </a:r>
            <a:r>
              <a:rPr lang="en-ZA" dirty="0" err="1"/>
              <a:t>commodo</a:t>
            </a:r>
            <a:r>
              <a:rPr lang="en-ZA" dirty="0"/>
              <a:t> </a:t>
            </a:r>
            <a:r>
              <a:rPr lang="en-ZA" dirty="0" err="1"/>
              <a:t>consequat</a:t>
            </a:r>
            <a:r>
              <a:rPr lang="en-ZA" dirty="0"/>
              <a:t>.</a:t>
            </a:r>
          </a:p>
          <a:p>
            <a:pPr lvl="0"/>
            <a:r>
              <a:rPr lang="en-ZA" dirty="0"/>
              <a:t>Duis </a:t>
            </a:r>
            <a:r>
              <a:rPr lang="en-ZA" dirty="0" err="1"/>
              <a:t>aute</a:t>
            </a:r>
            <a:r>
              <a:rPr lang="en-ZA" dirty="0"/>
              <a:t> </a:t>
            </a:r>
            <a:r>
              <a:rPr lang="en-ZA" dirty="0" err="1"/>
              <a:t>irure</a:t>
            </a:r>
            <a:r>
              <a:rPr lang="en-ZA" dirty="0"/>
              <a:t> </a:t>
            </a:r>
            <a:r>
              <a:rPr lang="en-ZA" dirty="0" err="1"/>
              <a:t>dolor</a:t>
            </a:r>
            <a:r>
              <a:rPr lang="en-ZA" dirty="0"/>
              <a:t> in </a:t>
            </a:r>
            <a:r>
              <a:rPr lang="en-ZA" dirty="0" err="1"/>
              <a:t>reprehenderit</a:t>
            </a:r>
            <a:r>
              <a:rPr lang="en-ZA" dirty="0"/>
              <a:t> in </a:t>
            </a:r>
            <a:r>
              <a:rPr lang="en-ZA" dirty="0" err="1"/>
              <a:t>voluptate</a:t>
            </a:r>
            <a:r>
              <a:rPr lang="en-ZA" dirty="0"/>
              <a:t> </a:t>
            </a:r>
            <a:r>
              <a:rPr lang="en-ZA" dirty="0" err="1"/>
              <a:t>velit</a:t>
            </a:r>
            <a:r>
              <a:rPr lang="en-ZA" dirty="0"/>
              <a:t> </a:t>
            </a:r>
            <a:r>
              <a:rPr lang="en-ZA" dirty="0" err="1"/>
              <a:t>esse</a:t>
            </a:r>
            <a:r>
              <a:rPr lang="en-ZA" dirty="0"/>
              <a:t> </a:t>
            </a:r>
            <a:r>
              <a:rPr lang="en-ZA" dirty="0" err="1"/>
              <a:t>cillum</a:t>
            </a:r>
            <a:r>
              <a:rPr lang="en-ZA" dirty="0"/>
              <a:t> dolore </a:t>
            </a:r>
            <a:r>
              <a:rPr lang="en-ZA" dirty="0" err="1"/>
              <a:t>eu</a:t>
            </a:r>
            <a:r>
              <a:rPr lang="en-ZA" dirty="0"/>
              <a:t> </a:t>
            </a:r>
            <a:r>
              <a:rPr lang="en-ZA" dirty="0" err="1"/>
              <a:t>fugiat</a:t>
            </a:r>
            <a:r>
              <a:rPr lang="en-ZA" dirty="0"/>
              <a:t> </a:t>
            </a:r>
            <a:r>
              <a:rPr lang="en-ZA" dirty="0" err="1"/>
              <a:t>nulla</a:t>
            </a:r>
            <a:r>
              <a:rPr lang="en-ZA" dirty="0"/>
              <a:t> </a:t>
            </a:r>
            <a:r>
              <a:rPr lang="en-ZA" dirty="0" err="1"/>
              <a:t>pariatur</a:t>
            </a:r>
            <a:r>
              <a:rPr lang="en-ZA" dirty="0"/>
              <a:t>. </a:t>
            </a:r>
            <a:r>
              <a:rPr lang="en-ZA" dirty="0" err="1"/>
              <a:t>Excepteur</a:t>
            </a:r>
            <a:r>
              <a:rPr lang="en-ZA" dirty="0"/>
              <a:t> </a:t>
            </a:r>
            <a:r>
              <a:rPr lang="en-ZA" dirty="0" err="1"/>
              <a:t>sint</a:t>
            </a:r>
            <a:r>
              <a:rPr lang="en-ZA" dirty="0"/>
              <a:t> </a:t>
            </a:r>
            <a:r>
              <a:rPr lang="en-ZA" dirty="0" err="1"/>
              <a:t>occaecat</a:t>
            </a:r>
            <a:r>
              <a:rPr lang="en-ZA" dirty="0"/>
              <a:t> </a:t>
            </a:r>
            <a:r>
              <a:rPr lang="en-ZA" dirty="0" err="1"/>
              <a:t>cupidatat</a:t>
            </a:r>
            <a:r>
              <a:rPr lang="en-ZA" dirty="0"/>
              <a:t> non </a:t>
            </a:r>
            <a:r>
              <a:rPr lang="en-ZA" dirty="0" err="1"/>
              <a:t>proident</a:t>
            </a:r>
            <a:r>
              <a:rPr lang="en-ZA" dirty="0"/>
              <a:t>, sunt in culpa qui </a:t>
            </a:r>
            <a:r>
              <a:rPr lang="en-ZA" dirty="0" err="1"/>
              <a:t>officia</a:t>
            </a:r>
            <a:r>
              <a:rPr lang="en-ZA" dirty="0"/>
              <a:t> </a:t>
            </a:r>
            <a:r>
              <a:rPr lang="en-ZA" dirty="0" err="1"/>
              <a:t>deserunt</a:t>
            </a:r>
            <a:r>
              <a:rPr lang="en-ZA" dirty="0"/>
              <a:t> </a:t>
            </a:r>
            <a:r>
              <a:rPr lang="en-ZA" dirty="0" err="1"/>
              <a:t>mollit</a:t>
            </a:r>
            <a:r>
              <a:rPr lang="en-ZA" dirty="0"/>
              <a:t> </a:t>
            </a:r>
            <a:r>
              <a:rPr lang="en-ZA" dirty="0" err="1"/>
              <a:t>anim</a:t>
            </a:r>
            <a:r>
              <a:rPr lang="en-ZA" dirty="0"/>
              <a:t> id </a:t>
            </a:r>
            <a:r>
              <a:rPr lang="en-ZA" dirty="0" err="1"/>
              <a:t>est</a:t>
            </a:r>
            <a:r>
              <a:rPr lang="en-ZA" dirty="0"/>
              <a:t> </a:t>
            </a:r>
            <a:r>
              <a:rPr lang="en-ZA" dirty="0" err="1"/>
              <a:t>laborum</a:t>
            </a:r>
            <a:r>
              <a:rPr lang="en-ZA" dirty="0"/>
              <a:t>.</a:t>
            </a:r>
          </a:p>
          <a:p>
            <a:pPr lvl="0"/>
            <a:r>
              <a:rPr lang="en-ZA" dirty="0"/>
              <a:t>Duis </a:t>
            </a:r>
            <a:r>
              <a:rPr lang="en-ZA" dirty="0" err="1"/>
              <a:t>aute</a:t>
            </a:r>
            <a:r>
              <a:rPr lang="en-ZA" dirty="0"/>
              <a:t> </a:t>
            </a:r>
            <a:r>
              <a:rPr lang="en-ZA" dirty="0" err="1"/>
              <a:t>irure</a:t>
            </a:r>
            <a:r>
              <a:rPr lang="en-ZA" dirty="0"/>
              <a:t> </a:t>
            </a:r>
            <a:r>
              <a:rPr lang="en-ZA" dirty="0" err="1"/>
              <a:t>dolor</a:t>
            </a:r>
            <a:r>
              <a:rPr lang="en-ZA" dirty="0"/>
              <a:t> in </a:t>
            </a:r>
            <a:r>
              <a:rPr lang="en-ZA" dirty="0" err="1"/>
              <a:t>reprehenderit</a:t>
            </a:r>
            <a:r>
              <a:rPr lang="en-ZA" dirty="0"/>
              <a:t> in </a:t>
            </a:r>
            <a:r>
              <a:rPr lang="en-ZA" dirty="0" err="1"/>
              <a:t>voluptate</a:t>
            </a:r>
            <a:r>
              <a:rPr lang="en-ZA" dirty="0"/>
              <a:t> </a:t>
            </a:r>
            <a:r>
              <a:rPr lang="en-ZA" dirty="0" err="1"/>
              <a:t>velit</a:t>
            </a:r>
            <a:r>
              <a:rPr lang="en-ZA" dirty="0"/>
              <a:t> </a:t>
            </a:r>
            <a:r>
              <a:rPr lang="en-ZA" dirty="0" err="1"/>
              <a:t>esse</a:t>
            </a:r>
            <a:r>
              <a:rPr lang="en-ZA" dirty="0"/>
              <a:t> </a:t>
            </a:r>
            <a:r>
              <a:rPr lang="en-ZA" dirty="0" err="1"/>
              <a:t>cillum</a:t>
            </a:r>
            <a:r>
              <a:rPr lang="en-ZA" dirty="0"/>
              <a:t> dolore </a:t>
            </a:r>
            <a:r>
              <a:rPr lang="en-ZA" dirty="0" err="1"/>
              <a:t>eu</a:t>
            </a:r>
            <a:r>
              <a:rPr lang="en-ZA" dirty="0"/>
              <a:t> </a:t>
            </a:r>
            <a:r>
              <a:rPr lang="en-ZA" dirty="0" err="1"/>
              <a:t>fugiat</a:t>
            </a:r>
            <a:r>
              <a:rPr lang="en-ZA" dirty="0"/>
              <a:t> </a:t>
            </a:r>
            <a:r>
              <a:rPr lang="en-ZA" dirty="0" err="1"/>
              <a:t>nulla</a:t>
            </a:r>
            <a:r>
              <a:rPr lang="en-ZA" dirty="0"/>
              <a:t> </a:t>
            </a:r>
            <a:r>
              <a:rPr lang="en-ZA" dirty="0" err="1"/>
              <a:t>pariatur</a:t>
            </a:r>
            <a:r>
              <a:rPr lang="en-ZA" dirty="0"/>
              <a:t>. </a:t>
            </a:r>
            <a:r>
              <a:rPr lang="en-ZA" dirty="0" err="1"/>
              <a:t>Excepteur</a:t>
            </a:r>
            <a:r>
              <a:rPr lang="en-ZA" dirty="0"/>
              <a:t> </a:t>
            </a:r>
            <a:r>
              <a:rPr lang="en-ZA" dirty="0" err="1"/>
              <a:t>sint</a:t>
            </a:r>
            <a:r>
              <a:rPr lang="en-ZA" dirty="0"/>
              <a:t> </a:t>
            </a:r>
            <a:r>
              <a:rPr lang="en-ZA" dirty="0" err="1"/>
              <a:t>occaecat</a:t>
            </a:r>
            <a:r>
              <a:rPr lang="en-ZA" dirty="0"/>
              <a:t> </a:t>
            </a:r>
            <a:r>
              <a:rPr lang="en-ZA" dirty="0" err="1"/>
              <a:t>cupidatat</a:t>
            </a:r>
            <a:r>
              <a:rPr lang="en-ZA" dirty="0"/>
              <a:t> non </a:t>
            </a:r>
            <a:r>
              <a:rPr lang="en-ZA" dirty="0" err="1"/>
              <a:t>proident</a:t>
            </a:r>
            <a:r>
              <a:rPr lang="en-ZA" dirty="0"/>
              <a:t>, sunt in culpa qui </a:t>
            </a:r>
            <a:r>
              <a:rPr lang="en-ZA" dirty="0" err="1"/>
              <a:t>officia</a:t>
            </a:r>
            <a:r>
              <a:rPr lang="en-ZA" dirty="0"/>
              <a:t> </a:t>
            </a:r>
            <a:r>
              <a:rPr lang="en-ZA" dirty="0" err="1"/>
              <a:t>deserunt</a:t>
            </a:r>
            <a:r>
              <a:rPr lang="en-ZA" dirty="0"/>
              <a:t> </a:t>
            </a:r>
            <a:r>
              <a:rPr lang="en-ZA" dirty="0" err="1"/>
              <a:t>mollit</a:t>
            </a:r>
            <a:r>
              <a:rPr lang="en-ZA" dirty="0"/>
              <a:t> </a:t>
            </a:r>
            <a:r>
              <a:rPr lang="en-ZA" dirty="0" err="1"/>
              <a:t>anim</a:t>
            </a:r>
            <a:r>
              <a:rPr lang="en-ZA" dirty="0"/>
              <a:t> id </a:t>
            </a:r>
            <a:r>
              <a:rPr lang="en-ZA" dirty="0" err="1"/>
              <a:t>est</a:t>
            </a:r>
            <a:r>
              <a:rPr lang="en-ZA" dirty="0"/>
              <a:t> </a:t>
            </a:r>
            <a:r>
              <a:rPr lang="en-ZA" dirty="0" err="1"/>
              <a:t>laborum</a:t>
            </a:r>
            <a:r>
              <a:rPr lang="en-ZA" dirty="0"/>
              <a:t>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1039" y="6291036"/>
            <a:ext cx="5943600" cy="36512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ZA" dirty="0"/>
              <a:t>EMPOWERED TO </a:t>
            </a:r>
            <a:r>
              <a:rPr lang="en-ZA" b="1" dirty="0"/>
              <a:t>INFLUENCE</a:t>
            </a:r>
            <a:r>
              <a:rPr lang="en-ZA" dirty="0"/>
              <a:t> AND </a:t>
            </a:r>
            <a:r>
              <a:rPr lang="en-ZA" b="1" dirty="0"/>
              <a:t>INSPIRE.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AE71-0FD9-413E-A828-75A09D2C0772}" type="slidenum">
              <a:rPr lang="en-ZA" smtClean="0"/>
              <a:t>‹#›</a:t>
            </a:fld>
            <a:endParaRPr lang="en-ZA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C30DB12-5647-4234-BB47-D9A3C7B460C0}"/>
              </a:ext>
            </a:extLst>
          </p:cNvPr>
          <p:cNvSpPr/>
          <p:nvPr userDrawn="1"/>
        </p:nvSpPr>
        <p:spPr>
          <a:xfrm>
            <a:off x="611507" y="1245868"/>
            <a:ext cx="4211340" cy="415235"/>
          </a:xfrm>
          <a:prstGeom prst="roundRect">
            <a:avLst/>
          </a:prstGeom>
          <a:solidFill>
            <a:srgbClr val="272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4089" y="1243189"/>
            <a:ext cx="4190702" cy="4491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HEADING 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B5F5041-1116-413E-902A-026214CD414B}"/>
              </a:ext>
            </a:extLst>
          </p:cNvPr>
          <p:cNvSpPr/>
          <p:nvPr userDrawn="1"/>
        </p:nvSpPr>
        <p:spPr>
          <a:xfrm>
            <a:off x="4946673" y="1245868"/>
            <a:ext cx="4211340" cy="415235"/>
          </a:xfrm>
          <a:prstGeom prst="roundRect">
            <a:avLst/>
          </a:prstGeom>
          <a:solidFill>
            <a:srgbClr val="FAA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07DBCBC-B2C8-4B8B-9D24-CBB5989A767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949255" y="1243189"/>
            <a:ext cx="4190702" cy="4491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HEADING 1</a:t>
            </a:r>
          </a:p>
        </p:txBody>
      </p:sp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116D0A80-F466-4C80-A35B-955565D210A6}"/>
              </a:ext>
            </a:extLst>
          </p:cNvPr>
          <p:cNvSpPr/>
          <p:nvPr userDrawn="1"/>
        </p:nvSpPr>
        <p:spPr>
          <a:xfrm rot="16200000">
            <a:off x="8077201" y="2866029"/>
            <a:ext cx="3043451" cy="614149"/>
          </a:xfrm>
          <a:prstGeom prst="round2SameRect">
            <a:avLst/>
          </a:prstGeom>
          <a:solidFill>
            <a:srgbClr val="272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2CBA4444-0FE2-462F-BB9E-90A5562C76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91638" y="1651000"/>
            <a:ext cx="474662" cy="3043238"/>
          </a:xfrm>
        </p:spPr>
        <p:txBody>
          <a:bodyPr vert="vert270"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SLIDE LABELLING (OPTIONAL)</a:t>
            </a:r>
            <a:endParaRPr lang="en-ZA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B250C5FE-A1A8-4316-A161-64C66D911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365128"/>
            <a:ext cx="8543925" cy="569716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272361"/>
                </a:solidFill>
              </a:defRPr>
            </a:lvl1pPr>
          </a:lstStyle>
          <a:p>
            <a:r>
              <a:rPr lang="en-US" dirty="0"/>
              <a:t>Click to edit Master title style (Two columns with headings, text only)</a:t>
            </a:r>
            <a:endParaRPr lang="en-ZA" dirty="0"/>
          </a:p>
        </p:txBody>
      </p:sp>
      <p:sp>
        <p:nvSpPr>
          <p:cNvPr id="21" name="Rectangle: Single Corner Rounded 20">
            <a:extLst>
              <a:ext uri="{FF2B5EF4-FFF2-40B4-BE49-F238E27FC236}">
                <a16:creationId xmlns:a16="http://schemas.microsoft.com/office/drawing/2014/main" id="{C4DEC151-CC03-49E3-816B-CB872A79C68E}"/>
              </a:ext>
            </a:extLst>
          </p:cNvPr>
          <p:cNvSpPr/>
          <p:nvPr userDrawn="1"/>
        </p:nvSpPr>
        <p:spPr>
          <a:xfrm>
            <a:off x="611508" y="5753882"/>
            <a:ext cx="6208392" cy="411968"/>
          </a:xfrm>
          <a:prstGeom prst="round1Rect">
            <a:avLst/>
          </a:prstGeom>
          <a:solidFill>
            <a:srgbClr val="FAA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ACABADD1-349A-400F-B268-F520EC7AE9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6288" y="5835234"/>
            <a:ext cx="5848350" cy="264861"/>
          </a:xfrm>
        </p:spPr>
        <p:txBody>
          <a:bodyPr anchor="ctr">
            <a:normAutofit/>
          </a:bodyPr>
          <a:lstStyle>
            <a:lvl1pPr marL="0" indent="0">
              <a:buNone/>
              <a:defRPr sz="800">
                <a:solidFill>
                  <a:srgbClr val="2723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NOTES IF ANY OR DELETE UNDER MASTER VIEW.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88726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16" userDrawn="1">
          <p15:clr>
            <a:srgbClr val="FBAE40"/>
          </p15:clr>
        </p15:guide>
        <p15:guide id="2" pos="48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mix of text and image/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1038" y="365127"/>
            <a:ext cx="8543925" cy="569715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272361"/>
                </a:solidFill>
              </a:defRPr>
            </a:lvl1pPr>
          </a:lstStyle>
          <a:p>
            <a:r>
              <a:rPr lang="en-US" dirty="0"/>
              <a:t>Click to edit Master title style (A mix of text and image/s)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1039" y="6291036"/>
            <a:ext cx="5943600" cy="36512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ZA" dirty="0"/>
              <a:t>EMPOWERED TO </a:t>
            </a:r>
            <a:r>
              <a:rPr lang="en-ZA" b="1" dirty="0"/>
              <a:t>INFLUENCE</a:t>
            </a:r>
            <a:r>
              <a:rPr lang="en-ZA" dirty="0"/>
              <a:t> AND </a:t>
            </a:r>
            <a:r>
              <a:rPr lang="en-ZA" b="1" dirty="0"/>
              <a:t>INSPIRE.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AE71-0FD9-413E-A828-75A09D2C0772}" type="slidenum">
              <a:rPr lang="en-ZA" smtClean="0"/>
              <a:t>‹#›</a:t>
            </a:fld>
            <a:endParaRPr lang="en-ZA"/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9F199828-D294-437E-BD50-16B66D4C6BE1}"/>
              </a:ext>
            </a:extLst>
          </p:cNvPr>
          <p:cNvSpPr/>
          <p:nvPr userDrawn="1"/>
        </p:nvSpPr>
        <p:spPr>
          <a:xfrm rot="16200000">
            <a:off x="8077201" y="2866029"/>
            <a:ext cx="3043451" cy="614149"/>
          </a:xfrm>
          <a:prstGeom prst="round2SameRect">
            <a:avLst/>
          </a:prstGeom>
          <a:solidFill>
            <a:srgbClr val="272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B117F664-4FA5-4934-B30F-D5EE93EC94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91638" y="1651000"/>
            <a:ext cx="474662" cy="3043238"/>
          </a:xfrm>
        </p:spPr>
        <p:txBody>
          <a:bodyPr vert="vert270"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SLIDE LABELLING (OPTIONAL)</a:t>
            </a:r>
            <a:endParaRPr lang="en-ZA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30F0175-A377-402B-9429-46B94788B1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1506" y="1792747"/>
            <a:ext cx="4976493" cy="4402754"/>
          </a:xfrm>
        </p:spPr>
        <p:txBody>
          <a:bodyPr>
            <a:normAutofit/>
          </a:bodyPr>
          <a:lstStyle>
            <a:lvl1pPr marL="0" indent="0" algn="just">
              <a:buNone/>
              <a:defRPr sz="1400">
                <a:solidFill>
                  <a:srgbClr val="2723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ZA" dirty="0"/>
              <a:t>Lorem ipsum </a:t>
            </a:r>
            <a:r>
              <a:rPr lang="en-ZA" dirty="0" err="1"/>
              <a:t>dolor</a:t>
            </a:r>
            <a:r>
              <a:rPr lang="en-ZA" dirty="0"/>
              <a:t> sit </a:t>
            </a:r>
            <a:r>
              <a:rPr lang="en-ZA" dirty="0" err="1"/>
              <a:t>amet</a:t>
            </a:r>
            <a:r>
              <a:rPr lang="en-ZA" dirty="0"/>
              <a:t>, </a:t>
            </a:r>
            <a:r>
              <a:rPr lang="en-ZA" dirty="0" err="1"/>
              <a:t>consectetur</a:t>
            </a:r>
            <a:r>
              <a:rPr lang="en-ZA" dirty="0"/>
              <a:t> </a:t>
            </a:r>
            <a:r>
              <a:rPr lang="en-ZA" dirty="0" err="1"/>
              <a:t>adipiscing</a:t>
            </a:r>
            <a:r>
              <a:rPr lang="en-ZA" dirty="0"/>
              <a:t> </a:t>
            </a:r>
            <a:r>
              <a:rPr lang="en-ZA" dirty="0" err="1"/>
              <a:t>elit</a:t>
            </a:r>
            <a:r>
              <a:rPr lang="en-ZA" dirty="0"/>
              <a:t>, </a:t>
            </a:r>
            <a:r>
              <a:rPr lang="en-ZA" dirty="0" err="1"/>
              <a:t>sed</a:t>
            </a:r>
            <a:r>
              <a:rPr lang="en-ZA" dirty="0"/>
              <a:t> do </a:t>
            </a:r>
            <a:r>
              <a:rPr lang="en-ZA" dirty="0" err="1"/>
              <a:t>eiusmod</a:t>
            </a:r>
            <a:r>
              <a:rPr lang="en-ZA" dirty="0"/>
              <a:t> </a:t>
            </a:r>
            <a:r>
              <a:rPr lang="en-ZA" dirty="0" err="1"/>
              <a:t>tempor</a:t>
            </a:r>
            <a:r>
              <a:rPr lang="en-ZA" dirty="0"/>
              <a:t> </a:t>
            </a:r>
            <a:r>
              <a:rPr lang="en-ZA" dirty="0" err="1"/>
              <a:t>incididunt</a:t>
            </a:r>
            <a:r>
              <a:rPr lang="en-ZA" dirty="0"/>
              <a:t> </a:t>
            </a:r>
            <a:r>
              <a:rPr lang="en-ZA" dirty="0" err="1"/>
              <a:t>ut</a:t>
            </a:r>
            <a:r>
              <a:rPr lang="en-ZA" dirty="0"/>
              <a:t> </a:t>
            </a:r>
            <a:r>
              <a:rPr lang="en-ZA" dirty="0" err="1"/>
              <a:t>labore</a:t>
            </a:r>
            <a:r>
              <a:rPr lang="en-ZA" dirty="0"/>
              <a:t> et dolore magna </a:t>
            </a:r>
            <a:r>
              <a:rPr lang="en-ZA" dirty="0" err="1"/>
              <a:t>aliqua</a:t>
            </a:r>
            <a:r>
              <a:rPr lang="en-ZA" dirty="0"/>
              <a:t>. Ut </a:t>
            </a:r>
            <a:r>
              <a:rPr lang="en-ZA" dirty="0" err="1"/>
              <a:t>enim</a:t>
            </a:r>
            <a:r>
              <a:rPr lang="en-ZA" dirty="0"/>
              <a:t> ad minim </a:t>
            </a:r>
            <a:r>
              <a:rPr lang="en-ZA" dirty="0" err="1"/>
              <a:t>veniam</a:t>
            </a:r>
            <a:r>
              <a:rPr lang="en-ZA" dirty="0"/>
              <a:t>, </a:t>
            </a:r>
            <a:r>
              <a:rPr lang="en-ZA" dirty="0" err="1"/>
              <a:t>quis</a:t>
            </a:r>
            <a:r>
              <a:rPr lang="en-ZA" dirty="0"/>
              <a:t> </a:t>
            </a:r>
            <a:r>
              <a:rPr lang="en-ZA" dirty="0" err="1"/>
              <a:t>nostrud</a:t>
            </a:r>
            <a:r>
              <a:rPr lang="en-ZA" dirty="0"/>
              <a:t> exercitation </a:t>
            </a:r>
            <a:r>
              <a:rPr lang="en-ZA" dirty="0" err="1"/>
              <a:t>ullamco</a:t>
            </a:r>
            <a:r>
              <a:rPr lang="en-ZA" dirty="0"/>
              <a:t> </a:t>
            </a:r>
            <a:r>
              <a:rPr lang="en-ZA" dirty="0" err="1"/>
              <a:t>laboris</a:t>
            </a:r>
            <a:r>
              <a:rPr lang="en-ZA" dirty="0"/>
              <a:t> nisi </a:t>
            </a:r>
            <a:r>
              <a:rPr lang="en-ZA" dirty="0" err="1"/>
              <a:t>ut</a:t>
            </a:r>
            <a:r>
              <a:rPr lang="en-ZA" dirty="0"/>
              <a:t> </a:t>
            </a:r>
            <a:r>
              <a:rPr lang="en-ZA" dirty="0" err="1"/>
              <a:t>aliquip</a:t>
            </a:r>
            <a:r>
              <a:rPr lang="en-ZA" dirty="0"/>
              <a:t> ex </a:t>
            </a:r>
            <a:r>
              <a:rPr lang="en-ZA" dirty="0" err="1"/>
              <a:t>ea</a:t>
            </a:r>
            <a:r>
              <a:rPr lang="en-ZA" dirty="0"/>
              <a:t> </a:t>
            </a:r>
            <a:r>
              <a:rPr lang="en-ZA" dirty="0" err="1"/>
              <a:t>commodo</a:t>
            </a:r>
            <a:r>
              <a:rPr lang="en-ZA" dirty="0"/>
              <a:t> </a:t>
            </a:r>
            <a:r>
              <a:rPr lang="en-ZA" dirty="0" err="1"/>
              <a:t>consequat</a:t>
            </a:r>
            <a:r>
              <a:rPr lang="en-ZA" dirty="0"/>
              <a:t>.</a:t>
            </a:r>
          </a:p>
          <a:p>
            <a:pPr lvl="0"/>
            <a:r>
              <a:rPr lang="en-ZA" dirty="0"/>
              <a:t>Duis </a:t>
            </a:r>
            <a:r>
              <a:rPr lang="en-ZA" dirty="0" err="1"/>
              <a:t>aute</a:t>
            </a:r>
            <a:r>
              <a:rPr lang="en-ZA" dirty="0"/>
              <a:t> </a:t>
            </a:r>
            <a:r>
              <a:rPr lang="en-ZA" dirty="0" err="1"/>
              <a:t>irure</a:t>
            </a:r>
            <a:r>
              <a:rPr lang="en-ZA" dirty="0"/>
              <a:t> </a:t>
            </a:r>
            <a:r>
              <a:rPr lang="en-ZA" dirty="0" err="1"/>
              <a:t>dolor</a:t>
            </a:r>
            <a:r>
              <a:rPr lang="en-ZA" dirty="0"/>
              <a:t> in </a:t>
            </a:r>
            <a:r>
              <a:rPr lang="en-ZA" dirty="0" err="1"/>
              <a:t>reprehenderit</a:t>
            </a:r>
            <a:r>
              <a:rPr lang="en-ZA" dirty="0"/>
              <a:t> in </a:t>
            </a:r>
            <a:r>
              <a:rPr lang="en-ZA" dirty="0" err="1"/>
              <a:t>voluptate</a:t>
            </a:r>
            <a:r>
              <a:rPr lang="en-ZA" dirty="0"/>
              <a:t> </a:t>
            </a:r>
            <a:r>
              <a:rPr lang="en-ZA" dirty="0" err="1"/>
              <a:t>velit</a:t>
            </a:r>
            <a:r>
              <a:rPr lang="en-ZA" dirty="0"/>
              <a:t> </a:t>
            </a:r>
            <a:r>
              <a:rPr lang="en-ZA" dirty="0" err="1"/>
              <a:t>esse</a:t>
            </a:r>
            <a:r>
              <a:rPr lang="en-ZA" dirty="0"/>
              <a:t> </a:t>
            </a:r>
            <a:r>
              <a:rPr lang="en-ZA" dirty="0" err="1"/>
              <a:t>cillum</a:t>
            </a:r>
            <a:r>
              <a:rPr lang="en-ZA" dirty="0"/>
              <a:t> dolore </a:t>
            </a:r>
            <a:r>
              <a:rPr lang="en-ZA" dirty="0" err="1"/>
              <a:t>eu</a:t>
            </a:r>
            <a:r>
              <a:rPr lang="en-ZA" dirty="0"/>
              <a:t> </a:t>
            </a:r>
            <a:r>
              <a:rPr lang="en-ZA" dirty="0" err="1"/>
              <a:t>fugiat</a:t>
            </a:r>
            <a:r>
              <a:rPr lang="en-ZA" dirty="0"/>
              <a:t> </a:t>
            </a:r>
            <a:r>
              <a:rPr lang="en-ZA" dirty="0" err="1"/>
              <a:t>nulla</a:t>
            </a:r>
            <a:r>
              <a:rPr lang="en-ZA" dirty="0"/>
              <a:t> </a:t>
            </a:r>
            <a:r>
              <a:rPr lang="en-ZA" dirty="0" err="1"/>
              <a:t>pariatur</a:t>
            </a:r>
            <a:r>
              <a:rPr lang="en-ZA" dirty="0"/>
              <a:t>. </a:t>
            </a:r>
            <a:r>
              <a:rPr lang="en-ZA" dirty="0" err="1"/>
              <a:t>Excepteur</a:t>
            </a:r>
            <a:r>
              <a:rPr lang="en-ZA" dirty="0"/>
              <a:t> </a:t>
            </a:r>
            <a:r>
              <a:rPr lang="en-ZA" dirty="0" err="1"/>
              <a:t>sint</a:t>
            </a:r>
            <a:r>
              <a:rPr lang="en-ZA" dirty="0"/>
              <a:t> </a:t>
            </a:r>
            <a:r>
              <a:rPr lang="en-ZA" dirty="0" err="1"/>
              <a:t>occaecat</a:t>
            </a:r>
            <a:r>
              <a:rPr lang="en-ZA" dirty="0"/>
              <a:t> </a:t>
            </a:r>
            <a:r>
              <a:rPr lang="en-ZA" dirty="0" err="1"/>
              <a:t>cupidatat</a:t>
            </a:r>
            <a:r>
              <a:rPr lang="en-ZA" dirty="0"/>
              <a:t> non </a:t>
            </a:r>
            <a:r>
              <a:rPr lang="en-ZA" dirty="0" err="1"/>
              <a:t>proident</a:t>
            </a:r>
            <a:r>
              <a:rPr lang="en-ZA" dirty="0"/>
              <a:t>, sunt in culpa qui </a:t>
            </a:r>
            <a:r>
              <a:rPr lang="en-ZA" dirty="0" err="1"/>
              <a:t>officia</a:t>
            </a:r>
            <a:r>
              <a:rPr lang="en-ZA" dirty="0"/>
              <a:t> </a:t>
            </a:r>
            <a:r>
              <a:rPr lang="en-ZA" dirty="0" err="1"/>
              <a:t>deserunt</a:t>
            </a:r>
            <a:r>
              <a:rPr lang="en-ZA" dirty="0"/>
              <a:t> </a:t>
            </a:r>
            <a:r>
              <a:rPr lang="en-ZA" dirty="0" err="1"/>
              <a:t>mollit</a:t>
            </a:r>
            <a:r>
              <a:rPr lang="en-ZA" dirty="0"/>
              <a:t> </a:t>
            </a:r>
            <a:r>
              <a:rPr lang="en-ZA" dirty="0" err="1"/>
              <a:t>anim</a:t>
            </a:r>
            <a:r>
              <a:rPr lang="en-ZA" dirty="0"/>
              <a:t> id </a:t>
            </a:r>
            <a:r>
              <a:rPr lang="en-ZA" dirty="0" err="1"/>
              <a:t>est</a:t>
            </a:r>
            <a:r>
              <a:rPr lang="en-ZA" dirty="0"/>
              <a:t> </a:t>
            </a:r>
            <a:r>
              <a:rPr lang="en-ZA" dirty="0" err="1"/>
              <a:t>laborum</a:t>
            </a:r>
            <a:r>
              <a:rPr lang="en-ZA" dirty="0"/>
              <a:t>.</a:t>
            </a:r>
          </a:p>
          <a:p>
            <a:pPr lvl="0"/>
            <a:r>
              <a:rPr lang="en-ZA" dirty="0"/>
              <a:t>Duis </a:t>
            </a:r>
            <a:r>
              <a:rPr lang="en-ZA" dirty="0" err="1"/>
              <a:t>aute</a:t>
            </a:r>
            <a:r>
              <a:rPr lang="en-ZA" dirty="0"/>
              <a:t> </a:t>
            </a:r>
            <a:r>
              <a:rPr lang="en-ZA" dirty="0" err="1"/>
              <a:t>irure</a:t>
            </a:r>
            <a:r>
              <a:rPr lang="en-ZA" dirty="0"/>
              <a:t> </a:t>
            </a:r>
            <a:r>
              <a:rPr lang="en-ZA" dirty="0" err="1"/>
              <a:t>dolor</a:t>
            </a:r>
            <a:r>
              <a:rPr lang="en-ZA" dirty="0"/>
              <a:t> in </a:t>
            </a:r>
            <a:r>
              <a:rPr lang="en-ZA" dirty="0" err="1"/>
              <a:t>reprehenderit</a:t>
            </a:r>
            <a:r>
              <a:rPr lang="en-ZA" dirty="0"/>
              <a:t> in </a:t>
            </a:r>
            <a:r>
              <a:rPr lang="en-ZA" dirty="0" err="1"/>
              <a:t>voluptate</a:t>
            </a:r>
            <a:r>
              <a:rPr lang="en-ZA" dirty="0"/>
              <a:t> </a:t>
            </a:r>
            <a:r>
              <a:rPr lang="en-ZA" dirty="0" err="1"/>
              <a:t>velit</a:t>
            </a:r>
            <a:r>
              <a:rPr lang="en-ZA" dirty="0"/>
              <a:t> </a:t>
            </a:r>
            <a:r>
              <a:rPr lang="en-ZA" dirty="0" err="1"/>
              <a:t>esse</a:t>
            </a:r>
            <a:r>
              <a:rPr lang="en-ZA" dirty="0"/>
              <a:t> </a:t>
            </a:r>
            <a:r>
              <a:rPr lang="en-ZA" dirty="0" err="1"/>
              <a:t>cillum</a:t>
            </a:r>
            <a:r>
              <a:rPr lang="en-ZA" dirty="0"/>
              <a:t> dolore </a:t>
            </a:r>
            <a:r>
              <a:rPr lang="en-ZA" dirty="0" err="1"/>
              <a:t>eu</a:t>
            </a:r>
            <a:r>
              <a:rPr lang="en-ZA" dirty="0"/>
              <a:t> </a:t>
            </a:r>
            <a:r>
              <a:rPr lang="en-ZA" dirty="0" err="1"/>
              <a:t>fugiat</a:t>
            </a:r>
            <a:r>
              <a:rPr lang="en-ZA" dirty="0"/>
              <a:t> </a:t>
            </a:r>
            <a:r>
              <a:rPr lang="en-ZA" dirty="0" err="1"/>
              <a:t>nulla</a:t>
            </a:r>
            <a:r>
              <a:rPr lang="en-ZA" dirty="0"/>
              <a:t> </a:t>
            </a:r>
            <a:r>
              <a:rPr lang="en-ZA" dirty="0" err="1"/>
              <a:t>pariatur</a:t>
            </a:r>
            <a:r>
              <a:rPr lang="en-ZA" dirty="0"/>
              <a:t>. </a:t>
            </a:r>
            <a:r>
              <a:rPr lang="en-ZA" dirty="0" err="1"/>
              <a:t>Excepteur</a:t>
            </a:r>
            <a:r>
              <a:rPr lang="en-ZA" dirty="0"/>
              <a:t> </a:t>
            </a:r>
            <a:r>
              <a:rPr lang="en-ZA" dirty="0" err="1"/>
              <a:t>sint</a:t>
            </a:r>
            <a:r>
              <a:rPr lang="en-ZA" dirty="0"/>
              <a:t> </a:t>
            </a:r>
            <a:r>
              <a:rPr lang="en-ZA" dirty="0" err="1"/>
              <a:t>occaecat</a:t>
            </a:r>
            <a:r>
              <a:rPr lang="en-ZA" dirty="0"/>
              <a:t> </a:t>
            </a:r>
            <a:r>
              <a:rPr lang="en-ZA" dirty="0" err="1"/>
              <a:t>cupidatat</a:t>
            </a:r>
            <a:r>
              <a:rPr lang="en-ZA" dirty="0"/>
              <a:t> non </a:t>
            </a:r>
            <a:r>
              <a:rPr lang="en-ZA" dirty="0" err="1"/>
              <a:t>proident</a:t>
            </a:r>
            <a:r>
              <a:rPr lang="en-ZA" dirty="0"/>
              <a:t>, sunt in culpa qui </a:t>
            </a:r>
            <a:r>
              <a:rPr lang="en-ZA" dirty="0" err="1"/>
              <a:t>officia</a:t>
            </a:r>
            <a:r>
              <a:rPr lang="en-ZA" dirty="0"/>
              <a:t> </a:t>
            </a:r>
            <a:r>
              <a:rPr lang="en-ZA" dirty="0" err="1"/>
              <a:t>deserunt</a:t>
            </a:r>
            <a:r>
              <a:rPr lang="en-ZA" dirty="0"/>
              <a:t> </a:t>
            </a:r>
            <a:r>
              <a:rPr lang="en-ZA" dirty="0" err="1"/>
              <a:t>mollit</a:t>
            </a:r>
            <a:r>
              <a:rPr lang="en-ZA" dirty="0"/>
              <a:t> </a:t>
            </a:r>
            <a:r>
              <a:rPr lang="en-ZA" dirty="0" err="1"/>
              <a:t>anim</a:t>
            </a:r>
            <a:r>
              <a:rPr lang="en-ZA" dirty="0"/>
              <a:t> id </a:t>
            </a:r>
            <a:r>
              <a:rPr lang="en-ZA" dirty="0" err="1"/>
              <a:t>est</a:t>
            </a:r>
            <a:r>
              <a:rPr lang="en-ZA" dirty="0"/>
              <a:t> </a:t>
            </a:r>
            <a:r>
              <a:rPr lang="en-ZA" dirty="0" err="1"/>
              <a:t>laborum</a:t>
            </a:r>
            <a:r>
              <a:rPr lang="en-ZA" dirty="0"/>
              <a:t>.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4E0F47B-C0C4-45AD-9614-042D7AC13B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80100" y="1792747"/>
            <a:ext cx="3271838" cy="4384216"/>
          </a:xfrm>
        </p:spPr>
        <p:txBody>
          <a:bodyPr/>
          <a:lstStyle/>
          <a:p>
            <a:endParaRPr lang="en-ZA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33ABD59-E422-4AB9-A885-AC69392F75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7" r="36474"/>
          <a:stretch/>
        </p:blipFill>
        <p:spPr>
          <a:xfrm>
            <a:off x="5892800" y="1817242"/>
            <a:ext cx="3271838" cy="4384216"/>
          </a:xfrm>
          <a:prstGeom prst="rect">
            <a:avLst/>
          </a:prstGeom>
        </p:spPr>
      </p:pic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AE7CE00A-6700-46A1-AFF1-64F2993C7D82}"/>
              </a:ext>
            </a:extLst>
          </p:cNvPr>
          <p:cNvSpPr/>
          <p:nvPr userDrawn="1"/>
        </p:nvSpPr>
        <p:spPr>
          <a:xfrm>
            <a:off x="3467100" y="1245867"/>
            <a:ext cx="5684837" cy="415235"/>
          </a:xfrm>
          <a:prstGeom prst="round2DiagRect">
            <a:avLst/>
          </a:prstGeom>
          <a:solidFill>
            <a:srgbClr val="FAA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26B2B45-85A5-4D7B-A445-349D76130A74}"/>
              </a:ext>
            </a:extLst>
          </p:cNvPr>
          <p:cNvSpPr/>
          <p:nvPr userDrawn="1"/>
        </p:nvSpPr>
        <p:spPr>
          <a:xfrm>
            <a:off x="611507" y="1245868"/>
            <a:ext cx="7097393" cy="415235"/>
          </a:xfrm>
          <a:prstGeom prst="roundRect">
            <a:avLst/>
          </a:prstGeom>
          <a:solidFill>
            <a:srgbClr val="272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53D49DF-18AF-45EB-885B-4975D77506C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4063" y="1229541"/>
            <a:ext cx="6726237" cy="449132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HEADING 1</a:t>
            </a:r>
          </a:p>
        </p:txBody>
      </p:sp>
    </p:spTree>
    <p:extLst>
      <p:ext uri="{BB962C8B-B14F-4D97-AF65-F5344CB8AC3E}">
        <p14:creationId xmlns:p14="http://schemas.microsoft.com/office/powerpoint/2010/main" val="223409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/numbering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13D68E29-E106-4E26-BA64-A0727A4A2079}"/>
              </a:ext>
            </a:extLst>
          </p:cNvPr>
          <p:cNvSpPr/>
          <p:nvPr userDrawn="1"/>
        </p:nvSpPr>
        <p:spPr>
          <a:xfrm>
            <a:off x="2724149" y="1244546"/>
            <a:ext cx="6427787" cy="428035"/>
          </a:xfrm>
          <a:prstGeom prst="round1Rect">
            <a:avLst/>
          </a:prstGeom>
          <a:solidFill>
            <a:srgbClr val="FAA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27236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1039" y="6291036"/>
            <a:ext cx="594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ZA" dirty="0"/>
              <a:t>EMPOWERED TO </a:t>
            </a:r>
            <a:r>
              <a:rPr lang="en-ZA" b="1" dirty="0"/>
              <a:t>INFLUENCE</a:t>
            </a:r>
            <a:r>
              <a:rPr lang="en-ZA" dirty="0"/>
              <a:t> AND </a:t>
            </a:r>
            <a:r>
              <a:rPr lang="en-ZA" b="1" dirty="0"/>
              <a:t>INSPIRE.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AE71-0FD9-413E-A828-75A09D2C0772}" type="slidenum">
              <a:rPr lang="en-ZA" smtClean="0"/>
              <a:t>‹#›</a:t>
            </a:fld>
            <a:endParaRPr lang="en-ZA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E0E372DC-A66F-4163-AAC3-21E30B4E3088}"/>
              </a:ext>
            </a:extLst>
          </p:cNvPr>
          <p:cNvSpPr/>
          <p:nvPr userDrawn="1"/>
        </p:nvSpPr>
        <p:spPr>
          <a:xfrm rot="16200000">
            <a:off x="8077201" y="2866029"/>
            <a:ext cx="3043451" cy="614149"/>
          </a:xfrm>
          <a:prstGeom prst="round2SameRect">
            <a:avLst/>
          </a:prstGeom>
          <a:solidFill>
            <a:srgbClr val="272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ADBE8455-0ACC-43CE-99E2-58F98EAAF0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91638" y="1651000"/>
            <a:ext cx="474662" cy="3043238"/>
          </a:xfrm>
        </p:spPr>
        <p:txBody>
          <a:bodyPr vert="vert270"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SLIDE LABELLING (OPTIONAL)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0E2D84-589B-4BFB-B87D-80CB7C6DAB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38" y="365127"/>
            <a:ext cx="8543925" cy="569715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272361"/>
                </a:solidFill>
              </a:defRPr>
            </a:lvl1pPr>
          </a:lstStyle>
          <a:p>
            <a:r>
              <a:rPr lang="en-US" dirty="0"/>
              <a:t>Click to edit Master title style (Bullet/numbering text only)</a:t>
            </a:r>
            <a:endParaRPr lang="en-Z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8E0438C-6941-411E-9391-24F35E1135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418" y="1856096"/>
            <a:ext cx="3964649" cy="4230379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400" b="1">
                <a:solidFill>
                  <a:srgbClr val="2723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2723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rgbClr val="2723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2723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2723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ZA" dirty="0"/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  <a:p>
            <a:pPr lvl="0"/>
            <a:endParaRPr lang="en-ZA" dirty="0"/>
          </a:p>
        </p:txBody>
      </p:sp>
      <p:sp>
        <p:nvSpPr>
          <p:cNvPr id="10" name="Rectangle: Single Corner Rounded 9">
            <a:extLst>
              <a:ext uri="{FF2B5EF4-FFF2-40B4-BE49-F238E27FC236}">
                <a16:creationId xmlns:a16="http://schemas.microsoft.com/office/drawing/2014/main" id="{A0606D42-F186-4D71-A767-F7784E625001}"/>
              </a:ext>
            </a:extLst>
          </p:cNvPr>
          <p:cNvSpPr/>
          <p:nvPr userDrawn="1"/>
        </p:nvSpPr>
        <p:spPr>
          <a:xfrm>
            <a:off x="681038" y="1244546"/>
            <a:ext cx="4271962" cy="428035"/>
          </a:xfrm>
          <a:prstGeom prst="round1Rect">
            <a:avLst/>
          </a:prstGeom>
          <a:solidFill>
            <a:srgbClr val="272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DBAE497-111E-4A1C-A412-59FA7B117F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82824" y="1856096"/>
            <a:ext cx="3697406" cy="4230379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400" b="1">
                <a:solidFill>
                  <a:srgbClr val="2723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1400">
                <a:solidFill>
                  <a:srgbClr val="2723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1400">
                <a:solidFill>
                  <a:srgbClr val="2723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buFont typeface="Arial" panose="020B0604020202020204" pitchFamily="34" charset="0"/>
              <a:buChar char="•"/>
              <a:defRPr sz="1400">
                <a:solidFill>
                  <a:srgbClr val="2723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buFont typeface="Arial" panose="020B0604020202020204" pitchFamily="34" charset="0"/>
              <a:buChar char="•"/>
              <a:defRPr sz="1400">
                <a:solidFill>
                  <a:srgbClr val="2723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ZA" dirty="0"/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  <a:p>
            <a:pPr lvl="0"/>
            <a:endParaRPr lang="en-ZA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1888A1E-154E-450C-AF3F-FC91C4D0E2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8513" y="1285920"/>
            <a:ext cx="3963987" cy="36830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rgbClr val="FAAE1A"/>
                </a:solidFill>
              </a:defRPr>
            </a:lvl1pPr>
            <a:lvl2pPr>
              <a:defRPr sz="1800">
                <a:solidFill>
                  <a:srgbClr val="FAAE1A"/>
                </a:solidFill>
              </a:defRPr>
            </a:lvl2pPr>
            <a:lvl3pPr>
              <a:defRPr sz="1600">
                <a:solidFill>
                  <a:srgbClr val="FAAE1A"/>
                </a:solidFill>
              </a:defRPr>
            </a:lvl3pPr>
            <a:lvl4pPr>
              <a:defRPr sz="1400">
                <a:solidFill>
                  <a:srgbClr val="FAAE1A"/>
                </a:solidFill>
              </a:defRPr>
            </a:lvl4pPr>
            <a:lvl5pPr>
              <a:defRPr sz="1400">
                <a:solidFill>
                  <a:srgbClr val="FAAE1A"/>
                </a:solidFill>
              </a:defRPr>
            </a:lvl5pPr>
          </a:lstStyle>
          <a:p>
            <a:pPr lvl="0"/>
            <a:r>
              <a:rPr lang="en-US" dirty="0"/>
              <a:t>HEADING 1</a:t>
            </a:r>
            <a:endParaRPr lang="en-ZA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DDCB6EDB-3FDB-44A4-AC50-DC82AEB8BA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70474" y="1274413"/>
            <a:ext cx="3963987" cy="36830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rgbClr val="272361"/>
                </a:solidFill>
              </a:defRPr>
            </a:lvl1pPr>
            <a:lvl2pPr>
              <a:defRPr sz="1800">
                <a:solidFill>
                  <a:srgbClr val="FAAE1A"/>
                </a:solidFill>
              </a:defRPr>
            </a:lvl2pPr>
            <a:lvl3pPr>
              <a:defRPr sz="1600">
                <a:solidFill>
                  <a:srgbClr val="FAAE1A"/>
                </a:solidFill>
              </a:defRPr>
            </a:lvl3pPr>
            <a:lvl4pPr>
              <a:defRPr sz="1400">
                <a:solidFill>
                  <a:srgbClr val="FAAE1A"/>
                </a:solidFill>
              </a:defRPr>
            </a:lvl4pPr>
            <a:lvl5pPr>
              <a:defRPr sz="1400">
                <a:solidFill>
                  <a:srgbClr val="FAAE1A"/>
                </a:solidFill>
              </a:defRPr>
            </a:lvl5pPr>
          </a:lstStyle>
          <a:p>
            <a:pPr lvl="0"/>
            <a:r>
              <a:rPr lang="en-US" dirty="0"/>
              <a:t>HEADING 2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4520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AE31091-3CB8-4553-B5C5-B0B44CF3E9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" t="4711"/>
          <a:stretch/>
        </p:blipFill>
        <p:spPr>
          <a:xfrm>
            <a:off x="-1" y="0"/>
            <a:ext cx="9291637" cy="6074207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8A60C96-474E-41F3-81F9-0EAC508870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9291638" cy="6074206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56992" y="3469943"/>
            <a:ext cx="6234539" cy="1220107"/>
          </a:xfrm>
          <a:solidFill>
            <a:srgbClr val="FAAE1A"/>
          </a:solidFill>
          <a:ln>
            <a:noFill/>
          </a:ln>
        </p:spPr>
        <p:txBody>
          <a:bodyPr anchor="ctr">
            <a:normAutofit/>
          </a:bodyPr>
          <a:lstStyle>
            <a:lvl1pPr algn="l">
              <a:defRPr sz="2600" b="0">
                <a:solidFill>
                  <a:srgbClr val="272361"/>
                </a:solidFill>
              </a:defRPr>
            </a:lvl1pPr>
          </a:lstStyle>
          <a:p>
            <a:r>
              <a:rPr lang="en-US" dirty="0"/>
              <a:t>SECTION DIVIDER: SECTION DESCRIPTION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1039" y="6291036"/>
            <a:ext cx="5943600" cy="36512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ZA" dirty="0"/>
              <a:t>EMPOWERED TO </a:t>
            </a:r>
            <a:r>
              <a:rPr lang="en-ZA" b="1" dirty="0"/>
              <a:t>INFLUENCE</a:t>
            </a:r>
            <a:r>
              <a:rPr lang="en-ZA" dirty="0"/>
              <a:t> AND </a:t>
            </a:r>
            <a:r>
              <a:rPr lang="en-ZA" b="1" dirty="0"/>
              <a:t>INSPIRE.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AE71-0FD9-413E-A828-75A09D2C0772}" type="slidenum">
              <a:rPr lang="en-ZA" smtClean="0"/>
              <a:t>‹#›</a:t>
            </a:fld>
            <a:endParaRPr lang="en-ZA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9D8DE3A6-0122-4F16-B452-7237DF524FF7}"/>
              </a:ext>
            </a:extLst>
          </p:cNvPr>
          <p:cNvSpPr/>
          <p:nvPr userDrawn="1"/>
        </p:nvSpPr>
        <p:spPr>
          <a:xfrm rot="16200000">
            <a:off x="8077201" y="2866029"/>
            <a:ext cx="3043451" cy="614149"/>
          </a:xfrm>
          <a:prstGeom prst="round2SameRect">
            <a:avLst/>
          </a:prstGeom>
          <a:solidFill>
            <a:srgbClr val="272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42116357-256B-4B00-A042-61025F2D6B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91638" y="1651000"/>
            <a:ext cx="474662" cy="3043238"/>
          </a:xfrm>
        </p:spPr>
        <p:txBody>
          <a:bodyPr vert="vert270"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SLIDE LABELLING (OPTIONAL)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66082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4" userDrawn="1">
          <p15:clr>
            <a:srgbClr val="FBAE40"/>
          </p15:clr>
        </p15:guide>
        <p15:guide id="2" pos="191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/s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1039" y="457200"/>
            <a:ext cx="7466675" cy="470848"/>
          </a:xfrm>
        </p:spPr>
        <p:txBody>
          <a:bodyPr anchor="b">
            <a:noAutofit/>
          </a:bodyPr>
          <a:lstStyle>
            <a:lvl1pPr>
              <a:defRPr sz="2800" b="1">
                <a:solidFill>
                  <a:srgbClr val="272361"/>
                </a:solidFill>
              </a:defRPr>
            </a:lvl1pPr>
          </a:lstStyle>
          <a:p>
            <a:r>
              <a:rPr lang="en-US" dirty="0"/>
              <a:t>Click to edit Master title style (Table Format)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1039" y="6291036"/>
            <a:ext cx="5943600" cy="36512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ZA" dirty="0"/>
              <a:t>EMPOWERED TO </a:t>
            </a:r>
            <a:r>
              <a:rPr lang="en-ZA" b="1" dirty="0"/>
              <a:t>INFLUENCE</a:t>
            </a:r>
            <a:r>
              <a:rPr lang="en-ZA" dirty="0"/>
              <a:t> AND </a:t>
            </a:r>
            <a:r>
              <a:rPr lang="en-ZA" b="1" dirty="0"/>
              <a:t>INSPIRE.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AE71-0FD9-413E-A828-75A09D2C0772}" type="slidenum">
              <a:rPr lang="en-ZA" smtClean="0"/>
              <a:t>‹#›</a:t>
            </a:fld>
            <a:endParaRPr lang="en-ZA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F8E0D596-EED6-44AC-B28C-312C339078FF}"/>
              </a:ext>
            </a:extLst>
          </p:cNvPr>
          <p:cNvSpPr/>
          <p:nvPr userDrawn="1"/>
        </p:nvSpPr>
        <p:spPr>
          <a:xfrm rot="16200000">
            <a:off x="8077201" y="2866029"/>
            <a:ext cx="3043451" cy="614149"/>
          </a:xfrm>
          <a:prstGeom prst="round2SameRect">
            <a:avLst/>
          </a:prstGeom>
          <a:solidFill>
            <a:srgbClr val="272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7B62878D-983C-4D6D-90A7-21F177DB22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91638" y="1651000"/>
            <a:ext cx="474662" cy="3043238"/>
          </a:xfrm>
        </p:spPr>
        <p:txBody>
          <a:bodyPr vert="vert270"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SLIDE LABELLING (OPTIONAL)</a:t>
            </a:r>
            <a:endParaRPr lang="en-ZA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1E586FA-F023-418E-9122-59EA9F314E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1038" y="1169988"/>
            <a:ext cx="8470900" cy="422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FAAE1A"/>
                </a:solidFill>
              </a:defRPr>
            </a:lvl1pPr>
          </a:lstStyle>
          <a:p>
            <a:pPr lvl="0"/>
            <a:r>
              <a:rPr lang="en-US" dirty="0"/>
              <a:t>TABLE/S TITLE: THE DESCRIPTION/S</a:t>
            </a:r>
            <a:endParaRPr lang="en-ZA" dirty="0"/>
          </a:p>
        </p:txBody>
      </p:sp>
      <p:sp>
        <p:nvSpPr>
          <p:cNvPr id="24" name="Table Placeholder 23">
            <a:extLst>
              <a:ext uri="{FF2B5EF4-FFF2-40B4-BE49-F238E27FC236}">
                <a16:creationId xmlns:a16="http://schemas.microsoft.com/office/drawing/2014/main" id="{E976801B-F073-402B-921D-69A415678DB9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81038" y="1752600"/>
            <a:ext cx="8470900" cy="4424363"/>
          </a:xfrm>
        </p:spPr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94384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 userDrawn="1">
          <p15:clr>
            <a:srgbClr val="FBAE40"/>
          </p15:clr>
        </p15:guide>
        <p15:guide id="2" pos="577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39" y="6291036"/>
            <a:ext cx="5943600" cy="4304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72361"/>
                </a:solidFill>
              </a:defRPr>
            </a:lvl1pPr>
          </a:lstStyle>
          <a:p>
            <a:r>
              <a:rPr lang="en-ZA" dirty="0"/>
              <a:t>EMPOWERED TO </a:t>
            </a:r>
            <a:r>
              <a:rPr lang="en-ZA" b="1" dirty="0"/>
              <a:t>INFLUENCE</a:t>
            </a:r>
            <a:r>
              <a:rPr lang="en-ZA" dirty="0"/>
              <a:t> AND </a:t>
            </a:r>
            <a:r>
              <a:rPr lang="en-ZA" b="1" dirty="0"/>
              <a:t>INSPIRE.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2" y="6291037"/>
            <a:ext cx="24875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72361"/>
                </a:solidFill>
              </a:defRPr>
            </a:lvl1pPr>
          </a:lstStyle>
          <a:p>
            <a:fld id="{1172AE71-0FD9-413E-A828-75A09D2C0772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6896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2" r:id="rId13"/>
    <p:sldLayoutId id="214748367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verifications@inseta.org.za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2D9A0-9989-42FA-863F-F6BC7F419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155" y="4371975"/>
            <a:ext cx="6059877" cy="1325563"/>
          </a:xfrm>
        </p:spPr>
        <p:txBody>
          <a:bodyPr>
            <a:noAutofit/>
          </a:bodyPr>
          <a:lstStyle/>
          <a:p>
            <a:r>
              <a:rPr lang="en-GB" b="1" dirty="0"/>
              <a:t>INSETA WORKER PROGRAMMES COMPLIANCE WORKSHOP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1935991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72D9001-FCA1-442D-8E54-85506E9C2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637" y="3102009"/>
            <a:ext cx="6108726" cy="831344"/>
          </a:xfrm>
        </p:spPr>
        <p:txBody>
          <a:bodyPr>
            <a:normAutofit/>
          </a:bodyPr>
          <a:lstStyle/>
          <a:p>
            <a:pPr algn="ctr"/>
            <a:r>
              <a:rPr lang="en-ZA" sz="4400" b="0" i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Question &amp; Answer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2178B3-CB72-4E52-A232-1D14F7E5A3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EMPOWERED TO </a:t>
            </a:r>
            <a:r>
              <a:rPr lang="en-ZA" b="1"/>
              <a:t>INFLUENCE</a:t>
            </a:r>
            <a:r>
              <a:rPr lang="en-ZA"/>
              <a:t> AND </a:t>
            </a:r>
            <a:r>
              <a:rPr lang="en-ZA" b="1"/>
              <a:t>INSPIRE.</a:t>
            </a:r>
            <a:endParaRPr lang="en-ZA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7BEC0A-7EA3-4E00-A5BA-2C75FE2296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72AE71-0FD9-413E-A828-75A09D2C0772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86539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E40FA3A-D40F-4AD9-B3B4-3363321E264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DA01D5-3D23-41C6-B97A-31867A94E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5299" y="3474131"/>
            <a:ext cx="6234539" cy="1220107"/>
          </a:xfrm>
        </p:spPr>
        <p:txBody>
          <a:bodyPr>
            <a:normAutofit/>
          </a:bodyPr>
          <a:lstStyle/>
          <a:p>
            <a:r>
              <a:rPr lang="en-GB" sz="3200" b="1" dirty="0"/>
              <a:t>SKILLS PROGRAMME FOR WORKERS</a:t>
            </a:r>
            <a:endParaRPr lang="en-ZA" sz="32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7B416F-8768-4D44-A985-E5FA6BEA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EMPOWERED TO </a:t>
            </a:r>
            <a:r>
              <a:rPr lang="en-ZA" b="1"/>
              <a:t>INFLUENCE</a:t>
            </a:r>
            <a:r>
              <a:rPr lang="en-ZA"/>
              <a:t> AND </a:t>
            </a:r>
            <a:r>
              <a:rPr lang="en-ZA" b="1"/>
              <a:t>INSPIRE.</a:t>
            </a:r>
            <a:endParaRPr lang="en-ZA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501BC-0316-4694-A1D2-CE0FF3CFF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AE71-0FD9-413E-A828-75A09D2C0772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50856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CF0D4CF4-BF4A-46D9-8B79-3D6BA6473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/>
              <a:t>SKILLS PROGRAMMES FOR WORKERS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FBB4CE-4E1D-40F4-B8E2-6F098D79A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EMPOWERED TO </a:t>
            </a:r>
            <a:r>
              <a:rPr lang="en-ZA" b="1"/>
              <a:t>INFLUENCE</a:t>
            </a:r>
            <a:r>
              <a:rPr lang="en-ZA"/>
              <a:t> AND </a:t>
            </a:r>
            <a:r>
              <a:rPr lang="en-ZA" b="1"/>
              <a:t>INSPIRE.</a:t>
            </a:r>
            <a:endParaRPr lang="en-ZA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A84B9-E9A2-4105-A647-07506613B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AE71-0FD9-413E-A828-75A09D2C0772}" type="slidenum">
              <a:rPr lang="en-ZA" smtClean="0"/>
              <a:t>12</a:t>
            </a:fld>
            <a:endParaRPr lang="en-ZA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91116CF5-4F5F-49B9-ABC5-A9864AC88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This is a grant awarded to a worker in need of funds to do an occupationally based; credit bearing learning programme</a:t>
            </a:r>
          </a:p>
          <a:p>
            <a:pPr marL="0" indent="0">
              <a:buNone/>
            </a:pPr>
            <a:endParaRPr lang="en-GB" dirty="0"/>
          </a:p>
          <a:p>
            <a:pPr marL="685800" lvl="1" indent="-285750">
              <a:buFont typeface="Wingdings" panose="05000000000000000000" pitchFamily="2" charset="2"/>
              <a:buChar char="q"/>
            </a:pPr>
            <a:r>
              <a:rPr lang="en-GB" sz="1600" b="1" dirty="0">
                <a:solidFill>
                  <a:schemeClr val="tx2"/>
                </a:solidFill>
              </a:rPr>
              <a:t>Addressing the scarce and critical skills needs as identified in the INSETA SSP</a:t>
            </a:r>
          </a:p>
          <a:p>
            <a:pPr marL="685800" lvl="1" indent="-285750">
              <a:buFont typeface="Wingdings" panose="05000000000000000000" pitchFamily="2" charset="2"/>
              <a:buChar char="q"/>
            </a:pPr>
            <a:r>
              <a:rPr lang="en-GB" sz="1600" b="1" dirty="0">
                <a:solidFill>
                  <a:schemeClr val="tx2"/>
                </a:solidFill>
              </a:rPr>
              <a:t>Funded qualifications are from NQF Level 1 – NQF Level 8.</a:t>
            </a:r>
          </a:p>
          <a:p>
            <a:pPr marL="685800" lvl="1" indent="-285750">
              <a:buFont typeface="Wingdings" panose="05000000000000000000" pitchFamily="2" charset="2"/>
              <a:buChar char="q"/>
            </a:pPr>
            <a:r>
              <a:rPr lang="en-GB" sz="1600" b="1" dirty="0">
                <a:solidFill>
                  <a:schemeClr val="tx2"/>
                </a:solidFill>
              </a:rPr>
              <a:t>Promoting the Developmental and Transformational Imperatives of NSDP 2030</a:t>
            </a:r>
          </a:p>
          <a:p>
            <a:pPr marL="685800" lvl="1" indent="-285750">
              <a:buFont typeface="Wingdings" panose="05000000000000000000" pitchFamily="2" charset="2"/>
              <a:buChar char="q"/>
            </a:pPr>
            <a:r>
              <a:rPr lang="en-GB" sz="1600" b="1" dirty="0">
                <a:solidFill>
                  <a:schemeClr val="tx2"/>
                </a:solidFill>
              </a:rPr>
              <a:t>Increasing the professionalism of the sector</a:t>
            </a:r>
          </a:p>
          <a:p>
            <a:pPr marL="400050" lvl="1" indent="0">
              <a:buNone/>
            </a:pPr>
            <a:endParaRPr lang="en-GB" sz="2000" b="1" dirty="0">
              <a:solidFill>
                <a:schemeClr val="tx2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Students must be permanently employed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Students may be any age and nationality</a:t>
            </a:r>
          </a:p>
          <a:p>
            <a:pPr marL="0" lvl="0" indent="0">
              <a:buNone/>
            </a:pPr>
            <a:endParaRPr lang="en-GB" sz="2000" dirty="0"/>
          </a:p>
          <a:p>
            <a:pPr marL="0" lvl="0" indent="0">
              <a:buNone/>
            </a:pPr>
            <a:endParaRPr lang="en-GB" sz="2000" dirty="0"/>
          </a:p>
          <a:p>
            <a:pPr marL="685800" lvl="1" indent="-285750">
              <a:buFont typeface="Wingdings" panose="05000000000000000000" pitchFamily="2" charset="2"/>
              <a:buChar char="q"/>
            </a:pPr>
            <a:endParaRPr lang="en-GB" sz="2000" b="1" dirty="0">
              <a:solidFill>
                <a:schemeClr val="tx2"/>
              </a:solidFill>
            </a:endParaRPr>
          </a:p>
          <a:p>
            <a:pPr marL="685800" lvl="1" indent="-285750">
              <a:buFont typeface="Wingdings" panose="05000000000000000000" pitchFamily="2" charset="2"/>
              <a:buChar char="q"/>
            </a:pPr>
            <a:endParaRPr lang="en-GB" sz="2000" b="1" dirty="0">
              <a:solidFill>
                <a:schemeClr val="tx2"/>
              </a:solidFill>
            </a:endParaRPr>
          </a:p>
          <a:p>
            <a:pPr marL="685800" lvl="1" indent="-285750">
              <a:buFont typeface="Wingdings" panose="05000000000000000000" pitchFamily="2" charset="2"/>
              <a:buChar char="q"/>
            </a:pPr>
            <a:endParaRPr lang="en-GB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43379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E0C44DA-3C5F-4ACD-BE51-B212E7C2FB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699" y="1026942"/>
            <a:ext cx="4643316" cy="353099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en-GB" sz="2000" b="1" i="1" u="sng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</a:t>
            </a:r>
            <a:r>
              <a:rPr lang="en-GB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Submission – Immediately after registration with SDP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Confirmation of Employment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Certified ID Copy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Proof of Registration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Quotation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Worker Programme Agreement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SETMIS Reporting Tool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8471E7E-8C26-4D6D-8CD4-890FAE146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026944"/>
            <a:ext cx="4210050" cy="35309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en-GB" sz="2000" b="1" i="1" u="sng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nd</a:t>
            </a:r>
            <a:r>
              <a:rPr lang="en-GB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Submission – 15 March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Statement of results from the Institution. If programme is quality assured by a SETA a verified statement of results should be provided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A62398-8952-46AD-9ED2-9F5E29973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EMPOWERED TO </a:t>
            </a:r>
            <a:r>
              <a:rPr lang="en-ZA" b="1"/>
              <a:t>INFLUENCE</a:t>
            </a:r>
            <a:r>
              <a:rPr lang="en-ZA"/>
              <a:t> AND </a:t>
            </a:r>
            <a:r>
              <a:rPr lang="en-ZA" b="1"/>
              <a:t>INSPIRE.</a:t>
            </a:r>
            <a:endParaRPr lang="en-ZA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708ABF-9067-4CAB-982E-00C9BE84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AE71-0FD9-413E-A828-75A09D2C0772}" type="slidenum">
              <a:rPr lang="en-ZA" smtClean="0"/>
              <a:pPr/>
              <a:t>13</a:t>
            </a:fld>
            <a:endParaRPr lang="en-ZA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7E96CA80-3B5E-4C8D-895C-1400483D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Employer Submissions (Jan 2021 – Dec 2021)</a:t>
            </a:r>
            <a:endParaRPr lang="en-ZA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1271DA-772B-4AA7-923B-6F14059A1E2F}"/>
              </a:ext>
            </a:extLst>
          </p:cNvPr>
          <p:cNvSpPr txBox="1"/>
          <p:nvPr/>
        </p:nvSpPr>
        <p:spPr>
          <a:xfrm>
            <a:off x="0" y="5130358"/>
            <a:ext cx="99060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Request for Replacements cut off date: 15 February 2021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2746695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036B3A9-EBD9-4AEA-BA40-BE197365E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365128"/>
            <a:ext cx="9537895" cy="577408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/>
              <a:t>SKILLS PROGRAMMES PROCESS</a:t>
            </a:r>
            <a:endParaRPr lang="en-ZA" sz="3200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446B74-A3C8-49F9-86AB-49D2765FF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EMPOWERED TO </a:t>
            </a:r>
            <a:r>
              <a:rPr lang="en-ZA" b="1"/>
              <a:t>INFLUENCE</a:t>
            </a:r>
            <a:r>
              <a:rPr lang="en-ZA"/>
              <a:t> AND </a:t>
            </a:r>
            <a:r>
              <a:rPr lang="en-ZA" b="1"/>
              <a:t>INSPIRE.</a:t>
            </a:r>
            <a:endParaRPr lang="en-ZA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7BD1A-709C-478B-9C4E-B35EEA588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AE71-0FD9-413E-A828-75A09D2C0772}" type="slidenum">
              <a:rPr lang="en-ZA" smtClean="0"/>
              <a:pPr/>
              <a:t>14</a:t>
            </a:fld>
            <a:endParaRPr lang="en-ZA" dirty="0"/>
          </a:p>
        </p:txBody>
      </p:sp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59094E16-5E7C-42BE-8BDF-8D662B1AD7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0246750"/>
              </p:ext>
            </p:extLst>
          </p:nvPr>
        </p:nvGraphicFramePr>
        <p:xfrm>
          <a:off x="1222673" y="860543"/>
          <a:ext cx="7458308" cy="4878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2510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72D9001-FCA1-442D-8E54-85506E9C2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637" y="3102009"/>
            <a:ext cx="6108726" cy="831344"/>
          </a:xfrm>
        </p:spPr>
        <p:txBody>
          <a:bodyPr>
            <a:normAutofit/>
          </a:bodyPr>
          <a:lstStyle/>
          <a:p>
            <a:pPr algn="ctr"/>
            <a:r>
              <a:rPr lang="en-ZA" sz="4400" b="0" i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Question &amp; Answer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2178B3-CB72-4E52-A232-1D14F7E5A3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EMPOWERED TO </a:t>
            </a:r>
            <a:r>
              <a:rPr lang="en-ZA" b="1"/>
              <a:t>INFLUENCE</a:t>
            </a:r>
            <a:r>
              <a:rPr lang="en-ZA"/>
              <a:t> AND </a:t>
            </a:r>
            <a:r>
              <a:rPr lang="en-ZA" b="1"/>
              <a:t>INSPIRE.</a:t>
            </a:r>
            <a:endParaRPr lang="en-ZA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7BEC0A-7EA3-4E00-A5BA-2C75FE2296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72AE71-0FD9-413E-A828-75A09D2C0772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17275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9346BEC-5666-4F64-B01D-97999C2A29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10A3B1-E285-4FF3-B92C-A3DC98813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SETMIS REPORTING TOOL</a:t>
            </a:r>
            <a:endParaRPr lang="en-ZA" sz="40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312DFF-2E42-4A5E-AA03-0F24EBF11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EMPOWERED TO </a:t>
            </a:r>
            <a:r>
              <a:rPr lang="en-ZA" b="1"/>
              <a:t>INFLUENCE</a:t>
            </a:r>
            <a:r>
              <a:rPr lang="en-ZA"/>
              <a:t> AND </a:t>
            </a:r>
            <a:r>
              <a:rPr lang="en-ZA" b="1"/>
              <a:t>INSPIRE.</a:t>
            </a:r>
            <a:endParaRPr lang="en-ZA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4D7B1-0BDD-4028-84D1-4CF32861B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AE71-0FD9-413E-A828-75A09D2C0772}" type="slidenum">
              <a:rPr lang="en-ZA" smtClean="0"/>
              <a:t>16</a:t>
            </a:fld>
            <a:endParaRPr lang="en-ZA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731A93-7DD2-4C1C-80C5-2B8CE88497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15605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F18D4E2-626E-4AF5-8E69-2F8FC7F3C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88BFE-E56D-4FFF-9FF2-182E071FA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EMPOWERED TO </a:t>
            </a:r>
            <a:r>
              <a:rPr lang="en-ZA" b="1"/>
              <a:t>INFLUENCE</a:t>
            </a:r>
            <a:r>
              <a:rPr lang="en-ZA"/>
              <a:t> AND </a:t>
            </a:r>
            <a:r>
              <a:rPr lang="en-ZA" b="1"/>
              <a:t>INSPIRE.</a:t>
            </a:r>
            <a:endParaRPr lang="en-ZA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C2A8E-7DFF-485F-BB4A-100BB44FE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AE71-0FD9-413E-A828-75A09D2C0772}" type="slidenum">
              <a:rPr lang="en-ZA" smtClean="0"/>
              <a:t>17</a:t>
            </a:fld>
            <a:endParaRPr lang="en-ZA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6716AC7-3861-4FEF-A1A7-840CF077E7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3197" y="1412110"/>
            <a:ext cx="8266631" cy="3651113"/>
          </a:xfrm>
        </p:spPr>
        <p:txBody>
          <a:bodyPr anchor="t" anchorCtr="0">
            <a:normAutofit/>
          </a:bodyPr>
          <a:lstStyle/>
          <a:p>
            <a:pPr lvl="0" algn="l">
              <a:spcBef>
                <a:spcPts val="1800"/>
              </a:spcBef>
              <a:spcAft>
                <a:spcPts val="1200"/>
              </a:spcAft>
            </a:pPr>
            <a:r>
              <a:rPr lang="en-Z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Legislative and Policy Context</a:t>
            </a:r>
          </a:p>
          <a:p>
            <a:pPr lvl="0" algn="l">
              <a:spcBef>
                <a:spcPts val="1800"/>
              </a:spcBef>
              <a:spcAft>
                <a:spcPts val="600"/>
              </a:spcAft>
            </a:pPr>
            <a:r>
              <a:rPr lang="en-Z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BI Template Information Types/Categories</a:t>
            </a:r>
          </a:p>
          <a:p>
            <a:pPr marL="360000" lvl="0" indent="-576000" algn="l">
              <a:spcBef>
                <a:spcPts val="1800"/>
              </a:spcBef>
              <a:spcAft>
                <a:spcPts val="600"/>
              </a:spcAft>
            </a:pPr>
            <a:r>
              <a:rPr lang="en-Z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Requirements for the Capturing of Information on the BI Template</a:t>
            </a:r>
          </a:p>
          <a:p>
            <a:pPr marL="360000" lvl="0" indent="-576000" algn="l">
              <a:spcAft>
                <a:spcPts val="600"/>
              </a:spcAft>
            </a:pPr>
            <a:r>
              <a:rPr lang="en-Z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Questions &amp; Answers</a:t>
            </a:r>
          </a:p>
          <a:p>
            <a:pPr lvl="0" algn="l">
              <a:spcAft>
                <a:spcPts val="600"/>
              </a:spcAft>
            </a:pPr>
            <a:endParaRPr lang="en-ZA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C2383C-AC5E-499A-84F3-D1DF64F455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91638" y="1651000"/>
            <a:ext cx="474662" cy="3043238"/>
          </a:xfrm>
        </p:spPr>
        <p:txBody>
          <a:bodyPr/>
          <a:lstStyle/>
          <a:p>
            <a:r>
              <a:rPr lang="en-US" dirty="0"/>
              <a:t>OVERVIEW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71196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F18D4E2-626E-4AF5-8E69-2F8FC7F3C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LEGISLATIVE &amp; POLICY CONTEXT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88BFE-E56D-4FFF-9FF2-182E071FA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EMPOWERED TO </a:t>
            </a:r>
            <a:r>
              <a:rPr lang="en-ZA" b="1"/>
              <a:t>INFLUENCE</a:t>
            </a:r>
            <a:r>
              <a:rPr lang="en-ZA"/>
              <a:t> AND </a:t>
            </a:r>
            <a:r>
              <a:rPr lang="en-ZA" b="1"/>
              <a:t>INSPIRE.</a:t>
            </a:r>
            <a:endParaRPr lang="en-ZA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C2A8E-7DFF-485F-BB4A-100BB44FE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AE71-0FD9-413E-A828-75A09D2C0772}" type="slidenum">
              <a:rPr lang="en-ZA" smtClean="0"/>
              <a:t>18</a:t>
            </a:fld>
            <a:endParaRPr lang="en-ZA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6716AC7-3861-4FEF-A1A7-840CF077E7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145" y="1139868"/>
            <a:ext cx="8488683" cy="4935255"/>
          </a:xfrm>
        </p:spPr>
        <p:txBody>
          <a:bodyPr anchor="t" anchorCtr="0">
            <a:normAutofit/>
          </a:bodyPr>
          <a:lstStyle/>
          <a:p>
            <a:pPr algn="l">
              <a:spcBef>
                <a:spcPts val="1800"/>
              </a:spcBef>
              <a:spcAft>
                <a:spcPts val="1200"/>
              </a:spcAft>
            </a:pPr>
            <a:r>
              <a:rPr lang="en-ZA" sz="2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Post-School Education and Training Information Policy</a:t>
            </a:r>
            <a:r>
              <a:rPr lang="en-Z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Z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1999. DHET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Z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purpose of this policy is to enable the provision of </a:t>
            </a:r>
            <a:r>
              <a:rPr lang="en-ZA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valid, credible, reliable and high-quality statistics </a:t>
            </a:r>
            <a:r>
              <a:rPr lang="en-Z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PSET. It is intended to ensure that all organisations in the PSET system adhere to </a:t>
            </a:r>
            <a:r>
              <a:rPr lang="en-ZA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agreed-upon standards, procedures and guidelines</a:t>
            </a:r>
            <a:r>
              <a:rPr lang="en-Z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the </a:t>
            </a:r>
            <a:r>
              <a:rPr lang="en-ZA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generation, collection, collation, integration, processing, coordination, dissemination and quality assurance of data</a:t>
            </a:r>
            <a:r>
              <a:rPr lang="en-Z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 algn="l">
              <a:spcAft>
                <a:spcPts val="600"/>
              </a:spcAft>
            </a:pPr>
            <a:endParaRPr lang="en-ZA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12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F18D4E2-626E-4AF5-8E69-2F8FC7F3C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LEGISLATIVE &amp; POLICY CONTEXT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88BFE-E56D-4FFF-9FF2-182E071FA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EMPOWERED TO </a:t>
            </a:r>
            <a:r>
              <a:rPr lang="en-ZA" b="1"/>
              <a:t>INFLUENCE</a:t>
            </a:r>
            <a:r>
              <a:rPr lang="en-ZA"/>
              <a:t> AND </a:t>
            </a:r>
            <a:r>
              <a:rPr lang="en-ZA" b="1"/>
              <a:t>INSPIRE.</a:t>
            </a:r>
            <a:endParaRPr lang="en-ZA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C2A8E-7DFF-485F-BB4A-100BB44FE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AE71-0FD9-413E-A828-75A09D2C0772}" type="slidenum">
              <a:rPr lang="en-ZA" smtClean="0"/>
              <a:t>19</a:t>
            </a:fld>
            <a:endParaRPr lang="en-ZA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6716AC7-3861-4FEF-A1A7-840CF077E7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145" y="1139868"/>
            <a:ext cx="8488683" cy="3770335"/>
          </a:xfrm>
        </p:spPr>
        <p:txBody>
          <a:bodyPr anchor="t" anchorCtr="0">
            <a:normAutofit lnSpcReduction="10000"/>
          </a:bodyPr>
          <a:lstStyle/>
          <a:p>
            <a:pPr algn="l">
              <a:spcBef>
                <a:spcPts val="1800"/>
              </a:spcBef>
              <a:spcAft>
                <a:spcPts val="1200"/>
              </a:spcAft>
            </a:pPr>
            <a:r>
              <a:rPr lang="en-ZA" sz="2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Post-School Education and Training Information Policy</a:t>
            </a:r>
            <a:r>
              <a:rPr lang="en-Z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1999. DHET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ZA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the duty of all heads of PSETIs and principals and/or chief executive officers (CEOs) of DHET entities to </a:t>
            </a:r>
            <a:r>
              <a:rPr lang="en-ZA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ensure that education data requirements are completed accurately</a:t>
            </a:r>
            <a:r>
              <a:rPr lang="en-ZA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 the knowledge that the deliberate distortion of data constitutes fraud, </a:t>
            </a:r>
            <a:r>
              <a:rPr lang="en-ZA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adequate and appropriate quality assurance mechanisms</a:t>
            </a:r>
          </a:p>
          <a:p>
            <a:pPr lvl="0" algn="l">
              <a:spcAft>
                <a:spcPts val="600"/>
              </a:spcAft>
            </a:pPr>
            <a:endParaRPr lang="en-ZA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226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08686B-058D-4CA1-BB0E-A0F4A7F40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700" y="1978926"/>
            <a:ext cx="5810249" cy="4005950"/>
          </a:xfrm>
        </p:spPr>
        <p:txBody>
          <a:bodyPr anchor="ctr">
            <a:normAutofit/>
          </a:bodyPr>
          <a:lstStyle/>
          <a:p>
            <a:r>
              <a:rPr lang="en-US" sz="2000" b="1" i="1" dirty="0">
                <a:latin typeface="+mj-lt"/>
              </a:rPr>
              <a:t>1. Opening &amp; Welcoming – Kgothatso Modise</a:t>
            </a:r>
          </a:p>
          <a:p>
            <a:r>
              <a:rPr lang="en-US" sz="2000" b="1" i="1" dirty="0">
                <a:latin typeface="+mj-lt"/>
              </a:rPr>
              <a:t>2. Bursaries &amp; Skills Programme  – Siphiwe Yende</a:t>
            </a:r>
          </a:p>
          <a:p>
            <a:r>
              <a:rPr lang="en-US" sz="2000" b="1" i="1" dirty="0">
                <a:latin typeface="+mj-lt"/>
              </a:rPr>
              <a:t>3. SETMIS Reporting Tool – Kate Kuhn</a:t>
            </a:r>
          </a:p>
          <a:p>
            <a:r>
              <a:rPr lang="en-US" sz="2000" b="1" i="1" dirty="0">
                <a:latin typeface="+mj-lt"/>
              </a:rPr>
              <a:t>4. ETQA Updates – Stanley Matende</a:t>
            </a:r>
          </a:p>
          <a:p>
            <a:r>
              <a:rPr lang="en-US" sz="2000" b="1" i="1" dirty="0">
                <a:latin typeface="+mj-lt"/>
              </a:rPr>
              <a:t>5. Closing – Kgothatso Modise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DE181D-4CD0-48E0-B9F0-927FA4EA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EMPOWERED TO </a:t>
            </a:r>
            <a:r>
              <a:rPr lang="en-ZA" b="1"/>
              <a:t>INFLUENCE</a:t>
            </a:r>
            <a:r>
              <a:rPr lang="en-ZA"/>
              <a:t> AND </a:t>
            </a:r>
            <a:r>
              <a:rPr lang="en-ZA" b="1"/>
              <a:t>INSPIRE.</a:t>
            </a:r>
            <a:endParaRPr lang="en-ZA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F58F5-A7A5-46D3-90E9-7DE42A0DC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AE71-0FD9-413E-A828-75A09D2C0772}" type="slidenum">
              <a:rPr lang="en-ZA" smtClean="0"/>
              <a:t>2</a:t>
            </a:fld>
            <a:endParaRPr lang="en-ZA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7C5E048-8143-44DE-BE44-9B9F2FBBBE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ZA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52093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F18D4E2-626E-4AF5-8E69-2F8FC7F3C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 CATEGORIES: BI TEMPLATE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88BFE-E56D-4FFF-9FF2-182E071FA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EMPOWERED TO </a:t>
            </a:r>
            <a:r>
              <a:rPr lang="en-ZA" b="1"/>
              <a:t>INFLUENCE</a:t>
            </a:r>
            <a:r>
              <a:rPr lang="en-ZA"/>
              <a:t> AND </a:t>
            </a:r>
            <a:r>
              <a:rPr lang="en-ZA" b="1"/>
              <a:t>INSPIRE.</a:t>
            </a:r>
            <a:endParaRPr lang="en-ZA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C2A8E-7DFF-485F-BB4A-100BB44FE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AE71-0FD9-413E-A828-75A09D2C0772}" type="slidenum">
              <a:rPr lang="en-ZA" smtClean="0"/>
              <a:t>20</a:t>
            </a:fld>
            <a:endParaRPr lang="en-ZA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2994447-980E-4D95-87A7-F1B7222062A2}"/>
              </a:ext>
            </a:extLst>
          </p:cNvPr>
          <p:cNvGrpSpPr/>
          <p:nvPr/>
        </p:nvGrpSpPr>
        <p:grpSpPr>
          <a:xfrm>
            <a:off x="681039" y="1524743"/>
            <a:ext cx="7326274" cy="3568428"/>
            <a:chOff x="681037" y="1875472"/>
            <a:chExt cx="7326274" cy="356842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03660C3-467E-425D-8B94-7B783D30CF9A}"/>
                </a:ext>
              </a:extLst>
            </p:cNvPr>
            <p:cNvSpPr/>
            <p:nvPr/>
          </p:nvSpPr>
          <p:spPr>
            <a:xfrm>
              <a:off x="681038" y="1875472"/>
              <a:ext cx="7326273" cy="92663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schemeClr val="tx1"/>
                  </a:solidFill>
                </a:rPr>
                <a:t>The Learner’s Personal Information</a:t>
              </a:r>
              <a:endParaRPr lang="en-ZA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D5D238A-BA3B-428A-BF99-27EB8D57C47C}"/>
                </a:ext>
              </a:extLst>
            </p:cNvPr>
            <p:cNvSpPr/>
            <p:nvPr/>
          </p:nvSpPr>
          <p:spPr>
            <a:xfrm>
              <a:off x="681037" y="3286215"/>
              <a:ext cx="7326273" cy="92663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schemeClr val="tx1"/>
                  </a:solidFill>
                </a:rPr>
                <a:t>The Learner’s Enrolment Information</a:t>
              </a:r>
              <a:endParaRPr lang="en-ZA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B1D23DF-4A06-4073-9C47-D14EABDC89FE}"/>
                </a:ext>
              </a:extLst>
            </p:cNvPr>
            <p:cNvSpPr/>
            <p:nvPr/>
          </p:nvSpPr>
          <p:spPr>
            <a:xfrm>
              <a:off x="1202498" y="4517262"/>
              <a:ext cx="2855934" cy="92663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Bursaries</a:t>
              </a:r>
              <a:endParaRPr lang="en-ZA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CD8C320-4357-4DD0-AA34-5FA9790C3696}"/>
                </a:ext>
              </a:extLst>
            </p:cNvPr>
            <p:cNvSpPr/>
            <p:nvPr/>
          </p:nvSpPr>
          <p:spPr>
            <a:xfrm>
              <a:off x="4419603" y="4517262"/>
              <a:ext cx="2855934" cy="92663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Skills Programmes</a:t>
              </a:r>
              <a:endParaRPr lang="en-ZA" sz="2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3171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F18D4E2-626E-4AF5-8E69-2F8FC7F3C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9" y="457277"/>
            <a:ext cx="8358789" cy="480349"/>
          </a:xfrm>
        </p:spPr>
        <p:txBody>
          <a:bodyPr/>
          <a:lstStyle/>
          <a:p>
            <a:r>
              <a:rPr lang="en-GB" dirty="0"/>
              <a:t>CONSIDERATIONS WHEN POPULATING THE TEMPLATE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88BFE-E56D-4FFF-9FF2-182E071FA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EMPOWERED TO </a:t>
            </a:r>
            <a:r>
              <a:rPr lang="en-ZA" b="1"/>
              <a:t>INFLUENCE</a:t>
            </a:r>
            <a:r>
              <a:rPr lang="en-ZA"/>
              <a:t> AND </a:t>
            </a:r>
            <a:r>
              <a:rPr lang="en-ZA" b="1"/>
              <a:t>INSPIRE.</a:t>
            </a:r>
            <a:endParaRPr lang="en-ZA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C2A8E-7DFF-485F-BB4A-100BB44FE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AE71-0FD9-413E-A828-75A09D2C0772}" type="slidenum">
              <a:rPr lang="en-ZA" smtClean="0"/>
              <a:t>21</a:t>
            </a:fld>
            <a:endParaRPr lang="en-ZA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6716AC7-3861-4FEF-A1A7-840CF077E7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1039" y="1603443"/>
            <a:ext cx="8266631" cy="4102876"/>
          </a:xfrm>
        </p:spPr>
        <p:txBody>
          <a:bodyPr anchor="t" anchorCtr="0">
            <a:normAutofit/>
          </a:bodyPr>
          <a:lstStyle/>
          <a:p>
            <a:pPr marL="514350" lvl="0" indent="-514350" algn="l">
              <a:spcAft>
                <a:spcPts val="600"/>
              </a:spcAft>
              <a:buAutoNum type="arabicPeriod"/>
            </a:pPr>
            <a:r>
              <a:rPr lang="en-Z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Fonts, formatting, etc is embedded in the template; thus please </a:t>
            </a:r>
            <a:r>
              <a:rPr lang="en-ZA" sz="2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not edit/amend the template </a:t>
            </a:r>
            <a:r>
              <a:rPr lang="en-Z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any way</a:t>
            </a:r>
          </a:p>
          <a:p>
            <a:pPr marL="514350" indent="-514350" algn="l"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Z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ZA" sz="2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Drop-down lists </a:t>
            </a:r>
            <a:r>
              <a:rPr lang="en-Z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to be used where indicated</a:t>
            </a:r>
          </a:p>
          <a:p>
            <a:pPr marL="514350" indent="-514350" algn="l"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en-Z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</a:t>
            </a:r>
            <a:r>
              <a:rPr lang="en-ZA" sz="2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Dates</a:t>
            </a:r>
            <a:r>
              <a:rPr lang="en-Z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must be captured in the format dd/mm/</a:t>
            </a:r>
            <a:r>
              <a:rPr lang="en-ZA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yyyy</a:t>
            </a:r>
            <a:r>
              <a:rPr lang="en-Z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 algn="l">
              <a:spcAft>
                <a:spcPts val="600"/>
              </a:spcAft>
            </a:pPr>
            <a:endParaRPr lang="en-ZA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742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F18D4E2-626E-4AF5-8E69-2F8FC7F3C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9" y="457277"/>
            <a:ext cx="8358789" cy="480349"/>
          </a:xfrm>
        </p:spPr>
        <p:txBody>
          <a:bodyPr/>
          <a:lstStyle/>
          <a:p>
            <a:r>
              <a:rPr lang="en-GB" dirty="0"/>
              <a:t>CAPTURING THE LEARNER’S PERSONAL INFORMATION</a:t>
            </a:r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C2A8E-7DFF-485F-BB4A-100BB44FE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AE71-0FD9-413E-A828-75A09D2C0772}" type="slidenum">
              <a:rPr lang="en-ZA" smtClean="0"/>
              <a:t>22</a:t>
            </a:fld>
            <a:endParaRPr lang="en-ZA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C08120C-A89C-447D-9D4B-3320E0D338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382203"/>
              </p:ext>
            </p:extLst>
          </p:nvPr>
        </p:nvGraphicFramePr>
        <p:xfrm>
          <a:off x="288100" y="995931"/>
          <a:ext cx="8943582" cy="5236800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2233239">
                  <a:extLst>
                    <a:ext uri="{9D8B030D-6E8A-4147-A177-3AD203B41FA5}">
                      <a16:colId xmlns:a16="http://schemas.microsoft.com/office/drawing/2014/main" val="3742159882"/>
                    </a:ext>
                  </a:extLst>
                </a:gridCol>
                <a:gridCol w="1179408">
                  <a:extLst>
                    <a:ext uri="{9D8B030D-6E8A-4147-A177-3AD203B41FA5}">
                      <a16:colId xmlns:a16="http://schemas.microsoft.com/office/drawing/2014/main" val="2134784394"/>
                    </a:ext>
                  </a:extLst>
                </a:gridCol>
                <a:gridCol w="5530935">
                  <a:extLst>
                    <a:ext uri="{9D8B030D-6E8A-4147-A177-3AD203B41FA5}">
                      <a16:colId xmlns:a16="http://schemas.microsoft.com/office/drawing/2014/main" val="161629063"/>
                    </a:ext>
                  </a:extLst>
                </a:gridCol>
              </a:tblGrid>
              <a:tr h="1452153">
                <a:tc>
                  <a:txBody>
                    <a:bodyPr/>
                    <a:lstStyle/>
                    <a:p>
                      <a:r>
                        <a:rPr lang="en-US" sz="2000" b="1" dirty="0"/>
                        <a:t>ID Number</a:t>
                      </a:r>
                      <a:endParaRPr lang="en-ZA" sz="20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Free Text</a:t>
                      </a:r>
                      <a:endParaRPr lang="en-ZA" sz="2000" b="0" dirty="0"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 spaces between the digits/letters</a:t>
                      </a:r>
                    </a:p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If South African ID Number:</a:t>
                      </a:r>
                    </a:p>
                    <a:p>
                      <a:pPr lvl="1" algn="l" fontAlgn="t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Value must be exactly 13 digits</a:t>
                      </a:r>
                    </a:p>
                    <a:p>
                      <a:pPr lvl="0" algn="l" fontAlgn="t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If Passport Number (non-South African only):</a:t>
                      </a:r>
                    </a:p>
                    <a:p>
                      <a:pPr lvl="1" algn="l" fontAlgn="t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Include letters and digits</a:t>
                      </a:r>
                      <a:endParaRPr lang="en-ZA" sz="2000"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438142550"/>
                  </a:ext>
                </a:extLst>
              </a:tr>
              <a:tr h="897496">
                <a:tc>
                  <a:txBody>
                    <a:bodyPr/>
                    <a:lstStyle/>
                    <a:p>
                      <a:r>
                        <a:rPr lang="en-US" sz="2000" b="1" dirty="0"/>
                        <a:t>Alternate ID Type</a:t>
                      </a:r>
                      <a:endParaRPr lang="en-ZA" sz="20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Drop-down list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Select from drop-down list according to the information captured above </a:t>
                      </a:r>
                    </a:p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(ID Number; Passport)</a:t>
                      </a:r>
                      <a:endParaRPr lang="en-ZA" sz="20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397890680"/>
                  </a:ext>
                </a:extLst>
              </a:tr>
              <a:tr h="620168">
                <a:tc>
                  <a:txBody>
                    <a:bodyPr/>
                    <a:lstStyle/>
                    <a:p>
                      <a:r>
                        <a:rPr lang="en-US" sz="2000" b="1" dirty="0"/>
                        <a:t>Nationality</a:t>
                      </a:r>
                      <a:endParaRPr lang="en-ZA" sz="20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Drop-down list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Refer to learner’s Identity document: “Country of Birth” and select from drop-down</a:t>
                      </a:r>
                      <a:endParaRPr lang="en-ZA" sz="20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2289932468"/>
                  </a:ext>
                </a:extLst>
              </a:tr>
              <a:tr h="1174825">
                <a:tc>
                  <a:txBody>
                    <a:bodyPr/>
                    <a:lstStyle/>
                    <a:p>
                      <a:r>
                        <a:rPr lang="en-US" sz="2000" b="1" dirty="0"/>
                        <a:t>Citizen Residential Status</a:t>
                      </a:r>
                      <a:endParaRPr lang="en-ZA" sz="20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Drop-down list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Learner is “Permanent Resident” if</a:t>
                      </a:r>
                    </a:p>
                    <a:p>
                      <a:pPr lvl="1"/>
                      <a:r>
                        <a:rPr lang="en-US" sz="2000" dirty="0"/>
                        <a:t>3</a:t>
                      </a:r>
                      <a:r>
                        <a:rPr lang="en-US" sz="2000" baseline="30000" dirty="0"/>
                        <a:t>rd</a:t>
                      </a:r>
                      <a:r>
                        <a:rPr lang="en-US" sz="2000" dirty="0"/>
                        <a:t> last digit of </a:t>
                      </a:r>
                      <a:r>
                        <a:rPr lang="en-US" sz="2000" u="sng" dirty="0"/>
                        <a:t>SA ID number </a:t>
                      </a:r>
                      <a:r>
                        <a:rPr lang="en-US" sz="2000" dirty="0"/>
                        <a:t>is 1</a:t>
                      </a:r>
                    </a:p>
                    <a:p>
                      <a:pPr lvl="1"/>
                      <a:r>
                        <a:rPr lang="en-US" sz="2000" i="1" dirty="0"/>
                        <a:t>“Non SA Citizen” </a:t>
                      </a:r>
                      <a:r>
                        <a:rPr lang="en-US" sz="2000" i="0" dirty="0"/>
                        <a:t>is indicated on Learner’s </a:t>
                      </a:r>
                      <a:r>
                        <a:rPr lang="en-US" sz="2000" i="0" u="sng" dirty="0"/>
                        <a:t>South African ID doc</a:t>
                      </a:r>
                      <a:r>
                        <a:rPr lang="en-US" sz="2000" i="0" dirty="0"/>
                        <a:t>.</a:t>
                      </a:r>
                      <a:endParaRPr lang="en-ZA" sz="2000" i="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341504238"/>
                  </a:ext>
                </a:extLst>
              </a:tr>
              <a:tr h="620168">
                <a:tc>
                  <a:txBody>
                    <a:bodyPr/>
                    <a:lstStyle/>
                    <a:p>
                      <a:r>
                        <a:rPr lang="en-US" sz="2000" b="1" dirty="0"/>
                        <a:t>Date of Birth</a:t>
                      </a:r>
                      <a:endParaRPr lang="en-ZA" sz="20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Free Text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Format: dd/mm/yyyy</a:t>
                      </a:r>
                    </a:p>
                    <a:p>
                      <a:r>
                        <a:rPr lang="en-US" sz="2000" dirty="0"/>
                        <a:t>Date of birth must correspond to ID document</a:t>
                      </a:r>
                      <a:endParaRPr lang="en-ZA" sz="20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671692732"/>
                  </a:ext>
                </a:extLst>
              </a:tr>
            </a:tbl>
          </a:graphicData>
        </a:graphic>
      </p:graphicFrame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D499982-7057-4DAB-96C8-E65149C5AF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91638" y="1651000"/>
            <a:ext cx="474662" cy="3043238"/>
          </a:xfrm>
        </p:spPr>
        <p:txBody>
          <a:bodyPr/>
          <a:lstStyle/>
          <a:p>
            <a:r>
              <a:rPr lang="en-US" dirty="0"/>
              <a:t>PERSONAL INFORMATION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34273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88BFE-E56D-4FFF-9FF2-182E071FA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EMPOWERED TO </a:t>
            </a:r>
            <a:r>
              <a:rPr lang="en-ZA" b="1"/>
              <a:t>INFLUENCE</a:t>
            </a:r>
            <a:r>
              <a:rPr lang="en-ZA"/>
              <a:t> AND </a:t>
            </a:r>
            <a:r>
              <a:rPr lang="en-ZA" b="1"/>
              <a:t>INSPIRE.</a:t>
            </a:r>
            <a:endParaRPr lang="en-ZA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C2A8E-7DFF-485F-BB4A-100BB44FE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AE71-0FD9-413E-A828-75A09D2C0772}" type="slidenum">
              <a:rPr lang="en-ZA" smtClean="0"/>
              <a:t>23</a:t>
            </a:fld>
            <a:endParaRPr lang="en-ZA"/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0837CBA7-9A07-41ED-B7FA-8DCD2CBA7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348972"/>
              </p:ext>
            </p:extLst>
          </p:nvPr>
        </p:nvGraphicFramePr>
        <p:xfrm>
          <a:off x="378590" y="918431"/>
          <a:ext cx="8727312" cy="5372605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1995974">
                  <a:extLst>
                    <a:ext uri="{9D8B030D-6E8A-4147-A177-3AD203B41FA5}">
                      <a16:colId xmlns:a16="http://schemas.microsoft.com/office/drawing/2014/main" val="3742159882"/>
                    </a:ext>
                  </a:extLst>
                </a:gridCol>
                <a:gridCol w="1946010">
                  <a:extLst>
                    <a:ext uri="{9D8B030D-6E8A-4147-A177-3AD203B41FA5}">
                      <a16:colId xmlns:a16="http://schemas.microsoft.com/office/drawing/2014/main" val="2134784394"/>
                    </a:ext>
                  </a:extLst>
                </a:gridCol>
                <a:gridCol w="4785328">
                  <a:extLst>
                    <a:ext uri="{9D8B030D-6E8A-4147-A177-3AD203B41FA5}">
                      <a16:colId xmlns:a16="http://schemas.microsoft.com/office/drawing/2014/main" val="161629063"/>
                    </a:ext>
                  </a:extLst>
                </a:gridCol>
              </a:tblGrid>
              <a:tr h="60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Gender</a:t>
                      </a:r>
                      <a:endParaRPr lang="en-ZA" sz="20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Drop-down list</a:t>
                      </a:r>
                      <a:endParaRPr lang="en-ZA" sz="2000" b="0" dirty="0"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dirty="0">
                          <a:latin typeface="+mn-lt"/>
                        </a:rPr>
                        <a:t>Male; Female</a:t>
                      </a:r>
                      <a:endParaRPr lang="en-ZA" sz="2000" b="0" dirty="0"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38142550"/>
                  </a:ext>
                </a:extLst>
              </a:tr>
              <a:tr h="60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Title</a:t>
                      </a:r>
                      <a:endParaRPr lang="en-ZA" sz="20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Drop-down list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err="1"/>
                        <a:t>Mr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Ms</a:t>
                      </a:r>
                      <a:r>
                        <a:rPr lang="en-US" sz="2000" dirty="0"/>
                        <a:t>, Miss, </a:t>
                      </a:r>
                      <a:r>
                        <a:rPr lang="en-US" sz="2000" dirty="0" err="1"/>
                        <a:t>Mrs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97890680"/>
                  </a:ext>
                </a:extLst>
              </a:tr>
              <a:tr h="1154424">
                <a:tc>
                  <a:txBody>
                    <a:bodyPr/>
                    <a:lstStyle/>
                    <a:p>
                      <a:r>
                        <a:rPr lang="en-US" sz="2000" b="1" dirty="0"/>
                        <a:t>First Name</a:t>
                      </a:r>
                      <a:endParaRPr lang="en-ZA" sz="20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Free Text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FIRST Name only. Do not capture middle names here.</a:t>
                      </a:r>
                    </a:p>
                    <a:p>
                      <a:r>
                        <a:rPr lang="en-US" sz="2000" dirty="0"/>
                        <a:t>Name &amp; Spelling must correspond to ID document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289932468"/>
                  </a:ext>
                </a:extLst>
              </a:tr>
              <a:tr h="881911">
                <a:tc>
                  <a:txBody>
                    <a:bodyPr/>
                    <a:lstStyle/>
                    <a:p>
                      <a:r>
                        <a:rPr lang="en-US" sz="2000" b="1" dirty="0"/>
                        <a:t>Middle Name</a:t>
                      </a:r>
                      <a:endParaRPr lang="en-ZA" sz="20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Free Text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ONE Middle Name only.</a:t>
                      </a:r>
                    </a:p>
                    <a:p>
                      <a:r>
                        <a:rPr lang="en-US" sz="2000" dirty="0"/>
                        <a:t>Name &amp; Spelling must correspond to ID document</a:t>
                      </a:r>
                      <a:endParaRPr lang="en-ZA" sz="2000" i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41504238"/>
                  </a:ext>
                </a:extLst>
              </a:tr>
              <a:tr h="609398">
                <a:tc>
                  <a:txBody>
                    <a:bodyPr/>
                    <a:lstStyle/>
                    <a:p>
                      <a:r>
                        <a:rPr lang="en-US" sz="2000" b="1" dirty="0"/>
                        <a:t>Surname</a:t>
                      </a:r>
                      <a:endParaRPr lang="en-ZA" sz="20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Free Text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Surname &amp; Spelling must correspond to ID document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671692732"/>
                  </a:ext>
                </a:extLst>
              </a:tr>
              <a:tr h="599749">
                <a:tc>
                  <a:txBody>
                    <a:bodyPr/>
                    <a:lstStyle/>
                    <a:p>
                      <a:r>
                        <a:rPr lang="en-US" sz="2000" b="1" dirty="0"/>
                        <a:t>Initials</a:t>
                      </a:r>
                      <a:endParaRPr lang="en-ZA" sz="20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Free Text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Initial of First Name &amp; Middle Name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908633339"/>
                  </a:ext>
                </a:extLst>
              </a:tr>
              <a:tr h="60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Equity</a:t>
                      </a:r>
                      <a:endParaRPr lang="en-ZA" sz="20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Drop-down list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Race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68549557"/>
                  </a:ext>
                </a:extLst>
              </a:tr>
            </a:tbl>
          </a:graphicData>
        </a:graphic>
      </p:graphicFrame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1864475-1920-45B7-99F9-D96F5F4E6E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PERSONAL INFORMATION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69848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88BFE-E56D-4FFF-9FF2-182E071FA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EMPOWERED TO </a:t>
            </a:r>
            <a:r>
              <a:rPr lang="en-ZA" b="1"/>
              <a:t>INFLUENCE</a:t>
            </a:r>
            <a:r>
              <a:rPr lang="en-ZA"/>
              <a:t> AND </a:t>
            </a:r>
            <a:r>
              <a:rPr lang="en-ZA" b="1"/>
              <a:t>INSPIRE.</a:t>
            </a:r>
            <a:endParaRPr lang="en-ZA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C2A8E-7DFF-485F-BB4A-100BB44FE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AE71-0FD9-413E-A828-75A09D2C0772}" type="slidenum">
              <a:rPr lang="en-ZA" smtClean="0"/>
              <a:t>24</a:t>
            </a:fld>
            <a:endParaRPr lang="en-ZA"/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0837CBA7-9A07-41ED-B7FA-8DCD2CBA7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546767"/>
              </p:ext>
            </p:extLst>
          </p:nvPr>
        </p:nvGraphicFramePr>
        <p:xfrm>
          <a:off x="426816" y="1056700"/>
          <a:ext cx="8727311" cy="4744600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2404912">
                  <a:extLst>
                    <a:ext uri="{9D8B030D-6E8A-4147-A177-3AD203B41FA5}">
                      <a16:colId xmlns:a16="http://schemas.microsoft.com/office/drawing/2014/main" val="3742159882"/>
                    </a:ext>
                  </a:extLst>
                </a:gridCol>
                <a:gridCol w="1123904">
                  <a:extLst>
                    <a:ext uri="{9D8B030D-6E8A-4147-A177-3AD203B41FA5}">
                      <a16:colId xmlns:a16="http://schemas.microsoft.com/office/drawing/2014/main" val="2134784394"/>
                    </a:ext>
                  </a:extLst>
                </a:gridCol>
                <a:gridCol w="5198495">
                  <a:extLst>
                    <a:ext uri="{9D8B030D-6E8A-4147-A177-3AD203B41FA5}">
                      <a16:colId xmlns:a16="http://schemas.microsoft.com/office/drawing/2014/main" val="161629063"/>
                    </a:ext>
                  </a:extLst>
                </a:gridCol>
              </a:tblGrid>
              <a:tr h="660245">
                <a:tc>
                  <a:txBody>
                    <a:bodyPr/>
                    <a:lstStyle/>
                    <a:p>
                      <a:r>
                        <a:rPr lang="en-US" sz="2000" b="1" dirty="0"/>
                        <a:t>Disability</a:t>
                      </a:r>
                      <a:endParaRPr lang="en-ZA" sz="20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Drop-down list</a:t>
                      </a:r>
                      <a:endParaRPr lang="en-ZA" sz="2000" b="0" dirty="0"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dirty="0">
                          <a:latin typeface="+mn-lt"/>
                        </a:rPr>
                        <a:t>Select from down-down</a:t>
                      </a:r>
                      <a:endParaRPr lang="en-ZA" sz="2000" b="0" dirty="0"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38142550"/>
                  </a:ext>
                </a:extLst>
              </a:tr>
              <a:tr h="660245">
                <a:tc>
                  <a:txBody>
                    <a:bodyPr/>
                    <a:lstStyle/>
                    <a:p>
                      <a:r>
                        <a:rPr lang="en-US" sz="2000" b="1" dirty="0"/>
                        <a:t>Home Language</a:t>
                      </a:r>
                      <a:endParaRPr lang="en-ZA" sz="20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Drop-down list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/>
                        <a:t>Do not default to “English” if the learner speaks a different home language.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97890680"/>
                  </a:ext>
                </a:extLst>
              </a:tr>
              <a:tr h="660245">
                <a:tc>
                  <a:txBody>
                    <a:bodyPr/>
                    <a:lstStyle/>
                    <a:p>
                      <a:r>
                        <a:rPr lang="en-US" sz="2000" b="1" dirty="0"/>
                        <a:t>Socio-economic status</a:t>
                      </a:r>
                      <a:endParaRPr lang="en-ZA" sz="20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Drop-down list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Employed; Unemployed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289932468"/>
                  </a:ext>
                </a:extLst>
              </a:tr>
              <a:tr h="655000">
                <a:tc>
                  <a:txBody>
                    <a:bodyPr/>
                    <a:lstStyle/>
                    <a:p>
                      <a:r>
                        <a:rPr lang="en-US" sz="2000" b="1" dirty="0"/>
                        <a:t>Telephone Number</a:t>
                      </a:r>
                      <a:endParaRPr lang="en-ZA" sz="20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Free Text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2000" i="0" dirty="0"/>
                        <a:t>No spaces allowed</a:t>
                      </a:r>
                      <a:endParaRPr lang="en-ZA" sz="2000" i="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41504238"/>
                  </a:ext>
                </a:extLst>
              </a:tr>
              <a:tr h="660245">
                <a:tc>
                  <a:txBody>
                    <a:bodyPr/>
                    <a:lstStyle/>
                    <a:p>
                      <a:r>
                        <a:rPr lang="en-US" sz="2000" b="1" dirty="0"/>
                        <a:t>Cell Phone Number</a:t>
                      </a:r>
                      <a:endParaRPr lang="en-ZA" sz="20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Free Text</a:t>
                      </a:r>
                      <a:endParaRPr lang="en-ZA" sz="2000" dirty="0"/>
                    </a:p>
                    <a:p>
                      <a:pPr algn="ctr"/>
                      <a:endParaRPr lang="en-ZA" sz="2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 spaces allowed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671692732"/>
                  </a:ext>
                </a:extLst>
              </a:tr>
              <a:tr h="660245">
                <a:tc>
                  <a:txBody>
                    <a:bodyPr/>
                    <a:lstStyle/>
                    <a:p>
                      <a:r>
                        <a:rPr lang="en-US" sz="2000" b="1" dirty="0"/>
                        <a:t>Fax Number</a:t>
                      </a:r>
                      <a:endParaRPr lang="en-ZA" sz="20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Free Text</a:t>
                      </a:r>
                      <a:endParaRPr lang="en-ZA" sz="2000" dirty="0"/>
                    </a:p>
                    <a:p>
                      <a:pPr algn="ctr"/>
                      <a:endParaRPr lang="en-ZA" sz="2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Not required. May leave blank.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848107995"/>
                  </a:ext>
                </a:extLst>
              </a:tr>
              <a:tr h="660245">
                <a:tc>
                  <a:txBody>
                    <a:bodyPr/>
                    <a:lstStyle/>
                    <a:p>
                      <a:r>
                        <a:rPr lang="en-US" sz="2000" b="1" dirty="0"/>
                        <a:t>Email Address</a:t>
                      </a:r>
                      <a:endParaRPr lang="en-ZA" sz="20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Free Text</a:t>
                      </a:r>
                      <a:endParaRPr lang="en-ZA" sz="2000" dirty="0"/>
                    </a:p>
                    <a:p>
                      <a:pPr algn="ctr"/>
                      <a:endParaRPr lang="en-ZA" sz="2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2000" u="sng" dirty="0"/>
                        <a:t>Learner’s </a:t>
                      </a:r>
                      <a:r>
                        <a:rPr lang="en-US" sz="2000" dirty="0"/>
                        <a:t>Email address only. Email address of Employer or Provider not allowable.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795075114"/>
                  </a:ext>
                </a:extLst>
              </a:tr>
            </a:tbl>
          </a:graphicData>
        </a:graphic>
      </p:graphicFrame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86EC26F-694E-46F2-9EA3-6AEB287690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91638" y="1651000"/>
            <a:ext cx="474662" cy="3043238"/>
          </a:xfrm>
        </p:spPr>
        <p:txBody>
          <a:bodyPr/>
          <a:lstStyle/>
          <a:p>
            <a:r>
              <a:rPr lang="en-US" dirty="0"/>
              <a:t> PERSONAL INFORMATION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01316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C2A8E-7DFF-485F-BB4A-100BB44FE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AE71-0FD9-413E-A828-75A09D2C0772}" type="slidenum">
              <a:rPr lang="en-ZA" smtClean="0"/>
              <a:t>25</a:t>
            </a:fld>
            <a:endParaRPr lang="en-ZA"/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0837CBA7-9A07-41ED-B7FA-8DCD2CBA7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391209"/>
              </p:ext>
            </p:extLst>
          </p:nvPr>
        </p:nvGraphicFramePr>
        <p:xfrm>
          <a:off x="422367" y="1036744"/>
          <a:ext cx="8806649" cy="5490590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2638039">
                  <a:extLst>
                    <a:ext uri="{9D8B030D-6E8A-4147-A177-3AD203B41FA5}">
                      <a16:colId xmlns:a16="http://schemas.microsoft.com/office/drawing/2014/main" val="3742159882"/>
                    </a:ext>
                  </a:extLst>
                </a:gridCol>
                <a:gridCol w="1064712">
                  <a:extLst>
                    <a:ext uri="{9D8B030D-6E8A-4147-A177-3AD203B41FA5}">
                      <a16:colId xmlns:a16="http://schemas.microsoft.com/office/drawing/2014/main" val="2134784394"/>
                    </a:ext>
                  </a:extLst>
                </a:gridCol>
                <a:gridCol w="5103898">
                  <a:extLst>
                    <a:ext uri="{9D8B030D-6E8A-4147-A177-3AD203B41FA5}">
                      <a16:colId xmlns:a16="http://schemas.microsoft.com/office/drawing/2014/main" val="161629063"/>
                    </a:ext>
                  </a:extLst>
                </a:gridCol>
              </a:tblGrid>
              <a:tr h="414590">
                <a:tc>
                  <a:txBody>
                    <a:bodyPr/>
                    <a:lstStyle/>
                    <a:p>
                      <a:r>
                        <a:rPr lang="en-US" sz="2000" b="1" dirty="0"/>
                        <a:t>Physical Code (Address)</a:t>
                      </a:r>
                      <a:endParaRPr lang="en-ZA" sz="20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Free Text</a:t>
                      </a:r>
                      <a:endParaRPr lang="en-ZA" sz="2000" b="0" dirty="0"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dirty="0">
                          <a:latin typeface="+mn-lt"/>
                        </a:rPr>
                        <a:t>Must consist of 4 characters. No spaces allowed.</a:t>
                      </a:r>
                      <a:endParaRPr lang="en-ZA" sz="2000" b="0" dirty="0"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38142550"/>
                  </a:ext>
                </a:extLst>
              </a:tr>
              <a:tr h="599806">
                <a:tc>
                  <a:txBody>
                    <a:bodyPr/>
                    <a:lstStyle/>
                    <a:p>
                      <a:r>
                        <a:rPr lang="en-US" sz="2000" b="1" dirty="0"/>
                        <a:t>Physical Address Line 1</a:t>
                      </a:r>
                      <a:endParaRPr lang="en-ZA" sz="20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</a:rPr>
                        <a:t>Free Text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/>
                        <a:t>May not contain only numbers.</a:t>
                      </a:r>
                    </a:p>
                    <a:p>
                      <a:pPr algn="l" fontAlgn="t"/>
                      <a:r>
                        <a:rPr lang="en-US" sz="2000" dirty="0"/>
                        <a:t>May not be the Employers or Providers address.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97890680"/>
                  </a:ext>
                </a:extLst>
              </a:tr>
              <a:tr h="599806">
                <a:tc>
                  <a:txBody>
                    <a:bodyPr/>
                    <a:lstStyle/>
                    <a:p>
                      <a:r>
                        <a:rPr lang="en-US" sz="2000" b="1" dirty="0"/>
                        <a:t>Physical Address Line 2</a:t>
                      </a:r>
                      <a:endParaRPr lang="en-ZA" sz="20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</a:rPr>
                        <a:t>Free Text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May not contain only numbers May not be the Employers or Providers address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289932468"/>
                  </a:ext>
                </a:extLst>
              </a:tr>
              <a:tr h="868029">
                <a:tc>
                  <a:txBody>
                    <a:bodyPr/>
                    <a:lstStyle/>
                    <a:p>
                      <a:r>
                        <a:rPr lang="en-US" sz="2000" b="1" dirty="0"/>
                        <a:t>Physical Address Line 3</a:t>
                      </a:r>
                      <a:endParaRPr lang="en-ZA" sz="20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Free Text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2000" i="0" dirty="0"/>
                        <a:t>May be left blank. May not contain only numbers. </a:t>
                      </a:r>
                    </a:p>
                    <a:p>
                      <a:r>
                        <a:rPr lang="en-US" sz="2000" dirty="0"/>
                        <a:t>May not be the Employers or Providers address</a:t>
                      </a:r>
                      <a:endParaRPr lang="en-ZA" sz="2000" i="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41504238"/>
                  </a:ext>
                </a:extLst>
              </a:tr>
              <a:tr h="599806">
                <a:tc>
                  <a:txBody>
                    <a:bodyPr/>
                    <a:lstStyle/>
                    <a:p>
                      <a:r>
                        <a:rPr lang="en-US" sz="2000" b="1" dirty="0"/>
                        <a:t>Physical Municipality</a:t>
                      </a:r>
                      <a:endParaRPr lang="en-ZA" sz="20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Drop-down list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Must correspond to the address location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671692732"/>
                  </a:ext>
                </a:extLst>
              </a:tr>
              <a:tr h="599806">
                <a:tc>
                  <a:txBody>
                    <a:bodyPr/>
                    <a:lstStyle/>
                    <a:p>
                      <a:r>
                        <a:rPr lang="en-US" sz="2000" b="1" dirty="0"/>
                        <a:t>Physical Urban/Rural</a:t>
                      </a:r>
                      <a:endParaRPr lang="en-ZA" sz="20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Drop-down list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Must correspond to address location. Address cannot be urban area but “Rural” selected, </a:t>
                      </a:r>
                      <a:r>
                        <a:rPr lang="en-US" sz="2000" dirty="0" err="1"/>
                        <a:t>etc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848107995"/>
                  </a:ext>
                </a:extLst>
              </a:tr>
              <a:tr h="599806">
                <a:tc>
                  <a:txBody>
                    <a:bodyPr/>
                    <a:lstStyle/>
                    <a:p>
                      <a:r>
                        <a:rPr lang="en-US" sz="2000" b="1" dirty="0"/>
                        <a:t>Physical Province</a:t>
                      </a:r>
                      <a:endParaRPr lang="en-ZA" sz="20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Drop-down list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Must correspond to address.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795075114"/>
                  </a:ext>
                </a:extLst>
              </a:tr>
              <a:tr h="599806">
                <a:tc>
                  <a:txBody>
                    <a:bodyPr/>
                    <a:lstStyle/>
                    <a:p>
                      <a:r>
                        <a:rPr lang="en-US" sz="2000" b="1" dirty="0"/>
                        <a:t>STATSSA Area Code</a:t>
                      </a:r>
                      <a:endParaRPr lang="en-ZA" sz="20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Drop-down list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Must correspond to learner’s suburb or area (address).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572007582"/>
                  </a:ext>
                </a:extLst>
              </a:tr>
            </a:tbl>
          </a:graphicData>
        </a:graphic>
      </p:graphicFrame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ECA806D-55D9-4388-A3B6-749694149E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91638" y="1651000"/>
            <a:ext cx="474662" cy="3043238"/>
          </a:xfrm>
        </p:spPr>
        <p:txBody>
          <a:bodyPr/>
          <a:lstStyle/>
          <a:p>
            <a:r>
              <a:rPr lang="en-US" dirty="0"/>
              <a:t>PERSONAL INFORMATION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58258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88BFE-E56D-4FFF-9FF2-182E071FA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EMPOWERED TO </a:t>
            </a:r>
            <a:r>
              <a:rPr lang="en-ZA" b="1"/>
              <a:t>INFLUENCE</a:t>
            </a:r>
            <a:r>
              <a:rPr lang="en-ZA"/>
              <a:t> AND </a:t>
            </a:r>
            <a:r>
              <a:rPr lang="en-ZA" b="1"/>
              <a:t>INSPIRE.</a:t>
            </a:r>
            <a:endParaRPr lang="en-ZA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C2A8E-7DFF-485F-BB4A-100BB44FE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AE71-0FD9-413E-A828-75A09D2C0772}" type="slidenum">
              <a:rPr lang="en-ZA" smtClean="0"/>
              <a:t>26</a:t>
            </a:fld>
            <a:endParaRPr lang="en-ZA"/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0837CBA7-9A07-41ED-B7FA-8DCD2CBA7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380381"/>
              </p:ext>
            </p:extLst>
          </p:nvPr>
        </p:nvGraphicFramePr>
        <p:xfrm>
          <a:off x="313152" y="1028700"/>
          <a:ext cx="8714149" cy="4696631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2401285">
                  <a:extLst>
                    <a:ext uri="{9D8B030D-6E8A-4147-A177-3AD203B41FA5}">
                      <a16:colId xmlns:a16="http://schemas.microsoft.com/office/drawing/2014/main" val="3742159882"/>
                    </a:ext>
                  </a:extLst>
                </a:gridCol>
                <a:gridCol w="1122209">
                  <a:extLst>
                    <a:ext uri="{9D8B030D-6E8A-4147-A177-3AD203B41FA5}">
                      <a16:colId xmlns:a16="http://schemas.microsoft.com/office/drawing/2014/main" val="2134784394"/>
                    </a:ext>
                  </a:extLst>
                </a:gridCol>
                <a:gridCol w="1564511">
                  <a:extLst>
                    <a:ext uri="{9D8B030D-6E8A-4147-A177-3AD203B41FA5}">
                      <a16:colId xmlns:a16="http://schemas.microsoft.com/office/drawing/2014/main" val="161629063"/>
                    </a:ext>
                  </a:extLst>
                </a:gridCol>
                <a:gridCol w="3626144">
                  <a:extLst>
                    <a:ext uri="{9D8B030D-6E8A-4147-A177-3AD203B41FA5}">
                      <a16:colId xmlns:a16="http://schemas.microsoft.com/office/drawing/2014/main" val="2656982632"/>
                    </a:ext>
                  </a:extLst>
                </a:gridCol>
              </a:tblGrid>
              <a:tr h="769975">
                <a:tc>
                  <a:txBody>
                    <a:bodyPr/>
                    <a:lstStyle/>
                    <a:p>
                      <a:r>
                        <a:rPr lang="en-US" sz="2000" b="1" dirty="0"/>
                        <a:t>Postal Address</a:t>
                      </a:r>
                      <a:endParaRPr lang="en-ZA" sz="2000" b="1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en-ZA" sz="2000" b="0" dirty="0"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2000" b="0" dirty="0">
                          <a:latin typeface="+mn-lt"/>
                        </a:rPr>
                        <a:t>May enter the same as that captured for </a:t>
                      </a:r>
                      <a:r>
                        <a:rPr lang="en-US" sz="2000" b="1" dirty="0">
                          <a:latin typeface="+mn-lt"/>
                        </a:rPr>
                        <a:t>Physical</a:t>
                      </a:r>
                      <a:r>
                        <a:rPr lang="en-US" sz="2000" b="0" dirty="0">
                          <a:latin typeface="+mn-lt"/>
                        </a:rPr>
                        <a:t> Address/Code/Municipality, </a:t>
                      </a:r>
                      <a:r>
                        <a:rPr lang="en-US" sz="2000" b="0" dirty="0" err="1">
                          <a:latin typeface="+mn-lt"/>
                        </a:rPr>
                        <a:t>etc</a:t>
                      </a:r>
                      <a:endParaRPr lang="en-ZA" sz="2000" b="0" dirty="0">
                        <a:latin typeface="+mn-lt"/>
                      </a:endParaRPr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142550"/>
                  </a:ext>
                </a:extLst>
              </a:tr>
              <a:tr h="137728">
                <a:tc>
                  <a:txBody>
                    <a:bodyPr/>
                    <a:lstStyle/>
                    <a:p>
                      <a:endParaRPr lang="en-ZA" sz="800" b="1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endParaRPr lang="en-ZA" sz="800" dirty="0"/>
                    </a:p>
                  </a:txBody>
                  <a:tcPr marL="36000" marR="36000" marT="0" marB="0" anchor="ctr"/>
                </a:tc>
                <a:tc gridSpan="2">
                  <a:txBody>
                    <a:bodyPr/>
                    <a:lstStyle/>
                    <a:p>
                      <a:pPr algn="l" fontAlgn="t"/>
                      <a:endParaRPr lang="en-ZA" sz="800" dirty="0"/>
                    </a:p>
                  </a:txBody>
                  <a:tcPr marL="36000" marR="3600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90680"/>
                  </a:ext>
                </a:extLst>
              </a:tr>
              <a:tr h="769975">
                <a:tc>
                  <a:txBody>
                    <a:bodyPr/>
                    <a:lstStyle/>
                    <a:p>
                      <a:r>
                        <a:rPr lang="en-US" sz="2000" b="1" dirty="0"/>
                        <a:t>Last School EMIS</a:t>
                      </a:r>
                      <a:endParaRPr lang="en-ZA" sz="2000" b="1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Drop-down list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r>
                        <a:rPr lang="en-US" sz="2000" dirty="0"/>
                        <a:t>Select from dropdown. </a:t>
                      </a:r>
                    </a:p>
                    <a:p>
                      <a:r>
                        <a:rPr lang="en-US" sz="2000" dirty="0"/>
                        <a:t>Do not select “Unknown”</a:t>
                      </a:r>
                      <a:endParaRPr lang="en-ZA" sz="2000" dirty="0"/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932468"/>
                  </a:ext>
                </a:extLst>
              </a:tr>
              <a:tr h="763858">
                <a:tc>
                  <a:txBody>
                    <a:bodyPr/>
                    <a:lstStyle/>
                    <a:p>
                      <a:r>
                        <a:rPr lang="en-US" sz="2000" b="1" dirty="0"/>
                        <a:t>Last School Year</a:t>
                      </a:r>
                      <a:endParaRPr lang="en-ZA" sz="2000" b="1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Free Text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r>
                        <a:rPr lang="en-US" sz="2000" i="0" dirty="0"/>
                        <a:t>Capture Year only</a:t>
                      </a:r>
                      <a:endParaRPr lang="en-ZA" sz="2000" i="0" dirty="0"/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04238"/>
                  </a:ext>
                </a:extLst>
              </a:tr>
              <a:tr h="186372">
                <a:tc>
                  <a:txBody>
                    <a:bodyPr/>
                    <a:lstStyle/>
                    <a:p>
                      <a:endParaRPr lang="en-ZA" sz="800" b="1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lang="en-ZA" sz="800" dirty="0"/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endParaRPr lang="en-ZA" sz="800" dirty="0"/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692732"/>
                  </a:ext>
                </a:extLst>
              </a:tr>
              <a:tr h="769975">
                <a:tc>
                  <a:txBody>
                    <a:bodyPr/>
                    <a:lstStyle/>
                    <a:p>
                      <a:r>
                        <a:rPr lang="en-US" sz="2000" b="1" dirty="0"/>
                        <a:t>POPI Act Status</a:t>
                      </a:r>
                      <a:endParaRPr lang="en-ZA" sz="2000" b="1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Drop-down list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Default: </a:t>
                      </a:r>
                      <a:r>
                        <a:rPr lang="en-US" sz="2000" i="1" dirty="0"/>
                        <a:t>N/A</a:t>
                      </a:r>
                      <a:endParaRPr lang="en-ZA" sz="2000" i="1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Agree</a:t>
                      </a:r>
                    </a:p>
                    <a:p>
                      <a:r>
                        <a:rPr lang="en-US" sz="2000" dirty="0"/>
                        <a:t>Disagree</a:t>
                      </a:r>
                      <a:endParaRPr lang="en-ZA" sz="20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848107995"/>
                  </a:ext>
                </a:extLst>
              </a:tr>
              <a:tr h="1280155">
                <a:tc>
                  <a:txBody>
                    <a:bodyPr/>
                    <a:lstStyle/>
                    <a:p>
                      <a:r>
                        <a:rPr lang="en-US" sz="2000" b="1" dirty="0"/>
                        <a:t>POPI Act Status Date (dd/mm/yyyy)</a:t>
                      </a:r>
                      <a:endParaRPr lang="en-ZA" sz="2000" b="1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Free Text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01/01/1900</a:t>
                      </a:r>
                      <a:endParaRPr lang="en-ZA" sz="20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Date may not be greater than </a:t>
                      </a:r>
                      <a:r>
                        <a:rPr lang="en-US" sz="2000" b="1" dirty="0"/>
                        <a:t>Enrolment</a:t>
                      </a:r>
                      <a:r>
                        <a:rPr lang="en-US" sz="2000" dirty="0"/>
                        <a:t> </a:t>
                      </a:r>
                      <a:r>
                        <a:rPr lang="en-US" sz="2000" i="1" dirty="0"/>
                        <a:t>Commencement/ Start Date</a:t>
                      </a:r>
                    </a:p>
                    <a:p>
                      <a:r>
                        <a:rPr lang="en-US" sz="2000" i="0" dirty="0"/>
                        <a:t>Date format: dd/mm/yyyy</a:t>
                      </a:r>
                      <a:endParaRPr lang="en-ZA" sz="2000" i="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2795075114"/>
                  </a:ext>
                </a:extLst>
              </a:tr>
            </a:tbl>
          </a:graphicData>
        </a:graphic>
      </p:graphicFrame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F9E8D42-8D68-43C5-A5FA-D2728BBBE7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91638" y="1651000"/>
            <a:ext cx="474662" cy="3043238"/>
          </a:xfrm>
        </p:spPr>
        <p:txBody>
          <a:bodyPr/>
          <a:lstStyle/>
          <a:p>
            <a:r>
              <a:rPr lang="en-US" dirty="0"/>
              <a:t>PERSONAL INFORMATION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15156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F18D4E2-626E-4AF5-8E69-2F8FC7F3C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04" y="576473"/>
            <a:ext cx="8358789" cy="480349"/>
          </a:xfrm>
        </p:spPr>
        <p:txBody>
          <a:bodyPr/>
          <a:lstStyle/>
          <a:p>
            <a:r>
              <a:rPr lang="en-GB" dirty="0"/>
              <a:t>CAPTURING LEARNERS’ ENROLMENT INFORMATION</a:t>
            </a:r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C2A8E-7DFF-485F-BB4A-100BB44FE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AE71-0FD9-413E-A828-75A09D2C0772}" type="slidenum">
              <a:rPr lang="en-ZA" smtClean="0"/>
              <a:t>27</a:t>
            </a:fld>
            <a:endParaRPr lang="en-ZA"/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0837CBA7-9A07-41ED-B7FA-8DCD2CBA7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240479"/>
              </p:ext>
            </p:extLst>
          </p:nvPr>
        </p:nvGraphicFramePr>
        <p:xfrm>
          <a:off x="338204" y="1164921"/>
          <a:ext cx="8701624" cy="4784945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2397833">
                  <a:extLst>
                    <a:ext uri="{9D8B030D-6E8A-4147-A177-3AD203B41FA5}">
                      <a16:colId xmlns:a16="http://schemas.microsoft.com/office/drawing/2014/main" val="3742159882"/>
                    </a:ext>
                  </a:extLst>
                </a:gridCol>
                <a:gridCol w="1120596">
                  <a:extLst>
                    <a:ext uri="{9D8B030D-6E8A-4147-A177-3AD203B41FA5}">
                      <a16:colId xmlns:a16="http://schemas.microsoft.com/office/drawing/2014/main" val="2134784394"/>
                    </a:ext>
                  </a:extLst>
                </a:gridCol>
                <a:gridCol w="5183195">
                  <a:extLst>
                    <a:ext uri="{9D8B030D-6E8A-4147-A177-3AD203B41FA5}">
                      <a16:colId xmlns:a16="http://schemas.microsoft.com/office/drawing/2014/main" val="161629063"/>
                    </a:ext>
                  </a:extLst>
                </a:gridCol>
              </a:tblGrid>
              <a:tr h="899626">
                <a:tc>
                  <a:txBody>
                    <a:bodyPr/>
                    <a:lstStyle/>
                    <a:p>
                      <a:r>
                        <a:rPr lang="en-US" sz="2000" b="1" dirty="0"/>
                        <a:t>Provider SDL Number</a:t>
                      </a:r>
                      <a:endParaRPr lang="en-ZA" sz="20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Free Text</a:t>
                      </a:r>
                      <a:endParaRPr lang="en-ZA" sz="2000" b="0" dirty="0"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dirty="0">
                          <a:latin typeface="+mn-lt"/>
                        </a:rPr>
                        <a:t>Allocated by INSETA. </a:t>
                      </a:r>
                      <a:endParaRPr lang="en-ZA" sz="2000" b="0" dirty="0"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38142550"/>
                  </a:ext>
                </a:extLst>
              </a:tr>
              <a:tr h="906830">
                <a:tc>
                  <a:txBody>
                    <a:bodyPr/>
                    <a:lstStyle/>
                    <a:p>
                      <a:r>
                        <a:rPr lang="en-US" sz="2000" b="1" dirty="0"/>
                        <a:t>Institution Type</a:t>
                      </a:r>
                      <a:endParaRPr lang="en-ZA" sz="20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Free Text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/>
                        <a:t>Private (Provider is a Private College/entity)</a:t>
                      </a:r>
                    </a:p>
                    <a:p>
                      <a:pPr algn="l" fontAlgn="t"/>
                      <a:r>
                        <a:rPr lang="en-US" sz="2000" dirty="0"/>
                        <a:t>Public (Provider is a government institution)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97890680"/>
                  </a:ext>
                </a:extLst>
              </a:tr>
              <a:tr h="906830">
                <a:tc>
                  <a:txBody>
                    <a:bodyPr/>
                    <a:lstStyle/>
                    <a:p>
                      <a:r>
                        <a:rPr lang="en-US" sz="2000" b="1" dirty="0"/>
                        <a:t>Institution Name</a:t>
                      </a:r>
                      <a:endParaRPr lang="en-ZA" sz="20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Free Text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Name under which the provider is accredited under. 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289932468"/>
                  </a:ext>
                </a:extLst>
              </a:tr>
              <a:tr h="257999">
                <a:tc>
                  <a:txBody>
                    <a:bodyPr/>
                    <a:lstStyle/>
                    <a:p>
                      <a:endParaRPr lang="en-ZA" sz="8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en-ZA" sz="8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 sz="800" i="1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41504238"/>
                  </a:ext>
                </a:extLst>
              </a:tr>
              <a:tr h="906830">
                <a:tc>
                  <a:txBody>
                    <a:bodyPr/>
                    <a:lstStyle/>
                    <a:p>
                      <a:r>
                        <a:rPr lang="en-US" sz="2000" b="1" dirty="0"/>
                        <a:t>Sponsorship </a:t>
                      </a:r>
                      <a:endParaRPr lang="en-ZA" sz="20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Drop-down list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Learner is “SETA-funded” 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671692732"/>
                  </a:ext>
                </a:extLst>
              </a:tr>
              <a:tr h="906830">
                <a:tc>
                  <a:txBody>
                    <a:bodyPr/>
                    <a:lstStyle/>
                    <a:p>
                      <a:r>
                        <a:rPr lang="en-US" sz="2000" b="1" dirty="0"/>
                        <a:t>Financial Year</a:t>
                      </a:r>
                      <a:endParaRPr lang="en-ZA" sz="20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Drop-down list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Learner’s Enrolment </a:t>
                      </a:r>
                      <a:r>
                        <a:rPr lang="en-US" sz="2000" i="1" dirty="0"/>
                        <a:t>Commencement/Start Date </a:t>
                      </a:r>
                      <a:r>
                        <a:rPr lang="en-US" sz="2000" dirty="0"/>
                        <a:t>must correspond to the selected Financial Year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848107995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269A996-E693-4E05-98C8-0A23CF44CB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91638" y="1651000"/>
            <a:ext cx="474662" cy="3043238"/>
          </a:xfrm>
        </p:spPr>
        <p:txBody>
          <a:bodyPr/>
          <a:lstStyle/>
          <a:p>
            <a:r>
              <a:rPr lang="en-US" dirty="0"/>
              <a:t>ENROLMENT INFORMATION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25902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C2A8E-7DFF-485F-BB4A-100BB44FE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AE71-0FD9-413E-A828-75A09D2C0772}" type="slidenum">
              <a:rPr lang="en-ZA" smtClean="0"/>
              <a:t>28</a:t>
            </a:fld>
            <a:endParaRPr lang="en-ZA"/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0837CBA7-9A07-41ED-B7FA-8DCD2CBA7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033111"/>
              </p:ext>
            </p:extLst>
          </p:nvPr>
        </p:nvGraphicFramePr>
        <p:xfrm>
          <a:off x="338204" y="1028700"/>
          <a:ext cx="8701624" cy="5112576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2397833">
                  <a:extLst>
                    <a:ext uri="{9D8B030D-6E8A-4147-A177-3AD203B41FA5}">
                      <a16:colId xmlns:a16="http://schemas.microsoft.com/office/drawing/2014/main" val="3742159882"/>
                    </a:ext>
                  </a:extLst>
                </a:gridCol>
                <a:gridCol w="1120596">
                  <a:extLst>
                    <a:ext uri="{9D8B030D-6E8A-4147-A177-3AD203B41FA5}">
                      <a16:colId xmlns:a16="http://schemas.microsoft.com/office/drawing/2014/main" val="2134784394"/>
                    </a:ext>
                  </a:extLst>
                </a:gridCol>
                <a:gridCol w="5183195">
                  <a:extLst>
                    <a:ext uri="{9D8B030D-6E8A-4147-A177-3AD203B41FA5}">
                      <a16:colId xmlns:a16="http://schemas.microsoft.com/office/drawing/2014/main" val="161629063"/>
                    </a:ext>
                  </a:extLst>
                </a:gridCol>
              </a:tblGrid>
              <a:tr h="428733">
                <a:tc gridSpan="3">
                  <a:txBody>
                    <a:bodyPr/>
                    <a:lstStyle/>
                    <a:p>
                      <a:r>
                        <a:rPr lang="en-US" sz="2400" b="1" dirty="0"/>
                        <a:t>BURSARY ENROLMENT (Qualifications)</a:t>
                      </a:r>
                      <a:endParaRPr lang="en-ZA" sz="2400" b="1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en-ZA" sz="2000" b="0" dirty="0"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ZA" sz="2000" b="0" dirty="0"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8844120"/>
                  </a:ext>
                </a:extLst>
              </a:tr>
              <a:tr h="747216">
                <a:tc>
                  <a:txBody>
                    <a:bodyPr/>
                    <a:lstStyle/>
                    <a:p>
                      <a:r>
                        <a:rPr lang="en-US" sz="2000" b="1" dirty="0"/>
                        <a:t>Qualification SAQA ID</a:t>
                      </a:r>
                      <a:endParaRPr lang="en-ZA" sz="20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Free Text</a:t>
                      </a:r>
                      <a:endParaRPr lang="en-ZA" sz="2000" b="0" dirty="0"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dirty="0">
                          <a:latin typeface="+mn-lt"/>
                        </a:rPr>
                        <a:t>As per SAQA </a:t>
                      </a:r>
                      <a:r>
                        <a:rPr lang="en-US" sz="2000" b="0" u="sng" dirty="0">
                          <a:latin typeface="+mn-lt"/>
                        </a:rPr>
                        <a:t>Learning </a:t>
                      </a:r>
                      <a:r>
                        <a:rPr lang="en-US" sz="2000" b="0" u="sng" dirty="0" err="1">
                          <a:latin typeface="+mn-lt"/>
                        </a:rPr>
                        <a:t>Programme</a:t>
                      </a:r>
                      <a:r>
                        <a:rPr lang="en-US" sz="2000" b="0" u="sng" dirty="0">
                          <a:latin typeface="+mn-lt"/>
                        </a:rPr>
                        <a:t> </a:t>
                      </a:r>
                      <a:r>
                        <a:rPr lang="en-US" sz="2000" b="0" dirty="0">
                          <a:latin typeface="+mn-lt"/>
                        </a:rPr>
                        <a:t>ID (reflected on learner’s </a:t>
                      </a:r>
                      <a:r>
                        <a:rPr lang="en-US" sz="2000" b="0" i="1" dirty="0">
                          <a:latin typeface="+mn-lt"/>
                        </a:rPr>
                        <a:t>Proof of Registration </a:t>
                      </a:r>
                      <a:r>
                        <a:rPr lang="en-US" sz="2000" b="0" dirty="0">
                          <a:latin typeface="+mn-lt"/>
                        </a:rPr>
                        <a:t>doc)</a:t>
                      </a:r>
                      <a:endParaRPr lang="en-ZA" sz="2000" b="0" dirty="0"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38142550"/>
                  </a:ext>
                </a:extLst>
              </a:tr>
              <a:tr h="676445">
                <a:tc>
                  <a:txBody>
                    <a:bodyPr/>
                    <a:lstStyle/>
                    <a:p>
                      <a:r>
                        <a:rPr lang="en-US" sz="2000" b="1" dirty="0"/>
                        <a:t>NQF Level</a:t>
                      </a:r>
                      <a:endParaRPr lang="en-ZA" sz="20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Free Text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/>
                        <a:t>As per SAQA Learning </a:t>
                      </a:r>
                      <a:r>
                        <a:rPr lang="en-US" sz="2000" dirty="0" err="1"/>
                        <a:t>Programme</a:t>
                      </a:r>
                      <a:r>
                        <a:rPr lang="en-US" sz="2000" dirty="0"/>
                        <a:t> NQF Level (reflected on learner’s </a:t>
                      </a:r>
                      <a:r>
                        <a:rPr lang="en-US" sz="2000" i="1" dirty="0"/>
                        <a:t>Proof of Registration </a:t>
                      </a:r>
                      <a:r>
                        <a:rPr lang="en-US" sz="2000" dirty="0"/>
                        <a:t>doc)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97890680"/>
                  </a:ext>
                </a:extLst>
              </a:tr>
              <a:tr h="753200">
                <a:tc>
                  <a:txBody>
                    <a:bodyPr/>
                    <a:lstStyle/>
                    <a:p>
                      <a:r>
                        <a:rPr lang="en-US" sz="2000" b="1" dirty="0"/>
                        <a:t>OFO Code</a:t>
                      </a:r>
                      <a:endParaRPr lang="en-ZA" sz="20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Drop-down list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Select from drop-down list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289932468"/>
                  </a:ext>
                </a:extLst>
              </a:tr>
              <a:tr h="753200">
                <a:tc>
                  <a:txBody>
                    <a:bodyPr/>
                    <a:lstStyle/>
                    <a:p>
                      <a:r>
                        <a:rPr lang="en-US" sz="2000" b="1" dirty="0"/>
                        <a:t>Bursary Status</a:t>
                      </a:r>
                      <a:endParaRPr lang="en-ZA" sz="20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Drop-down list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Registered (</a:t>
                      </a:r>
                      <a:r>
                        <a:rPr lang="en-US" sz="2000" i="1" dirty="0"/>
                        <a:t>Proof of Registration </a:t>
                      </a:r>
                      <a:r>
                        <a:rPr lang="en-US" sz="2000" dirty="0"/>
                        <a:t>doc)</a:t>
                      </a:r>
                    </a:p>
                    <a:p>
                      <a:r>
                        <a:rPr lang="en-US" sz="2000" dirty="0"/>
                        <a:t>Completed (Learner’s </a:t>
                      </a:r>
                      <a:r>
                        <a:rPr lang="en-US" sz="2000" i="1" dirty="0"/>
                        <a:t>Statement of Results)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671692732"/>
                  </a:ext>
                </a:extLst>
              </a:tr>
              <a:tr h="753200">
                <a:tc>
                  <a:txBody>
                    <a:bodyPr/>
                    <a:lstStyle/>
                    <a:p>
                      <a:r>
                        <a:rPr lang="en-US" sz="2000" b="1" dirty="0"/>
                        <a:t>Start Date</a:t>
                      </a:r>
                      <a:endParaRPr lang="en-ZA" sz="20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Free Text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As per Learner’s </a:t>
                      </a:r>
                      <a:r>
                        <a:rPr lang="en-US" sz="2000" i="1" dirty="0"/>
                        <a:t>Proof of Registration </a:t>
                      </a:r>
                      <a:r>
                        <a:rPr lang="en-US" sz="2000" dirty="0"/>
                        <a:t>document</a:t>
                      </a:r>
                    </a:p>
                    <a:p>
                      <a:r>
                        <a:rPr lang="en-US" sz="2000" dirty="0"/>
                        <a:t>Date Format: dd/mm/yyyy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848107995"/>
                  </a:ext>
                </a:extLst>
              </a:tr>
              <a:tr h="978939">
                <a:tc>
                  <a:txBody>
                    <a:bodyPr/>
                    <a:lstStyle/>
                    <a:p>
                      <a:r>
                        <a:rPr lang="en-US" sz="2000" b="1" dirty="0"/>
                        <a:t>End Date</a:t>
                      </a:r>
                      <a:endParaRPr lang="en-ZA" sz="20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Free Text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As per Learner’s </a:t>
                      </a:r>
                      <a:r>
                        <a:rPr lang="en-US" sz="2000" i="1" dirty="0"/>
                        <a:t>Proof of Registration </a:t>
                      </a:r>
                      <a:r>
                        <a:rPr lang="en-US" sz="2000" dirty="0"/>
                        <a:t>document or </a:t>
                      </a:r>
                      <a:r>
                        <a:rPr lang="en-US" sz="2000" i="1" dirty="0"/>
                        <a:t>Statement of Results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Date format: dd/mm/yyyy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554307993"/>
                  </a:ext>
                </a:extLst>
              </a:tr>
            </a:tbl>
          </a:graphicData>
        </a:graphic>
      </p:graphicFrame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42E5B4A-7B3D-4822-A7EC-D981F87AF1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91638" y="1651000"/>
            <a:ext cx="474662" cy="3043238"/>
          </a:xfrm>
        </p:spPr>
        <p:txBody>
          <a:bodyPr/>
          <a:lstStyle/>
          <a:p>
            <a:r>
              <a:rPr lang="en-US" dirty="0"/>
              <a:t>ENROLMENT INFORMATION: BURSARIES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28269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C2A8E-7DFF-485F-BB4A-100BB44FE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AE71-0FD9-413E-A828-75A09D2C0772}" type="slidenum">
              <a:rPr lang="en-ZA" smtClean="0"/>
              <a:t>29</a:t>
            </a:fld>
            <a:endParaRPr lang="en-ZA"/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0837CBA7-9A07-41ED-B7FA-8DCD2CBA7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586691"/>
              </p:ext>
            </p:extLst>
          </p:nvPr>
        </p:nvGraphicFramePr>
        <p:xfrm>
          <a:off x="414404" y="932520"/>
          <a:ext cx="8701624" cy="4992960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2397833">
                  <a:extLst>
                    <a:ext uri="{9D8B030D-6E8A-4147-A177-3AD203B41FA5}">
                      <a16:colId xmlns:a16="http://schemas.microsoft.com/office/drawing/2014/main" val="3742159882"/>
                    </a:ext>
                  </a:extLst>
                </a:gridCol>
                <a:gridCol w="1120596">
                  <a:extLst>
                    <a:ext uri="{9D8B030D-6E8A-4147-A177-3AD203B41FA5}">
                      <a16:colId xmlns:a16="http://schemas.microsoft.com/office/drawing/2014/main" val="2134784394"/>
                    </a:ext>
                  </a:extLst>
                </a:gridCol>
                <a:gridCol w="5183195">
                  <a:extLst>
                    <a:ext uri="{9D8B030D-6E8A-4147-A177-3AD203B41FA5}">
                      <a16:colId xmlns:a16="http://schemas.microsoft.com/office/drawing/2014/main" val="161629063"/>
                    </a:ext>
                  </a:extLst>
                </a:gridCol>
              </a:tblGrid>
              <a:tr h="416727">
                <a:tc gridSpan="3">
                  <a:txBody>
                    <a:bodyPr/>
                    <a:lstStyle/>
                    <a:p>
                      <a:r>
                        <a:rPr lang="en-US" sz="2400" b="1" dirty="0"/>
                        <a:t>SKILLS PROGRAMME ENROLMENT</a:t>
                      </a:r>
                      <a:endParaRPr lang="en-ZA" sz="2400" b="1" dirty="0"/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en-ZA" sz="2000" b="0" dirty="0"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ZA" sz="2000" b="0" dirty="0"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8844120"/>
                  </a:ext>
                </a:extLst>
              </a:tr>
              <a:tr h="907726">
                <a:tc>
                  <a:txBody>
                    <a:bodyPr/>
                    <a:lstStyle/>
                    <a:p>
                      <a:r>
                        <a:rPr lang="en-US" sz="2000" b="1" dirty="0"/>
                        <a:t>Skills </a:t>
                      </a:r>
                      <a:r>
                        <a:rPr lang="en-US" sz="2000" b="1" dirty="0" err="1"/>
                        <a:t>Programme</a:t>
                      </a:r>
                      <a:r>
                        <a:rPr lang="en-US" sz="2000" b="1" dirty="0"/>
                        <a:t> Code</a:t>
                      </a:r>
                      <a:endParaRPr lang="en-ZA" sz="20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</a:rPr>
                        <a:t>Free Text</a:t>
                      </a:r>
                      <a:endParaRPr lang="en-ZA" sz="2000" b="0" dirty="0"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dirty="0">
                          <a:latin typeface="+mn-lt"/>
                        </a:rPr>
                        <a:t>Allocated by the SETA. </a:t>
                      </a:r>
                    </a:p>
                    <a:p>
                      <a:pPr algn="l" fontAlgn="t"/>
                      <a:r>
                        <a:rPr lang="en-US" sz="2000" b="0" dirty="0">
                          <a:latin typeface="+mn-lt"/>
                        </a:rPr>
                        <a:t>Obtain this code from your Skills Development Provider.</a:t>
                      </a:r>
                      <a:endParaRPr lang="en-ZA" sz="2000" b="0" dirty="0">
                        <a:latin typeface="+mn-lt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38142550"/>
                  </a:ext>
                </a:extLst>
              </a:tr>
              <a:tr h="1328461">
                <a:tc>
                  <a:txBody>
                    <a:bodyPr/>
                    <a:lstStyle/>
                    <a:p>
                      <a:r>
                        <a:rPr lang="en-US" sz="2000" b="1" dirty="0"/>
                        <a:t>Commencement Date (dd/mm/yyyy)</a:t>
                      </a:r>
                      <a:endParaRPr lang="en-ZA" sz="20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Free Text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/>
                        <a:t>Challenge: Date reported by the Provider does not correspond with that captured on BI Template (Employer).</a:t>
                      </a:r>
                    </a:p>
                    <a:p>
                      <a:pPr algn="l" fontAlgn="t">
                        <a:spcBef>
                          <a:spcPts val="1200"/>
                        </a:spcBef>
                      </a:pPr>
                      <a:r>
                        <a:rPr lang="en-US" sz="2000" dirty="0"/>
                        <a:t>Date format: dd/mm/yyyy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97890680"/>
                  </a:ext>
                </a:extLst>
              </a:tr>
              <a:tr h="1328461">
                <a:tc>
                  <a:txBody>
                    <a:bodyPr/>
                    <a:lstStyle/>
                    <a:p>
                      <a:r>
                        <a:rPr lang="en-US" sz="2000" b="1" dirty="0"/>
                        <a:t>Completion Date </a:t>
                      </a:r>
                    </a:p>
                    <a:p>
                      <a:r>
                        <a:rPr lang="en-US" sz="2000" b="1" dirty="0"/>
                        <a:t>(dd/mm/yyyy)</a:t>
                      </a:r>
                      <a:endParaRPr lang="en-ZA" sz="20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Free Text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Challenge: Date reported by the Provider does not correspond with that captured on BI Template  (Employer)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sz="2000" dirty="0"/>
                        <a:t>Date format: dd/mm/yyyy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289932468"/>
                  </a:ext>
                </a:extLst>
              </a:tr>
              <a:tr h="627237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Programme</a:t>
                      </a:r>
                      <a:r>
                        <a:rPr lang="en-US" sz="2000" b="1" dirty="0"/>
                        <a:t> Status</a:t>
                      </a:r>
                      <a:endParaRPr lang="en-ZA" sz="20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Drop-down list</a:t>
                      </a:r>
                      <a:endParaRPr lang="en-ZA" sz="20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Enrolled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671692732"/>
                  </a:ext>
                </a:extLst>
              </a:tr>
            </a:tbl>
          </a:graphicData>
        </a:graphic>
      </p:graphicFrame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8602BEC-8FA3-461C-9921-A72860B24F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91638" y="1651000"/>
            <a:ext cx="474662" cy="3043238"/>
          </a:xfrm>
        </p:spPr>
        <p:txBody>
          <a:bodyPr/>
          <a:lstStyle/>
          <a:p>
            <a:r>
              <a:rPr lang="en-US" dirty="0"/>
              <a:t>ENROLMENT INFORMATION: SKILLS PROGRAMME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29676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F18D4E2-626E-4AF5-8E69-2F8FC7F3C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88BFE-E56D-4FFF-9FF2-182E071FA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EMPOWERED TO </a:t>
            </a:r>
            <a:r>
              <a:rPr lang="en-ZA" b="1"/>
              <a:t>INFLUENCE</a:t>
            </a:r>
            <a:r>
              <a:rPr lang="en-ZA"/>
              <a:t> AND </a:t>
            </a:r>
            <a:r>
              <a:rPr lang="en-ZA" b="1"/>
              <a:t>INSPIRE.</a:t>
            </a:r>
            <a:endParaRPr lang="en-ZA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C2A8E-7DFF-485F-BB4A-100BB44FE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AE71-0FD9-413E-A828-75A09D2C0772}" type="slidenum">
              <a:rPr lang="en-ZA" smtClean="0"/>
              <a:t>3</a:t>
            </a:fld>
            <a:endParaRPr lang="en-ZA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6716AC7-3861-4FEF-A1A7-840CF077E7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3197" y="1794776"/>
            <a:ext cx="7466675" cy="3268448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GB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Outline the administration requirements for implementation of each programme </a:t>
            </a:r>
          </a:p>
          <a:p>
            <a:pPr marL="457200" indent="-457200" algn="l">
              <a:buAutoNum type="arabicPeriod"/>
            </a:pPr>
            <a:r>
              <a:rPr lang="en-GB" sz="2000" b="1" dirty="0">
                <a:solidFill>
                  <a:schemeClr val="tx2"/>
                </a:solidFill>
              </a:rPr>
              <a:t>An overview of the NEW reporting tool - SETMIS and how to populate information onto it</a:t>
            </a:r>
          </a:p>
          <a:p>
            <a:pPr marL="457200" indent="-457200" algn="l">
              <a:buAutoNum type="arabicPeriod"/>
            </a:pPr>
            <a:r>
              <a:rPr lang="en-GB" sz="2000" b="1" dirty="0">
                <a:solidFill>
                  <a:schemeClr val="tx2"/>
                </a:solidFill>
              </a:rPr>
              <a:t>INSETA ETQA key processes that will assist with the successful enrolment of learners and certification with the various INSETA Skills Development Providers </a:t>
            </a:r>
            <a:endParaRPr lang="en-ZA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1125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72D9001-FCA1-442D-8E54-85506E9C2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637" y="3102009"/>
            <a:ext cx="6108726" cy="831344"/>
          </a:xfrm>
        </p:spPr>
        <p:txBody>
          <a:bodyPr>
            <a:normAutofit/>
          </a:bodyPr>
          <a:lstStyle/>
          <a:p>
            <a:pPr algn="ctr"/>
            <a:r>
              <a:rPr lang="en-ZA" sz="4400" b="0" i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Questions &amp; Answers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2178B3-CB72-4E52-A232-1D14F7E5A3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EMPOWERED TO </a:t>
            </a:r>
            <a:r>
              <a:rPr lang="en-ZA" b="1"/>
              <a:t>INFLUENCE</a:t>
            </a:r>
            <a:r>
              <a:rPr lang="en-ZA"/>
              <a:t> AND </a:t>
            </a:r>
            <a:r>
              <a:rPr lang="en-ZA" b="1"/>
              <a:t>INSPIRE.</a:t>
            </a:r>
            <a:endParaRPr lang="en-ZA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7BEC0A-7EA3-4E00-A5BA-2C75FE2296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72AE71-0FD9-413E-A828-75A09D2C0772}" type="slidenum">
              <a:rPr lang="en-ZA" smtClean="0"/>
              <a:t>30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983008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8EF24A5-7CA7-4A01-95AE-EFA90F843B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C7AD8A-8857-4D98-A82C-73237E0D8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4112" y="3474131"/>
            <a:ext cx="6234539" cy="1220107"/>
          </a:xfrm>
        </p:spPr>
        <p:txBody>
          <a:bodyPr>
            <a:normAutofit/>
          </a:bodyPr>
          <a:lstStyle/>
          <a:p>
            <a:r>
              <a:rPr lang="en-GB" sz="4000" b="1" dirty="0"/>
              <a:t>ETQA UPDATES</a:t>
            </a:r>
            <a:endParaRPr lang="en-ZA" sz="40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05F20B-2771-42D0-B9D9-881EDB78D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EMPOWERED TO </a:t>
            </a:r>
            <a:r>
              <a:rPr lang="en-ZA" b="1"/>
              <a:t>INFLUENCE</a:t>
            </a:r>
            <a:r>
              <a:rPr lang="en-ZA"/>
              <a:t> AND </a:t>
            </a:r>
            <a:r>
              <a:rPr lang="en-ZA" b="1"/>
              <a:t>INSPIRE.</a:t>
            </a:r>
            <a:endParaRPr lang="en-ZA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E8CDB2-3309-4877-AA32-D87B32F28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AE71-0FD9-413E-A828-75A09D2C0772}" type="slidenum">
              <a:rPr lang="en-ZA" smtClean="0"/>
              <a:t>31</a:t>
            </a:fld>
            <a:endParaRPr lang="en-ZA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BA0F78A-AB10-4183-B821-C696F17D2B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515724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CF0D4CF4-BF4A-46D9-8B79-3D6BA6473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Verification &amp; Validation Process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FBB4CE-4E1D-40F4-B8E2-6F098D79A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EMPOWERED TO </a:t>
            </a:r>
            <a:r>
              <a:rPr lang="en-ZA" b="1"/>
              <a:t>INFLUENCE</a:t>
            </a:r>
            <a:r>
              <a:rPr lang="en-ZA"/>
              <a:t> AND </a:t>
            </a:r>
            <a:r>
              <a:rPr lang="en-ZA" b="1"/>
              <a:t>INSPIRE.</a:t>
            </a:r>
            <a:endParaRPr lang="en-ZA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A84B9-E9A2-4105-A647-07506613B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AE71-0FD9-413E-A828-75A09D2C0772}" type="slidenum">
              <a:rPr lang="en-ZA" smtClean="0"/>
              <a:t>32</a:t>
            </a:fld>
            <a:endParaRPr lang="en-ZA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91116CF5-4F5F-49B9-ABC5-A9864AC88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173708"/>
            <a:ext cx="7486917" cy="4867496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GB" sz="2000" dirty="0"/>
              <a:t>Requesting for Verification: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GB" sz="2000" b="0" dirty="0"/>
              <a:t>Stakeholders must complete relevant verification application forms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GB" sz="2000" b="0" dirty="0"/>
              <a:t>Application forms are on the INSETA website – under ETQA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0" dirty="0"/>
              <a:t>Completed forms must be emailed to </a:t>
            </a:r>
            <a:r>
              <a:rPr lang="en-GB" sz="2000" b="0" dirty="0">
                <a:hlinkClick r:id="rId2"/>
              </a:rPr>
              <a:t>verifications@inseta.org.za</a:t>
            </a:r>
            <a:endParaRPr lang="en-GB" sz="2000" b="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GB" sz="2000" b="0" dirty="0"/>
              <a:t>INSETA will process application &amp; respond 2 weeks of submission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GB" sz="2000" b="0" dirty="0"/>
              <a:t>If successful, a verification date is communicated to stakeholders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GB" sz="2000" b="0" dirty="0"/>
              <a:t>Stakeholders must submit requested verification documents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GB" sz="2000" b="0" dirty="0"/>
              <a:t>INSETA verifiers will conduct verification as scheduled</a:t>
            </a:r>
            <a:endParaRPr lang="en-GB" sz="2000" dirty="0"/>
          </a:p>
          <a:p>
            <a:pPr marL="0" lvl="0" indent="0">
              <a:buNone/>
            </a:pPr>
            <a:endParaRPr lang="en-GB" sz="2000" b="0" dirty="0"/>
          </a:p>
          <a:p>
            <a:pPr marL="0" lvl="0" indent="0">
              <a:buNone/>
            </a:pPr>
            <a:r>
              <a:rPr lang="en-GB" sz="2000" dirty="0"/>
              <a:t>NB:</a:t>
            </a:r>
          </a:p>
          <a:p>
            <a:pPr marL="0" lvl="0" indent="0">
              <a:buNone/>
            </a:pPr>
            <a:r>
              <a:rPr lang="en-GB" sz="2000" b="0" dirty="0">
                <a:solidFill>
                  <a:schemeClr val="tx2"/>
                </a:solidFill>
              </a:rPr>
              <a:t>Verifiers will submit relevant reports to INSETA to generate stakeholder access to system and training. Stakeholders can commence uploading learners.</a:t>
            </a:r>
            <a:endParaRPr lang="en-GB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9840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CF0D4CF4-BF4A-46D9-8B79-3D6BA647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13756"/>
            <a:ext cx="8543925" cy="549273"/>
          </a:xfrm>
        </p:spPr>
        <p:txBody>
          <a:bodyPr/>
          <a:lstStyle/>
          <a:p>
            <a:r>
              <a:rPr lang="en-GB" dirty="0"/>
              <a:t>Quality Assurance &amp; Certifications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FBB4CE-4E1D-40F4-B8E2-6F098D79A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EMPOWERED TO </a:t>
            </a:r>
            <a:r>
              <a:rPr lang="en-ZA" b="1"/>
              <a:t>INFLUENCE</a:t>
            </a:r>
            <a:r>
              <a:rPr lang="en-ZA"/>
              <a:t> AND </a:t>
            </a:r>
            <a:r>
              <a:rPr lang="en-ZA" b="1"/>
              <a:t>INSPIRE.</a:t>
            </a:r>
            <a:endParaRPr lang="en-ZA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A84B9-E9A2-4105-A647-07506613B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AE71-0FD9-413E-A828-75A09D2C0772}" type="slidenum">
              <a:rPr lang="en-ZA" smtClean="0"/>
              <a:t>33</a:t>
            </a:fld>
            <a:endParaRPr lang="en-ZA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91116CF5-4F5F-49B9-ABC5-A9864AC88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173708"/>
            <a:ext cx="6880742" cy="4612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Successful Certification is dependent on the QUALITY of the information uploaded. </a:t>
            </a:r>
            <a:endParaRPr lang="en-GB" sz="2000" b="0" dirty="0"/>
          </a:p>
          <a:p>
            <a:pPr marL="0" indent="0" algn="ctr">
              <a:buNone/>
            </a:pPr>
            <a:r>
              <a:rPr lang="en-GB" sz="2000" b="0" dirty="0"/>
              <a:t>Data must be = Accurate / On-Time / Reliable</a:t>
            </a:r>
          </a:p>
          <a:p>
            <a:pPr marL="0" indent="0" algn="ctr">
              <a:buNone/>
            </a:pPr>
            <a:endParaRPr lang="en-GB" sz="2000" b="0" dirty="0"/>
          </a:p>
          <a:p>
            <a:pPr marL="0" indent="0">
              <a:buNone/>
            </a:pPr>
            <a:r>
              <a:rPr lang="en-GB" sz="2000" dirty="0"/>
              <a:t>Uploading Learners: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0" dirty="0"/>
              <a:t>Responsibility of Stakeholders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0" dirty="0"/>
              <a:t>21 days after Verification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0" dirty="0"/>
              <a:t>INSETA Admin QAs the information for approval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0" dirty="0"/>
              <a:t>Certificate printing commences x 90 day turn-around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0" dirty="0"/>
              <a:t>Certificates are referenced and recorded for distribution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0" dirty="0"/>
              <a:t> Stakeholders collect certificates from INSETA and must distribute to learners 5 days after collection</a:t>
            </a:r>
            <a:endParaRPr lang="en-GB" sz="2000" dirty="0"/>
          </a:p>
          <a:p>
            <a:pPr marL="0" lvl="0" indent="0">
              <a:buNone/>
            </a:pPr>
            <a:endParaRPr lang="en-GB" sz="2000" dirty="0"/>
          </a:p>
          <a:p>
            <a:pPr marL="0" lvl="0" indent="0">
              <a:buNone/>
            </a:pPr>
            <a:endParaRPr lang="en-GB" sz="2000" dirty="0"/>
          </a:p>
          <a:p>
            <a:pPr marL="685800" lvl="1" indent="-285750">
              <a:buFont typeface="Wingdings" panose="05000000000000000000" pitchFamily="2" charset="2"/>
              <a:buChar char="q"/>
            </a:pPr>
            <a:endParaRPr lang="en-GB" sz="2000" b="1" dirty="0">
              <a:solidFill>
                <a:schemeClr val="tx2"/>
              </a:solidFill>
            </a:endParaRPr>
          </a:p>
          <a:p>
            <a:pPr marL="685800" lvl="1" indent="-285750">
              <a:buFont typeface="Wingdings" panose="05000000000000000000" pitchFamily="2" charset="2"/>
              <a:buChar char="q"/>
            </a:pPr>
            <a:endParaRPr lang="en-GB" sz="2000" b="1" dirty="0">
              <a:solidFill>
                <a:schemeClr val="tx2"/>
              </a:solidFill>
            </a:endParaRPr>
          </a:p>
          <a:p>
            <a:pPr marL="685800" lvl="1" indent="-285750">
              <a:buFont typeface="Wingdings" panose="05000000000000000000" pitchFamily="2" charset="2"/>
              <a:buChar char="q"/>
            </a:pPr>
            <a:endParaRPr lang="en-GB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955354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CF0D4CF4-BF4A-46D9-8B79-3D6BA647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13757"/>
            <a:ext cx="8543925" cy="549273"/>
          </a:xfrm>
        </p:spPr>
        <p:txBody>
          <a:bodyPr/>
          <a:lstStyle/>
          <a:p>
            <a:r>
              <a:rPr lang="en-GB" dirty="0"/>
              <a:t>QCTO - Occupational Qualifications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FBB4CE-4E1D-40F4-B8E2-6F098D79A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EMPOWERED TO </a:t>
            </a:r>
            <a:r>
              <a:rPr lang="en-ZA" b="1"/>
              <a:t>INFLUENCE</a:t>
            </a:r>
            <a:r>
              <a:rPr lang="en-ZA"/>
              <a:t> AND </a:t>
            </a:r>
            <a:r>
              <a:rPr lang="en-ZA" b="1"/>
              <a:t>INSPIRE.</a:t>
            </a:r>
            <a:endParaRPr lang="en-ZA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A84B9-E9A2-4105-A647-07506613B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AE71-0FD9-413E-A828-75A09D2C0772}" type="slidenum">
              <a:rPr lang="en-ZA" smtClean="0"/>
              <a:t>34</a:t>
            </a:fld>
            <a:endParaRPr lang="en-ZA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91116CF5-4F5F-49B9-ABC5-A9864AC88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122528"/>
            <a:ext cx="7106773" cy="48570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2400" dirty="0"/>
              <a:t>Re-Alignment of Legacy Qualifications to Occupational Qualifications:</a:t>
            </a:r>
          </a:p>
          <a:p>
            <a:r>
              <a:rPr lang="en-ZA" sz="2400" b="0" dirty="0"/>
              <a:t>Development of Qualification </a:t>
            </a:r>
          </a:p>
          <a:p>
            <a:r>
              <a:rPr lang="en-ZA" sz="2400" b="0" dirty="0"/>
              <a:t>Registration of Qualification with SAQA</a:t>
            </a:r>
          </a:p>
          <a:p>
            <a:r>
              <a:rPr lang="en-ZA" sz="2400" b="0" dirty="0"/>
              <a:t>Accreditation of SDPs</a:t>
            </a:r>
          </a:p>
          <a:p>
            <a:r>
              <a:rPr lang="en-ZA" sz="2400" b="0" dirty="0"/>
              <a:t>Registration of Learners</a:t>
            </a:r>
          </a:p>
          <a:p>
            <a:r>
              <a:rPr lang="en-ZA" sz="2400" b="0" dirty="0"/>
              <a:t>Rules of Occupational Qualifications</a:t>
            </a:r>
          </a:p>
          <a:p>
            <a:r>
              <a:rPr lang="en-ZA" sz="2400" b="0" dirty="0"/>
              <a:t>External Integrated Summative Exams (EISA)</a:t>
            </a:r>
          </a:p>
          <a:p>
            <a:r>
              <a:rPr lang="en-ZA" sz="2400" b="0" dirty="0"/>
              <a:t>Assessment Centres for EISAs</a:t>
            </a:r>
          </a:p>
          <a:p>
            <a:r>
              <a:rPr lang="en-ZA" sz="2400" b="0" dirty="0"/>
              <a:t>QA &amp; Certification of Learners</a:t>
            </a:r>
          </a:p>
        </p:txBody>
      </p:sp>
    </p:spTree>
    <p:extLst>
      <p:ext uri="{BB962C8B-B14F-4D97-AF65-F5344CB8AC3E}">
        <p14:creationId xmlns:p14="http://schemas.microsoft.com/office/powerpoint/2010/main" val="898253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E4BD86C-FA17-4DDB-B2E8-3B795D835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65705"/>
            <a:ext cx="2057400" cy="724402"/>
          </a:xfrm>
          <a:prstGeom prst="rect">
            <a:avLst/>
          </a:prstGeom>
        </p:spPr>
      </p:pic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DE219578-C571-4646-B209-7D0EDF8079FC}"/>
              </a:ext>
            </a:extLst>
          </p:cNvPr>
          <p:cNvSpPr/>
          <p:nvPr/>
        </p:nvSpPr>
        <p:spPr>
          <a:xfrm>
            <a:off x="91829" y="2"/>
            <a:ext cx="3746174" cy="43927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52" b="1" dirty="0">
              <a:solidFill>
                <a:schemeClr val="tx1"/>
              </a:solidFill>
            </a:endParaRPr>
          </a:p>
          <a:p>
            <a:endParaRPr lang="en-US" sz="1452" b="1" dirty="0">
              <a:solidFill>
                <a:schemeClr val="tx1"/>
              </a:solidFill>
            </a:endParaRPr>
          </a:p>
          <a:p>
            <a:endParaRPr lang="en-US" sz="1452" b="1" dirty="0">
              <a:solidFill>
                <a:schemeClr val="tx1"/>
              </a:solidFill>
            </a:endParaRPr>
          </a:p>
          <a:p>
            <a:endParaRPr lang="en-US" sz="1452" b="1" dirty="0">
              <a:solidFill>
                <a:schemeClr val="tx1"/>
              </a:solidFill>
            </a:endParaRPr>
          </a:p>
          <a:p>
            <a:r>
              <a:rPr lang="en-US" sz="1633" b="1" dirty="0">
                <a:solidFill>
                  <a:schemeClr val="tx1"/>
                </a:solidFill>
              </a:rPr>
              <a:t>FETC Short Term Insurance  L4 </a:t>
            </a:r>
            <a:endParaRPr lang="en-ZA" sz="1633" b="1" dirty="0">
              <a:solidFill>
                <a:schemeClr val="tx1"/>
              </a:solidFill>
            </a:endParaRPr>
          </a:p>
          <a:p>
            <a:r>
              <a:rPr lang="en-US" sz="1633" b="1" dirty="0">
                <a:solidFill>
                  <a:schemeClr val="tx1"/>
                </a:solidFill>
              </a:rPr>
              <a:t>FETC Long Term Insurance L4 </a:t>
            </a:r>
            <a:endParaRPr lang="en-ZA" sz="1633" b="1" dirty="0">
              <a:solidFill>
                <a:schemeClr val="tx1"/>
              </a:solidFill>
            </a:endParaRPr>
          </a:p>
          <a:p>
            <a:r>
              <a:rPr lang="en-US" sz="1633" b="1" dirty="0">
                <a:solidFill>
                  <a:schemeClr val="tx1"/>
                </a:solidFill>
              </a:rPr>
              <a:t>FETC Wealth Management  L4</a:t>
            </a:r>
            <a:endParaRPr lang="en-ZA" sz="1633" b="1" dirty="0">
              <a:solidFill>
                <a:schemeClr val="tx1"/>
              </a:solidFill>
            </a:endParaRPr>
          </a:p>
          <a:p>
            <a:r>
              <a:rPr lang="en-US" sz="1633" b="1" dirty="0">
                <a:solidFill>
                  <a:schemeClr val="tx1"/>
                </a:solidFill>
              </a:rPr>
              <a:t>FETC Retail Insurance L4</a:t>
            </a:r>
            <a:endParaRPr lang="en-ZA" sz="1633" b="1" dirty="0">
              <a:solidFill>
                <a:schemeClr val="tx1"/>
              </a:solidFill>
            </a:endParaRPr>
          </a:p>
          <a:p>
            <a:r>
              <a:rPr lang="en-US" sz="1633" b="1" dirty="0">
                <a:solidFill>
                  <a:schemeClr val="tx1"/>
                </a:solidFill>
              </a:rPr>
              <a:t>FETC Medical Claims Assessing,  L4</a:t>
            </a:r>
            <a:endParaRPr lang="en-ZA" sz="1633" b="1" dirty="0">
              <a:solidFill>
                <a:schemeClr val="tx1"/>
              </a:solidFill>
            </a:endParaRPr>
          </a:p>
          <a:p>
            <a:r>
              <a:rPr lang="en-US" sz="1633" b="1" dirty="0">
                <a:solidFill>
                  <a:schemeClr val="tx1"/>
                </a:solidFill>
                <a:highlight>
                  <a:srgbClr val="FFFF00"/>
                </a:highlight>
              </a:rPr>
              <a:t>NC Wealth Management L5</a:t>
            </a:r>
            <a:endParaRPr lang="en-ZA" sz="1633" b="1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lang="en-US" sz="1633" b="1" dirty="0">
                <a:solidFill>
                  <a:schemeClr val="tx1"/>
                </a:solidFill>
              </a:rPr>
              <a:t>NC Short Term Insurance L5</a:t>
            </a:r>
            <a:endParaRPr lang="en-ZA" sz="1633" b="1" dirty="0">
              <a:solidFill>
                <a:schemeClr val="tx1"/>
              </a:solidFill>
            </a:endParaRPr>
          </a:p>
          <a:p>
            <a:r>
              <a:rPr lang="en-US" sz="1633" b="1" dirty="0">
                <a:solidFill>
                  <a:schemeClr val="tx1"/>
                </a:solidFill>
              </a:rPr>
              <a:t>Certificate Financial Products L4</a:t>
            </a:r>
            <a:endParaRPr lang="en-ZA" sz="1633" b="1" dirty="0">
              <a:solidFill>
                <a:schemeClr val="tx1"/>
              </a:solidFill>
            </a:endParaRPr>
          </a:p>
          <a:p>
            <a:r>
              <a:rPr lang="en-US" sz="1633" b="1" dirty="0">
                <a:solidFill>
                  <a:schemeClr val="tx1"/>
                </a:solidFill>
              </a:rPr>
              <a:t>NC Financial Services L3</a:t>
            </a:r>
            <a:endParaRPr lang="en-ZA" sz="1633" b="1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D48829-76B5-47FC-A603-CDD5E5B31E71}"/>
              </a:ext>
            </a:extLst>
          </p:cNvPr>
          <p:cNvSpPr txBox="1"/>
          <p:nvPr/>
        </p:nvSpPr>
        <p:spPr>
          <a:xfrm>
            <a:off x="751716" y="179280"/>
            <a:ext cx="27018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3">
              <a:defRPr/>
            </a:pPr>
            <a:r>
              <a:rPr lang="en-ZA" sz="3200" b="1" kern="0" dirty="0">
                <a:solidFill>
                  <a:srgbClr val="FFFF00"/>
                </a:solidFill>
                <a:latin typeface="Calibri"/>
              </a:rPr>
              <a:t>Current Qualifications</a:t>
            </a:r>
          </a:p>
        </p:txBody>
      </p:sp>
      <p:sp>
        <p:nvSpPr>
          <p:cNvPr id="30" name="Rounded Rectangle 28">
            <a:extLst>
              <a:ext uri="{FF2B5EF4-FFF2-40B4-BE49-F238E27FC236}">
                <a16:creationId xmlns:a16="http://schemas.microsoft.com/office/drawing/2014/main" id="{E79B295A-CBC1-4397-B843-C46C086FDDC9}"/>
              </a:ext>
            </a:extLst>
          </p:cNvPr>
          <p:cNvSpPr/>
          <p:nvPr/>
        </p:nvSpPr>
        <p:spPr>
          <a:xfrm>
            <a:off x="6143974" y="245092"/>
            <a:ext cx="3670197" cy="5561599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52" b="1" dirty="0">
              <a:solidFill>
                <a:schemeClr val="tx1"/>
              </a:solidFill>
            </a:endParaRPr>
          </a:p>
          <a:p>
            <a:pPr algn="ctr"/>
            <a:endParaRPr lang="en-ZA" sz="1452" b="1" dirty="0">
              <a:solidFill>
                <a:schemeClr val="tx1"/>
              </a:solidFill>
            </a:endParaRPr>
          </a:p>
          <a:p>
            <a:pPr algn="ctr"/>
            <a:endParaRPr lang="en-ZA" sz="1452" b="1" dirty="0">
              <a:solidFill>
                <a:schemeClr val="tx1"/>
              </a:solidFill>
            </a:endParaRPr>
          </a:p>
          <a:p>
            <a:pPr algn="ctr"/>
            <a:endParaRPr lang="en-ZA" sz="1452" b="1" dirty="0">
              <a:solidFill>
                <a:schemeClr val="tx1"/>
              </a:solidFill>
            </a:endParaRPr>
          </a:p>
          <a:p>
            <a:pPr algn="ctr"/>
            <a:endParaRPr lang="en-ZA" sz="1452" b="1" dirty="0">
              <a:solidFill>
                <a:schemeClr val="tx1"/>
              </a:solidFill>
            </a:endParaRPr>
          </a:p>
          <a:p>
            <a:pPr algn="ctr"/>
            <a:endParaRPr lang="en-ZA" sz="1452" b="1" dirty="0">
              <a:solidFill>
                <a:schemeClr val="tx1"/>
              </a:solidFill>
            </a:endParaRPr>
          </a:p>
          <a:p>
            <a:pPr algn="ctr"/>
            <a:endParaRPr lang="en-ZA" sz="1452" b="1" dirty="0">
              <a:solidFill>
                <a:schemeClr val="tx1"/>
              </a:solidFill>
            </a:endParaRPr>
          </a:p>
          <a:p>
            <a:pPr algn="ctr"/>
            <a:endParaRPr lang="en-ZA" sz="1452" b="1" dirty="0">
              <a:solidFill>
                <a:schemeClr val="tx1"/>
              </a:solidFill>
            </a:endParaRPr>
          </a:p>
          <a:p>
            <a:pPr algn="ctr"/>
            <a:r>
              <a:rPr lang="en-ZA" sz="1452" b="1" dirty="0">
                <a:solidFill>
                  <a:schemeClr val="tx1"/>
                </a:solidFill>
              </a:rPr>
              <a:t>SALES</a:t>
            </a:r>
          </a:p>
          <a:p>
            <a:r>
              <a:rPr lang="en-ZA" sz="1633" dirty="0">
                <a:solidFill>
                  <a:schemeClr val="tx1"/>
                </a:solidFill>
              </a:rPr>
              <a:t>OC: Personal Lines Insurance L4 </a:t>
            </a:r>
          </a:p>
          <a:p>
            <a:r>
              <a:rPr lang="en-ZA" sz="1633" dirty="0">
                <a:solidFill>
                  <a:schemeClr val="tx1"/>
                </a:solidFill>
              </a:rPr>
              <a:t>OC: Commercial Lines Insurance L5</a:t>
            </a:r>
          </a:p>
          <a:p>
            <a:r>
              <a:rPr lang="en-ZA" sz="1633" dirty="0">
                <a:solidFill>
                  <a:schemeClr val="tx1"/>
                </a:solidFill>
              </a:rPr>
              <a:t>OC: Retail  Insurance L4  </a:t>
            </a:r>
          </a:p>
          <a:p>
            <a:r>
              <a:rPr lang="en-ZA" sz="1633" dirty="0">
                <a:solidFill>
                  <a:schemeClr val="tx1"/>
                </a:solidFill>
              </a:rPr>
              <a:t>OC: Short Term Insurance Adviser L6</a:t>
            </a:r>
          </a:p>
          <a:p>
            <a:r>
              <a:rPr lang="en-ZA" sz="1633" dirty="0">
                <a:solidFill>
                  <a:schemeClr val="tx1"/>
                </a:solidFill>
              </a:rPr>
              <a:t>OC: Long-Term Insurance Sales  L4,</a:t>
            </a:r>
          </a:p>
          <a:p>
            <a:r>
              <a:rPr lang="en-ZA" sz="1633" dirty="0">
                <a:solidFill>
                  <a:schemeClr val="tx1"/>
                </a:solidFill>
              </a:rPr>
              <a:t>OC: Health Care Benefit Insurance  L4</a:t>
            </a:r>
          </a:p>
          <a:p>
            <a:pPr algn="ctr"/>
            <a:r>
              <a:rPr lang="en-ZA" sz="1452" b="1" dirty="0">
                <a:solidFill>
                  <a:schemeClr val="tx1"/>
                </a:solidFill>
              </a:rPr>
              <a:t>ADMIN</a:t>
            </a:r>
          </a:p>
          <a:p>
            <a:r>
              <a:rPr lang="en-ZA" sz="1633" dirty="0">
                <a:solidFill>
                  <a:schemeClr val="tx1"/>
                </a:solidFill>
              </a:rPr>
              <a:t>OC: Short Term Administrator</a:t>
            </a:r>
          </a:p>
          <a:p>
            <a:r>
              <a:rPr lang="en-ZA" sz="1633" dirty="0">
                <a:solidFill>
                  <a:schemeClr val="tx1"/>
                </a:solidFill>
              </a:rPr>
              <a:t>OC: Long Term Administrator</a:t>
            </a:r>
          </a:p>
          <a:p>
            <a:r>
              <a:rPr lang="en-ZA" sz="1633" dirty="0">
                <a:solidFill>
                  <a:schemeClr val="tx1"/>
                </a:solidFill>
              </a:rPr>
              <a:t>OC: Insurance Products Admin</a:t>
            </a:r>
          </a:p>
          <a:p>
            <a:r>
              <a:rPr lang="en-ZA" sz="1633" dirty="0">
                <a:solidFill>
                  <a:schemeClr val="tx1"/>
                </a:solidFill>
              </a:rPr>
              <a:t>OC: Insurance Protégé (TVET)</a:t>
            </a:r>
          </a:p>
          <a:p>
            <a:endParaRPr lang="en-ZA" sz="1452" dirty="0">
              <a:solidFill>
                <a:schemeClr val="tx1"/>
              </a:solidFill>
            </a:endParaRPr>
          </a:p>
          <a:p>
            <a:endParaRPr lang="en-ZA" sz="1452" dirty="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81E90E-B67B-4CC1-A9C4-ACD002FCA935}"/>
              </a:ext>
            </a:extLst>
          </p:cNvPr>
          <p:cNvSpPr txBox="1"/>
          <p:nvPr/>
        </p:nvSpPr>
        <p:spPr>
          <a:xfrm>
            <a:off x="6342167" y="144797"/>
            <a:ext cx="34720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3">
              <a:defRPr/>
            </a:pPr>
            <a:r>
              <a:rPr lang="en-ZA" sz="3200" b="1" kern="0" dirty="0">
                <a:latin typeface="Calibri"/>
              </a:rPr>
              <a:t>Occupational Qualifications Pending SAQA Registration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5CEE7D5-FB21-4B9F-BE46-A8C9BC535A38}"/>
              </a:ext>
            </a:extLst>
          </p:cNvPr>
          <p:cNvSpPr txBox="1"/>
          <p:nvPr/>
        </p:nvSpPr>
        <p:spPr>
          <a:xfrm>
            <a:off x="3953995" y="406564"/>
            <a:ext cx="2161772" cy="10974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6"/>
            <a:r>
              <a:rPr lang="en-ZA" sz="2177" b="1" dirty="0">
                <a:solidFill>
                  <a:prstClr val="black"/>
                </a:solidFill>
                <a:latin typeface="Calibri"/>
              </a:rPr>
              <a:t>Realignment of Insurance Qualifications  </a:t>
            </a:r>
          </a:p>
        </p:txBody>
      </p:sp>
      <p:sp>
        <p:nvSpPr>
          <p:cNvPr id="3" name="Right Arrow 2"/>
          <p:cNvSpPr/>
          <p:nvPr/>
        </p:nvSpPr>
        <p:spPr>
          <a:xfrm>
            <a:off x="3940814" y="1599627"/>
            <a:ext cx="2222086" cy="2652143"/>
          </a:xfrm>
          <a:prstGeom prst="rightArrow">
            <a:avLst/>
          </a:prstGeom>
          <a:gradFill>
            <a:gsLst>
              <a:gs pos="0">
                <a:srgbClr val="FF0000"/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33" dirty="0">
                <a:solidFill>
                  <a:schemeClr val="tx1"/>
                </a:solidFill>
              </a:rPr>
              <a:t>Realignment consultation process and remodelling of qualifications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50156" y="4761212"/>
            <a:ext cx="4867418" cy="191750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33" b="1" dirty="0">
                <a:solidFill>
                  <a:schemeClr val="tx1"/>
                </a:solidFill>
              </a:rPr>
              <a:t>Registered Occupational Qualifications:</a:t>
            </a:r>
          </a:p>
          <a:p>
            <a:r>
              <a:rPr lang="en-ZA" sz="1633" b="1" dirty="0">
                <a:solidFill>
                  <a:schemeClr val="tx1"/>
                </a:solidFill>
              </a:rPr>
              <a:t>OC: Insurance Claims Assessor L4</a:t>
            </a:r>
          </a:p>
          <a:p>
            <a:r>
              <a:rPr lang="en-ZA" sz="1633" b="1" dirty="0">
                <a:solidFill>
                  <a:schemeClr val="tx1"/>
                </a:solidFill>
              </a:rPr>
              <a:t>OC: Insurance Underwriter L5</a:t>
            </a:r>
          </a:p>
          <a:p>
            <a:r>
              <a:rPr lang="en-ZA" sz="1633" b="1" dirty="0">
                <a:solidFill>
                  <a:schemeClr val="tx1"/>
                </a:solidFill>
                <a:highlight>
                  <a:srgbClr val="FFFF00"/>
                </a:highlight>
              </a:rPr>
              <a:t>OC: Financial Investment Advisor L6</a:t>
            </a:r>
          </a:p>
          <a:p>
            <a:pPr marL="259232" indent="-259232">
              <a:buFontTx/>
              <a:buChar char="-"/>
            </a:pPr>
            <a:r>
              <a:rPr lang="en-ZA" sz="1633" dirty="0">
                <a:solidFill>
                  <a:schemeClr val="tx1"/>
                </a:solidFill>
                <a:highlight>
                  <a:srgbClr val="FFFF00"/>
                </a:highlight>
              </a:rPr>
              <a:t>Health Care Benefits Advisor L5</a:t>
            </a:r>
          </a:p>
          <a:p>
            <a:pPr marL="259232" indent="-259232">
              <a:buFontTx/>
              <a:buChar char="-"/>
            </a:pPr>
            <a:r>
              <a:rPr lang="en-ZA" sz="1633" dirty="0">
                <a:solidFill>
                  <a:schemeClr val="tx1"/>
                </a:solidFill>
                <a:highlight>
                  <a:srgbClr val="FFFF00"/>
                </a:highlight>
              </a:rPr>
              <a:t>Employee and Pension Funds Advisor L5 </a:t>
            </a:r>
          </a:p>
          <a:p>
            <a:pPr marL="259232" indent="-259232">
              <a:buFontTx/>
              <a:buChar char="-"/>
            </a:pPr>
            <a:r>
              <a:rPr lang="en-ZA" sz="1633" dirty="0">
                <a:solidFill>
                  <a:schemeClr val="tx1"/>
                </a:solidFill>
                <a:highlight>
                  <a:srgbClr val="FFFF00"/>
                </a:highlight>
              </a:rPr>
              <a:t>Long Term Insurance Advisor L5</a:t>
            </a:r>
          </a:p>
          <a:p>
            <a:pPr marL="259232" indent="-259232">
              <a:buFontTx/>
              <a:buChar char="-"/>
            </a:pPr>
            <a:r>
              <a:rPr lang="en-ZA" sz="1633" dirty="0">
                <a:solidFill>
                  <a:schemeClr val="tx1"/>
                </a:solidFill>
                <a:highlight>
                  <a:srgbClr val="FFFF00"/>
                </a:highlight>
              </a:rPr>
              <a:t>Investment Advisor L6</a:t>
            </a:r>
          </a:p>
          <a:p>
            <a:endParaRPr lang="en-ZA" sz="1633" b="1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algn="ctr"/>
            <a:endParaRPr lang="en-ZA" sz="1633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47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72D9001-FCA1-442D-8E54-85506E9C2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637" y="3102009"/>
            <a:ext cx="6108726" cy="831344"/>
          </a:xfrm>
        </p:spPr>
        <p:txBody>
          <a:bodyPr>
            <a:normAutofit/>
          </a:bodyPr>
          <a:lstStyle/>
          <a:p>
            <a:pPr algn="ctr"/>
            <a:r>
              <a:rPr lang="en-ZA" sz="4400" b="0" i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Question &amp; Answer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2178B3-CB72-4E52-A232-1D14F7E5A3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EMPOWERED TO </a:t>
            </a:r>
            <a:r>
              <a:rPr lang="en-ZA" b="1"/>
              <a:t>INFLUENCE</a:t>
            </a:r>
            <a:r>
              <a:rPr lang="en-ZA"/>
              <a:t> AND </a:t>
            </a:r>
            <a:r>
              <a:rPr lang="en-ZA" b="1"/>
              <a:t>INSPIRE.</a:t>
            </a:r>
            <a:endParaRPr lang="en-ZA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7BEC0A-7EA3-4E00-A5BA-2C75FE2296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72AE71-0FD9-413E-A828-75A09D2C0772}" type="slidenum">
              <a:rPr lang="en-ZA" smtClean="0"/>
              <a:t>36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0544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40AF99-A5E3-462D-AC24-614B40A263E8}"/>
              </a:ext>
            </a:extLst>
          </p:cNvPr>
          <p:cNvSpPr txBox="1"/>
          <p:nvPr/>
        </p:nvSpPr>
        <p:spPr>
          <a:xfrm>
            <a:off x="4220307" y="478302"/>
            <a:ext cx="5134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6000" dirty="0">
                <a:solidFill>
                  <a:schemeClr val="tx2"/>
                </a:solidFill>
              </a:rPr>
              <a:t>THANK YOU</a:t>
            </a:r>
            <a:endParaRPr lang="en-ZA" sz="6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14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B96FB-A995-487B-89F4-19D45595A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411" y="339366"/>
            <a:ext cx="5351524" cy="680036"/>
          </a:xfrm>
        </p:spPr>
        <p:txBody>
          <a:bodyPr anchor="b">
            <a:normAutofit fontScale="90000"/>
          </a:bodyPr>
          <a:lstStyle/>
          <a:p>
            <a:r>
              <a:rPr lang="en-GB" dirty="0"/>
              <a:t>The Team</a:t>
            </a:r>
            <a:endParaRPr lang="en-Z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7DE641-C988-49ED-8A14-45D03CF6E6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89" r="46952" b="-1"/>
          <a:stretch/>
        </p:blipFill>
        <p:spPr>
          <a:xfrm>
            <a:off x="21" y="10"/>
            <a:ext cx="2489962" cy="6857990"/>
          </a:xfrm>
          <a:prstGeom prst="rect">
            <a:avLst/>
          </a:prstGeom>
          <a:effectLst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9A54F-821E-440E-A3C0-FBA611632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0721" y="6356350"/>
            <a:ext cx="96424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F036F09-63B2-46E6-BF60-446F1E582475}" type="slidenum">
              <a:rPr lang="en-ZA" smtClean="0"/>
              <a:pPr>
                <a:spcAft>
                  <a:spcPts val="600"/>
                </a:spcAft>
              </a:pPr>
              <a:t>4</a:t>
            </a:fld>
            <a:endParaRPr lang="en-Z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18290E-6783-4AA5-B77A-41E2582135DA}"/>
              </a:ext>
            </a:extLst>
          </p:cNvPr>
          <p:cNvSpPr/>
          <p:nvPr/>
        </p:nvSpPr>
        <p:spPr>
          <a:xfrm>
            <a:off x="5205046" y="1044056"/>
            <a:ext cx="1955410" cy="680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Manager: Kgothatso Modise</a:t>
            </a:r>
            <a:endParaRPr lang="en-Z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36045C-A797-4F5E-91A7-130B78E71A56}"/>
              </a:ext>
            </a:extLst>
          </p:cNvPr>
          <p:cNvSpPr/>
          <p:nvPr/>
        </p:nvSpPr>
        <p:spPr>
          <a:xfrm>
            <a:off x="2699888" y="2135162"/>
            <a:ext cx="2715063" cy="801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Specialist: Siphiwe Yende</a:t>
            </a:r>
            <a:endParaRPr lang="en-Z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C54B24-340E-4910-B171-E5EE2143B9D1}"/>
              </a:ext>
            </a:extLst>
          </p:cNvPr>
          <p:cNvSpPr/>
          <p:nvPr/>
        </p:nvSpPr>
        <p:spPr>
          <a:xfrm>
            <a:off x="4592842" y="3505963"/>
            <a:ext cx="1416390" cy="737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Ngwako Mpebe</a:t>
            </a:r>
            <a:endParaRPr lang="en-Z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C8486F-A953-4FE9-904E-743C06CD8874}"/>
              </a:ext>
            </a:extLst>
          </p:cNvPr>
          <p:cNvSpPr/>
          <p:nvPr/>
        </p:nvSpPr>
        <p:spPr>
          <a:xfrm>
            <a:off x="6442848" y="3505963"/>
            <a:ext cx="1418312" cy="737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Mathoto Mokasane</a:t>
            </a:r>
            <a:endParaRPr lang="en-Z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32038F-67A3-43F6-A932-ED276DEEC379}"/>
              </a:ext>
            </a:extLst>
          </p:cNvPr>
          <p:cNvSpPr/>
          <p:nvPr/>
        </p:nvSpPr>
        <p:spPr>
          <a:xfrm>
            <a:off x="8029112" y="3473859"/>
            <a:ext cx="1237957" cy="769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Esethu Roro</a:t>
            </a:r>
            <a:endParaRPr lang="en-ZA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DAE790-FA09-4529-86ED-3F8B757D2A21}"/>
              </a:ext>
            </a:extLst>
          </p:cNvPr>
          <p:cNvSpPr/>
          <p:nvPr/>
        </p:nvSpPr>
        <p:spPr>
          <a:xfrm>
            <a:off x="2919013" y="3454507"/>
            <a:ext cx="1418312" cy="801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Nthabiseng Mazibhuko</a:t>
            </a:r>
            <a:endParaRPr lang="en-ZA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41392E-F85A-4D83-B131-DE07E3B333B7}"/>
              </a:ext>
            </a:extLst>
          </p:cNvPr>
          <p:cNvSpPr/>
          <p:nvPr/>
        </p:nvSpPr>
        <p:spPr>
          <a:xfrm>
            <a:off x="6456916" y="4853923"/>
            <a:ext cx="1418312" cy="801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Sive </a:t>
            </a:r>
            <a:r>
              <a:rPr lang="en-GB" dirty="0" err="1"/>
              <a:t>Tansi</a:t>
            </a:r>
            <a:endParaRPr lang="en-ZA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B01B7F-1B13-465A-A6ED-99885B0314D4}"/>
              </a:ext>
            </a:extLst>
          </p:cNvPr>
          <p:cNvSpPr/>
          <p:nvPr/>
        </p:nvSpPr>
        <p:spPr>
          <a:xfrm>
            <a:off x="4564334" y="4812127"/>
            <a:ext cx="1418312" cy="843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Vukosi</a:t>
            </a:r>
            <a:r>
              <a:rPr lang="en-GB" dirty="0"/>
              <a:t> Baloyi</a:t>
            </a:r>
            <a:endParaRPr lang="en-ZA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6E6F59-E837-49F8-A4F4-5B0579025599}"/>
              </a:ext>
            </a:extLst>
          </p:cNvPr>
          <p:cNvSpPr/>
          <p:nvPr/>
        </p:nvSpPr>
        <p:spPr>
          <a:xfrm>
            <a:off x="2699888" y="4812127"/>
            <a:ext cx="1418312" cy="843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Lucky </a:t>
            </a:r>
            <a:br>
              <a:rPr lang="en-GB" dirty="0"/>
            </a:br>
            <a:r>
              <a:rPr lang="en-GB" dirty="0"/>
              <a:t>Malindi</a:t>
            </a:r>
            <a:endParaRPr lang="en-ZA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308F425-FAE9-493B-B8A6-9BB620826ECA}"/>
              </a:ext>
            </a:extLst>
          </p:cNvPr>
          <p:cNvSpPr/>
          <p:nvPr/>
        </p:nvSpPr>
        <p:spPr>
          <a:xfrm>
            <a:off x="8095109" y="4853923"/>
            <a:ext cx="1418312" cy="801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Jacob </a:t>
            </a:r>
            <a:r>
              <a:rPr lang="en-GB" dirty="0" err="1"/>
              <a:t>Mabotja</a:t>
            </a:r>
            <a:endParaRPr lang="en-ZA" dirty="0"/>
          </a:p>
        </p:txBody>
      </p:sp>
      <p:sp>
        <p:nvSpPr>
          <p:cNvPr id="35" name="Arrow: Bent-Up 34">
            <a:extLst>
              <a:ext uri="{FF2B5EF4-FFF2-40B4-BE49-F238E27FC236}">
                <a16:creationId xmlns:a16="http://schemas.microsoft.com/office/drawing/2014/main" id="{D509BF7B-942F-49FE-BC20-F0E9613C8622}"/>
              </a:ext>
            </a:extLst>
          </p:cNvPr>
          <p:cNvSpPr/>
          <p:nvPr/>
        </p:nvSpPr>
        <p:spPr>
          <a:xfrm rot="10800000">
            <a:off x="4774984" y="1352468"/>
            <a:ext cx="400245" cy="74324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9652A81-E5FA-4EF9-9359-CEB406716E85}"/>
              </a:ext>
            </a:extLst>
          </p:cNvPr>
          <p:cNvSpPr/>
          <p:nvPr/>
        </p:nvSpPr>
        <p:spPr>
          <a:xfrm>
            <a:off x="6091194" y="1724092"/>
            <a:ext cx="45719" cy="137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2823E2A-8AFB-4FBB-84A3-6BD2E0A6892C}"/>
              </a:ext>
            </a:extLst>
          </p:cNvPr>
          <p:cNvSpPr/>
          <p:nvPr/>
        </p:nvSpPr>
        <p:spPr>
          <a:xfrm>
            <a:off x="3682965" y="3094893"/>
            <a:ext cx="4880672" cy="128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B1ECFB9-759E-4F98-A3BF-4A421CD07179}"/>
              </a:ext>
            </a:extLst>
          </p:cNvPr>
          <p:cNvSpPr/>
          <p:nvPr/>
        </p:nvSpPr>
        <p:spPr>
          <a:xfrm>
            <a:off x="3646951" y="3094892"/>
            <a:ext cx="45719" cy="346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CBC8FB4-6E05-4759-AA96-1615D5F9DCBF}"/>
              </a:ext>
            </a:extLst>
          </p:cNvPr>
          <p:cNvSpPr/>
          <p:nvPr/>
        </p:nvSpPr>
        <p:spPr>
          <a:xfrm>
            <a:off x="5278178" y="3226013"/>
            <a:ext cx="45719" cy="262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A50F364-4915-4095-8DCC-6F4299F871E2}"/>
              </a:ext>
            </a:extLst>
          </p:cNvPr>
          <p:cNvSpPr/>
          <p:nvPr/>
        </p:nvSpPr>
        <p:spPr>
          <a:xfrm>
            <a:off x="6770663" y="3211475"/>
            <a:ext cx="45719" cy="262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26AC7EA-7AD0-426E-9851-E3FDF384D38D}"/>
              </a:ext>
            </a:extLst>
          </p:cNvPr>
          <p:cNvSpPr/>
          <p:nvPr/>
        </p:nvSpPr>
        <p:spPr>
          <a:xfrm>
            <a:off x="8517918" y="3236217"/>
            <a:ext cx="45719" cy="205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A534745-9345-43B2-9E57-807664C99BCF}"/>
              </a:ext>
            </a:extLst>
          </p:cNvPr>
          <p:cNvSpPr/>
          <p:nvPr/>
        </p:nvSpPr>
        <p:spPr>
          <a:xfrm>
            <a:off x="5205046" y="4256365"/>
            <a:ext cx="45719" cy="555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9D8DEF6-3AE7-4169-9702-33FC906CCCB7}"/>
              </a:ext>
            </a:extLst>
          </p:cNvPr>
          <p:cNvSpPr/>
          <p:nvPr/>
        </p:nvSpPr>
        <p:spPr>
          <a:xfrm>
            <a:off x="2813538" y="2937020"/>
            <a:ext cx="45719" cy="1875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B63F71F-C75B-4B8B-8167-BC6D6C4A07C2}"/>
              </a:ext>
            </a:extLst>
          </p:cNvPr>
          <p:cNvSpPr/>
          <p:nvPr/>
        </p:nvSpPr>
        <p:spPr>
          <a:xfrm>
            <a:off x="7315200" y="4256364"/>
            <a:ext cx="45719" cy="597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C8DDCD3-BD46-49B8-BCF5-161F9B75D117}"/>
              </a:ext>
            </a:extLst>
          </p:cNvPr>
          <p:cNvSpPr/>
          <p:nvPr/>
        </p:nvSpPr>
        <p:spPr>
          <a:xfrm>
            <a:off x="8733512" y="4256365"/>
            <a:ext cx="45719" cy="597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359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99A7CE8-F4F1-49DB-814F-82F4AA003B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53BC83-B0CC-43F2-8672-AF68AFCEE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b="1" dirty="0"/>
              <a:t>BURSARY FOR WORKERS</a:t>
            </a:r>
            <a:endParaRPr lang="en-ZA" sz="44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31A5F6-1F85-4F31-9EAF-12422D952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EMPOWERED TO </a:t>
            </a:r>
            <a:r>
              <a:rPr lang="en-ZA" b="1"/>
              <a:t>INFLUENCE</a:t>
            </a:r>
            <a:r>
              <a:rPr lang="en-ZA"/>
              <a:t> AND </a:t>
            </a:r>
            <a:r>
              <a:rPr lang="en-ZA" b="1"/>
              <a:t>INSPIRE.</a:t>
            </a:r>
            <a:endParaRPr lang="en-ZA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6ABE9A-5C49-4C6B-BD2B-28E1AEBF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AE71-0FD9-413E-A828-75A09D2C0772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71236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CF0D4CF4-BF4A-46D9-8B79-3D6BA6473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/>
              <a:t>BURSARY FOR WORKERS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FBB4CE-4E1D-40F4-B8E2-6F098D79A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EMPOWERED TO </a:t>
            </a:r>
            <a:r>
              <a:rPr lang="en-ZA" b="1"/>
              <a:t>INFLUENCE</a:t>
            </a:r>
            <a:r>
              <a:rPr lang="en-ZA"/>
              <a:t> AND </a:t>
            </a:r>
            <a:r>
              <a:rPr lang="en-ZA" b="1"/>
              <a:t>INSPIRE.</a:t>
            </a:r>
            <a:endParaRPr lang="en-ZA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A84B9-E9A2-4105-A647-07506613B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AE71-0FD9-413E-A828-75A09D2C0772}" type="slidenum">
              <a:rPr lang="en-ZA" smtClean="0"/>
              <a:t>6</a:t>
            </a:fld>
            <a:endParaRPr lang="en-ZA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91116CF5-4F5F-49B9-ABC5-A9864AC88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800" dirty="0"/>
              <a:t>This is a grant awarded to a worker in need of tuition to study with a view to:</a:t>
            </a:r>
          </a:p>
          <a:p>
            <a:pPr marL="0" indent="0">
              <a:buNone/>
            </a:pPr>
            <a:endParaRPr lang="en-GB" dirty="0"/>
          </a:p>
          <a:p>
            <a:pPr marL="685800" lvl="1" indent="-285750">
              <a:buFont typeface="Wingdings" panose="05000000000000000000" pitchFamily="2" charset="2"/>
              <a:buChar char="q"/>
            </a:pPr>
            <a:r>
              <a:rPr lang="en-GB" sz="1600" b="1" dirty="0">
                <a:solidFill>
                  <a:schemeClr val="tx2"/>
                </a:solidFill>
              </a:rPr>
              <a:t>Addressing the scarce and critical skills needs as identified in the INSETA SSP</a:t>
            </a:r>
          </a:p>
          <a:p>
            <a:pPr marL="685800" lvl="1" indent="-285750">
              <a:buFont typeface="Wingdings" panose="05000000000000000000" pitchFamily="2" charset="2"/>
              <a:buChar char="q"/>
            </a:pPr>
            <a:r>
              <a:rPr lang="en-GB" sz="1600" b="1" dirty="0">
                <a:solidFill>
                  <a:schemeClr val="tx2"/>
                </a:solidFill>
              </a:rPr>
              <a:t>Funded qualifications are from NQF Level 5 – NQF Level 10.</a:t>
            </a:r>
          </a:p>
          <a:p>
            <a:pPr marL="685800" lvl="1" indent="-285750">
              <a:buFont typeface="Wingdings" panose="05000000000000000000" pitchFamily="2" charset="2"/>
              <a:buChar char="q"/>
            </a:pPr>
            <a:r>
              <a:rPr lang="en-GB" sz="1600" b="1" dirty="0">
                <a:solidFill>
                  <a:schemeClr val="tx2"/>
                </a:solidFill>
              </a:rPr>
              <a:t>Promoting the Developmental and Transformational Imperatives of NSDP 2030</a:t>
            </a:r>
          </a:p>
          <a:p>
            <a:pPr marL="685800" lvl="1" indent="-285750">
              <a:buFont typeface="Wingdings" panose="05000000000000000000" pitchFamily="2" charset="2"/>
              <a:buChar char="q"/>
            </a:pPr>
            <a:r>
              <a:rPr lang="en-GB" sz="1600" b="1" dirty="0">
                <a:solidFill>
                  <a:schemeClr val="tx2"/>
                </a:solidFill>
              </a:rPr>
              <a:t>Increasing the professionalism of the sector</a:t>
            </a:r>
          </a:p>
          <a:p>
            <a:pPr marL="400050" lvl="1" indent="0">
              <a:buNone/>
            </a:pPr>
            <a:endParaRPr lang="en-GB" sz="2000" b="1" dirty="0">
              <a:solidFill>
                <a:schemeClr val="tx2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Large &amp; Medium companies to Study with public HEIs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Small companies to study with public HEIs and Accredited Skills Development Providers (SDPs)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Funding to a maximum of R30 000 will be awarded for tuition only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Students must be permanently employed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Students may be any age and nationality</a:t>
            </a:r>
          </a:p>
          <a:p>
            <a:pPr marL="0" lvl="0" indent="0">
              <a:buNone/>
            </a:pPr>
            <a:endParaRPr lang="en-GB" sz="2000" dirty="0"/>
          </a:p>
          <a:p>
            <a:pPr marL="0" lvl="0" indent="0">
              <a:buNone/>
            </a:pPr>
            <a:endParaRPr lang="en-GB" sz="2000" dirty="0"/>
          </a:p>
          <a:p>
            <a:pPr marL="685800" lvl="1" indent="-285750">
              <a:buFont typeface="Wingdings" panose="05000000000000000000" pitchFamily="2" charset="2"/>
              <a:buChar char="q"/>
            </a:pPr>
            <a:endParaRPr lang="en-GB" sz="2000" b="1" dirty="0">
              <a:solidFill>
                <a:schemeClr val="tx2"/>
              </a:solidFill>
            </a:endParaRPr>
          </a:p>
          <a:p>
            <a:pPr marL="685800" lvl="1" indent="-285750">
              <a:buFont typeface="Wingdings" panose="05000000000000000000" pitchFamily="2" charset="2"/>
              <a:buChar char="q"/>
            </a:pPr>
            <a:endParaRPr lang="en-GB" sz="2000" b="1" dirty="0">
              <a:solidFill>
                <a:schemeClr val="tx2"/>
              </a:solidFill>
            </a:endParaRPr>
          </a:p>
          <a:p>
            <a:pPr marL="685800" lvl="1" indent="-285750">
              <a:buFont typeface="Wingdings" panose="05000000000000000000" pitchFamily="2" charset="2"/>
              <a:buChar char="q"/>
            </a:pPr>
            <a:endParaRPr lang="en-GB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16580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E0C44DA-3C5F-4ACD-BE51-B212E7C2FB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699" y="1026942"/>
            <a:ext cx="4643316" cy="353099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en-GB" sz="2000" b="1" i="1" u="sng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</a:t>
            </a:r>
            <a:r>
              <a:rPr lang="en-GB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Submission – 30 September 2020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Confirmation of Employment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Certified ID Copy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Proof of Registration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Quotation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Worker Programme Agreement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SETMIS Reporting Tool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8471E7E-8C26-4D6D-8CD4-890FAE146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026944"/>
            <a:ext cx="4210050" cy="35309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en-GB" sz="2000" b="1" i="1" u="sng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nd</a:t>
            </a:r>
            <a:r>
              <a:rPr lang="en-GB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Submission – 01 February 2021</a:t>
            </a:r>
          </a:p>
          <a:p>
            <a:pPr marL="971550" lvl="1" indent="-285750"/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Semester Results</a:t>
            </a:r>
          </a:p>
          <a:p>
            <a:pPr marL="971550" lvl="1" indent="-285750"/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Semester Proof of Registration</a:t>
            </a:r>
          </a:p>
          <a:p>
            <a:pPr marL="971550" lvl="1" indent="-285750"/>
            <a:r>
              <a:rPr lang="en-GB" dirty="0"/>
              <a:t>Quotation</a:t>
            </a:r>
          </a:p>
          <a:p>
            <a:endParaRPr lang="en-GB" dirty="0"/>
          </a:p>
          <a:p>
            <a:r>
              <a:rPr lang="en-GB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Final Submission – 31 July 2021</a:t>
            </a:r>
          </a:p>
          <a:p>
            <a:pPr marL="971550" lvl="1" indent="-285750"/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Semester Results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A62398-8952-46AD-9ED2-9F5E29973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EMPOWERED TO </a:t>
            </a:r>
            <a:r>
              <a:rPr lang="en-ZA" b="1"/>
              <a:t>INFLUENCE</a:t>
            </a:r>
            <a:r>
              <a:rPr lang="en-ZA"/>
              <a:t> AND </a:t>
            </a:r>
            <a:r>
              <a:rPr lang="en-ZA" b="1"/>
              <a:t>INSPIRE.</a:t>
            </a:r>
            <a:endParaRPr lang="en-ZA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708ABF-9067-4CAB-982E-00C9BE84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AE71-0FD9-413E-A828-75A09D2C0772}" type="slidenum">
              <a:rPr lang="en-ZA" smtClean="0"/>
              <a:pPr/>
              <a:t>7</a:t>
            </a:fld>
            <a:endParaRPr lang="en-ZA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7E96CA80-3B5E-4C8D-895C-1400483D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Employer Submissions (July 2020 – June 2021)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66944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E0C44DA-3C5F-4ACD-BE51-B212E7C2FB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699" y="1026942"/>
            <a:ext cx="4643316" cy="353099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en-GB" sz="2000" b="1" i="1" u="sng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</a:t>
            </a:r>
            <a:r>
              <a:rPr lang="en-GB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Submission – 15 January 2021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Confirmation of Employment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Certified ID Copy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Proof of Registration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Quotation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Worker Programme Agreement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SETMIS Reporting Tool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8471E7E-8C26-4D6D-8CD4-890FAE146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026944"/>
            <a:ext cx="4210050" cy="35309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en-GB" sz="2000" b="1" i="1" u="sng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nd</a:t>
            </a:r>
            <a:r>
              <a:rPr lang="en-GB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Submission – 31 August 2021</a:t>
            </a:r>
          </a:p>
          <a:p>
            <a:pPr marL="971550" lvl="1" indent="-285750"/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Semester Results</a:t>
            </a:r>
          </a:p>
          <a:p>
            <a:pPr marL="971550" lvl="1" indent="-285750"/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Semester Proof of Registration</a:t>
            </a:r>
          </a:p>
          <a:p>
            <a:pPr marL="971550" lvl="1" indent="-285750"/>
            <a:r>
              <a:rPr lang="en-GB" dirty="0"/>
              <a:t>Quotation</a:t>
            </a:r>
          </a:p>
          <a:p>
            <a:endParaRPr lang="en-GB" dirty="0"/>
          </a:p>
          <a:p>
            <a:r>
              <a:rPr lang="en-GB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Final Submission – 1 Feb 2022</a:t>
            </a:r>
          </a:p>
          <a:p>
            <a:pPr marL="971550" lvl="1" indent="-285750"/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Semester Results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A62398-8952-46AD-9ED2-9F5E29973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EMPOWERED TO </a:t>
            </a:r>
            <a:r>
              <a:rPr lang="en-ZA" b="1"/>
              <a:t>INFLUENCE</a:t>
            </a:r>
            <a:r>
              <a:rPr lang="en-ZA"/>
              <a:t> AND </a:t>
            </a:r>
            <a:r>
              <a:rPr lang="en-ZA" b="1"/>
              <a:t>INSPIRE.</a:t>
            </a:r>
            <a:endParaRPr lang="en-ZA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708ABF-9067-4CAB-982E-00C9BE84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AE71-0FD9-413E-A828-75A09D2C0772}" type="slidenum">
              <a:rPr lang="en-ZA" smtClean="0"/>
              <a:pPr/>
              <a:t>8</a:t>
            </a:fld>
            <a:endParaRPr lang="en-ZA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7E96CA80-3B5E-4C8D-895C-1400483D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Employer Submissions (Jan 2021 – Dec 2021)</a:t>
            </a:r>
            <a:endParaRPr lang="en-ZA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1271DA-772B-4AA7-923B-6F14059A1E2F}"/>
              </a:ext>
            </a:extLst>
          </p:cNvPr>
          <p:cNvSpPr txBox="1"/>
          <p:nvPr/>
        </p:nvSpPr>
        <p:spPr>
          <a:xfrm>
            <a:off x="0" y="5130358"/>
            <a:ext cx="99060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Request for Replacements cut off date: 14 February 2021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1973450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036B3A9-EBD9-4AEA-BA40-BE197365E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365128"/>
            <a:ext cx="9537895" cy="577408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/>
              <a:t>Bursary process</a:t>
            </a:r>
            <a:endParaRPr lang="en-ZA" sz="3200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446B74-A3C8-49F9-86AB-49D2765FF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EMPOWERED TO </a:t>
            </a:r>
            <a:r>
              <a:rPr lang="en-ZA" b="1"/>
              <a:t>INFLUENCE</a:t>
            </a:r>
            <a:r>
              <a:rPr lang="en-ZA"/>
              <a:t> AND </a:t>
            </a:r>
            <a:r>
              <a:rPr lang="en-ZA" b="1"/>
              <a:t>INSPIRE.</a:t>
            </a:r>
            <a:endParaRPr lang="en-ZA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7BD1A-709C-478B-9C4E-B35EEA588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AE71-0FD9-413E-A828-75A09D2C0772}" type="slidenum">
              <a:rPr lang="en-ZA" smtClean="0"/>
              <a:pPr/>
              <a:t>9</a:t>
            </a:fld>
            <a:endParaRPr lang="en-ZA" dirty="0"/>
          </a:p>
        </p:txBody>
      </p:sp>
      <p:graphicFrame>
        <p:nvGraphicFramePr>
          <p:cNvPr id="28" name="Diagram 27">
            <a:extLst>
              <a:ext uri="{FF2B5EF4-FFF2-40B4-BE49-F238E27FC236}">
                <a16:creationId xmlns:a16="http://schemas.microsoft.com/office/drawing/2014/main" id="{CFDD2600-7D7F-4F7C-995E-8F2303C3AD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1423336"/>
              </p:ext>
            </p:extLst>
          </p:nvPr>
        </p:nvGraphicFramePr>
        <p:xfrm>
          <a:off x="846851" y="1012825"/>
          <a:ext cx="7709920" cy="4832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1215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2469</Words>
  <Application>Microsoft Office PowerPoint</Application>
  <PresentationFormat>A4 Paper (210x297 mm)</PresentationFormat>
  <Paragraphs>531</Paragraphs>
  <Slides>37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Wingdings</vt:lpstr>
      <vt:lpstr>Office Theme</vt:lpstr>
      <vt:lpstr>INSETA WORKER PROGRAMMES COMPLIANCE WORKSHOP</vt:lpstr>
      <vt:lpstr>PowerPoint Presentation</vt:lpstr>
      <vt:lpstr>OBJECTIVES</vt:lpstr>
      <vt:lpstr>The Team</vt:lpstr>
      <vt:lpstr>BURSARY FOR WORKERS</vt:lpstr>
      <vt:lpstr>BURSARY FOR WORKERS</vt:lpstr>
      <vt:lpstr>Employer Submissions (July 2020 – June 2021)</vt:lpstr>
      <vt:lpstr>Employer Submissions (Jan 2021 – Dec 2021)</vt:lpstr>
      <vt:lpstr>Bursary process</vt:lpstr>
      <vt:lpstr>Question &amp; Answer </vt:lpstr>
      <vt:lpstr>SKILLS PROGRAMME FOR WORKERS</vt:lpstr>
      <vt:lpstr>SKILLS PROGRAMMES FOR WORKERS</vt:lpstr>
      <vt:lpstr>Employer Submissions (Jan 2021 – Dec 2021)</vt:lpstr>
      <vt:lpstr>SKILLS PROGRAMMES PROCESS</vt:lpstr>
      <vt:lpstr>Question &amp; Answer </vt:lpstr>
      <vt:lpstr>SETMIS REPORTING TOOL</vt:lpstr>
      <vt:lpstr>OVERVIEW</vt:lpstr>
      <vt:lpstr>LEGISLATIVE &amp; POLICY CONTEXT</vt:lpstr>
      <vt:lpstr>LEGISLATIVE &amp; POLICY CONTEXT</vt:lpstr>
      <vt:lpstr>INFORMATION CATEGORIES: BI TEMPLATE</vt:lpstr>
      <vt:lpstr>CONSIDERATIONS WHEN POPULATING THE TEMPLATE</vt:lpstr>
      <vt:lpstr>CAPTURING THE LEARNER’S PERSONAL INFORMATION</vt:lpstr>
      <vt:lpstr>PowerPoint Presentation</vt:lpstr>
      <vt:lpstr>PowerPoint Presentation</vt:lpstr>
      <vt:lpstr>PowerPoint Presentation</vt:lpstr>
      <vt:lpstr>PowerPoint Presentation</vt:lpstr>
      <vt:lpstr>CAPTURING LEARNERS’ ENROLMENT INFORMATION</vt:lpstr>
      <vt:lpstr>PowerPoint Presentation</vt:lpstr>
      <vt:lpstr>PowerPoint Presentation</vt:lpstr>
      <vt:lpstr>Questions &amp; Answers</vt:lpstr>
      <vt:lpstr>ETQA UPDATES</vt:lpstr>
      <vt:lpstr>Verification &amp; Validation Process</vt:lpstr>
      <vt:lpstr>Quality Assurance &amp; Certifications</vt:lpstr>
      <vt:lpstr>QCTO - Occupational Qualifications</vt:lpstr>
      <vt:lpstr>PowerPoint Presentation</vt:lpstr>
      <vt:lpstr>Question &amp; Answer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INSETA ANNUAL PERFORMANCE  PLAN 2020 - 2021</dc:title>
  <dc:creator>Saloshnee Govender</dc:creator>
  <cp:lastModifiedBy>Kgothatso Modise</cp:lastModifiedBy>
  <cp:revision>55</cp:revision>
  <dcterms:created xsi:type="dcterms:W3CDTF">2020-01-30T12:48:20Z</dcterms:created>
  <dcterms:modified xsi:type="dcterms:W3CDTF">2020-12-02T07:12:52Z</dcterms:modified>
</cp:coreProperties>
</file>