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924" r:id="rId2"/>
    <p:sldId id="970" r:id="rId3"/>
    <p:sldId id="863" r:id="rId4"/>
    <p:sldId id="960" r:id="rId5"/>
    <p:sldId id="961" r:id="rId6"/>
    <p:sldId id="947" r:id="rId7"/>
    <p:sldId id="948" r:id="rId8"/>
    <p:sldId id="969" r:id="rId9"/>
    <p:sldId id="957" r:id="rId10"/>
    <p:sldId id="972" r:id="rId11"/>
    <p:sldId id="973" r:id="rId12"/>
    <p:sldId id="1134" r:id="rId13"/>
    <p:sldId id="971" r:id="rId14"/>
    <p:sldId id="949" r:id="rId15"/>
    <p:sldId id="992" r:id="rId16"/>
    <p:sldId id="991" r:id="rId17"/>
    <p:sldId id="993" r:id="rId18"/>
    <p:sldId id="539" r:id="rId19"/>
    <p:sldId id="951" r:id="rId20"/>
    <p:sldId id="1135" r:id="rId21"/>
    <p:sldId id="834" r:id="rId22"/>
    <p:sldId id="982" r:id="rId23"/>
    <p:sldId id="9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8DA2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autoAdjust="0"/>
    <p:restoredTop sz="86450"/>
  </p:normalViewPr>
  <p:slideViewPr>
    <p:cSldViewPr snapToGrid="0" showGuides="1">
      <p:cViewPr varScale="1">
        <p:scale>
          <a:sx n="105" d="100"/>
          <a:sy n="105" d="100"/>
        </p:scale>
        <p:origin x="200" y="280"/>
      </p:cViewPr>
      <p:guideLst>
        <p:guide orient="horz" pos="2160"/>
        <p:guide pos="46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30901-F0BD-F646-A0F6-B58D972072CA}"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6187A-F461-414A-997D-898CD400258C}" type="slidenum">
              <a:rPr lang="en-US" smtClean="0"/>
              <a:t>‹#›</a:t>
            </a:fld>
            <a:endParaRPr lang="en-US"/>
          </a:p>
        </p:txBody>
      </p:sp>
    </p:spTree>
    <p:extLst>
      <p:ext uri="{BB962C8B-B14F-4D97-AF65-F5344CB8AC3E}">
        <p14:creationId xmlns:p14="http://schemas.microsoft.com/office/powerpoint/2010/main" val="80330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D154D6E3-B4CE-DA4E-96EF-3F07BCA159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CB1EAA-9553-FB43-8A57-1BD976B1D4CB}" type="slidenum">
              <a:rPr lang="en-AU" altLang="en-US">
                <a:cs typeface="Arial" panose="020B0604020202020204" pitchFamily="34" charset="0"/>
              </a:rPr>
              <a:pPr eaLnBrk="1" hangingPunct="1"/>
              <a:t>18</a:t>
            </a:fld>
            <a:endParaRPr lang="en-AU" altLang="en-US" dirty="0">
              <a:cs typeface="Arial" panose="020B0604020202020204" pitchFamily="34" charset="0"/>
            </a:endParaRPr>
          </a:p>
        </p:txBody>
      </p:sp>
      <p:sp>
        <p:nvSpPr>
          <p:cNvPr id="210947" name="Rectangle 2">
            <a:extLst>
              <a:ext uri="{FF2B5EF4-FFF2-40B4-BE49-F238E27FC236}">
                <a16:creationId xmlns:a16="http://schemas.microsoft.com/office/drawing/2014/main" id="{1104C93C-0052-F04E-9A85-78994AADC0EE}"/>
              </a:ext>
            </a:extLst>
          </p:cNvPr>
          <p:cNvSpPr>
            <a:spLocks noGrp="1" noRot="1" noChangeAspect="1" noChangeArrowheads="1" noTextEdit="1"/>
          </p:cNvSpPr>
          <p:nvPr>
            <p:ph type="sldImg"/>
          </p:nvPr>
        </p:nvSpPr>
        <p:spPr>
          <a:xfrm>
            <a:off x="90488" y="746125"/>
            <a:ext cx="6615112" cy="3722688"/>
          </a:xfrm>
          <a:ln/>
        </p:spPr>
      </p:sp>
      <p:sp>
        <p:nvSpPr>
          <p:cNvPr id="210948" name="Rectangle 3">
            <a:extLst>
              <a:ext uri="{FF2B5EF4-FFF2-40B4-BE49-F238E27FC236}">
                <a16:creationId xmlns:a16="http://schemas.microsoft.com/office/drawing/2014/main" id="{63CD404B-A6C2-3F49-9570-CEA4682144E3}"/>
              </a:ext>
            </a:extLst>
          </p:cNvPr>
          <p:cNvSpPr>
            <a:spLocks noGrp="1" noChangeArrowheads="1"/>
          </p:cNvSpPr>
          <p:nvPr>
            <p:ph type="body" idx="1"/>
          </p:nvPr>
        </p:nvSpPr>
        <p:spPr>
          <a:xfrm>
            <a:off x="906463" y="4716463"/>
            <a:ext cx="4981575" cy="447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35000"/>
              </a:spcBef>
              <a:spcAft>
                <a:spcPct val="15000"/>
              </a:spcAft>
              <a:buFont typeface="Wingdings" pitchFamily="2" charset="2"/>
              <a:buNone/>
            </a:pPr>
            <a:r>
              <a:rPr lang="en-US" altLang="en-US" sz="1400" dirty="0">
                <a:latin typeface="Tahoma" panose="020B0604030504040204" pitchFamily="34" charset="0"/>
              </a:rPr>
              <a:t>EXPECTATIONS</a:t>
            </a:r>
          </a:p>
          <a:p>
            <a:pPr lvl="1" eaLnBrk="1" hangingPunct="1">
              <a:spcBef>
                <a:spcPct val="35000"/>
              </a:spcBef>
              <a:spcAft>
                <a:spcPct val="35000"/>
              </a:spcAft>
              <a:buFont typeface="Wingdings" pitchFamily="2" charset="2"/>
              <a:buNone/>
            </a:pPr>
            <a:r>
              <a:rPr lang="en-US" altLang="en-US" dirty="0">
                <a:latin typeface="Tahoma" panose="020B0604030504040204" pitchFamily="34" charset="0"/>
              </a:rPr>
              <a:t>client knows what they are getting, what value you add, how you do business and how you charge.</a:t>
            </a:r>
          </a:p>
          <a:p>
            <a:pPr eaLnBrk="1" hangingPunct="1">
              <a:spcBef>
                <a:spcPct val="35000"/>
              </a:spcBef>
              <a:spcAft>
                <a:spcPct val="15000"/>
              </a:spcAft>
              <a:buFont typeface="Wingdings" pitchFamily="2" charset="2"/>
              <a:buNone/>
            </a:pPr>
            <a:r>
              <a:rPr lang="en-US" altLang="en-US" sz="1400" dirty="0">
                <a:latin typeface="Tahoma" panose="020B0604030504040204" pitchFamily="34" charset="0"/>
              </a:rPr>
              <a:t>EXPERIENCE</a:t>
            </a:r>
          </a:p>
          <a:p>
            <a:pPr lvl="1" eaLnBrk="1" hangingPunct="1">
              <a:spcBef>
                <a:spcPct val="35000"/>
              </a:spcBef>
              <a:spcAft>
                <a:spcPct val="35000"/>
              </a:spcAft>
              <a:buFont typeface="Wingdings" pitchFamily="2" charset="2"/>
              <a:buNone/>
            </a:pPr>
            <a:r>
              <a:rPr lang="en-US" altLang="en-US" dirty="0">
                <a:latin typeface="Tahoma" panose="020B0604030504040204" pitchFamily="34" charset="0"/>
              </a:rPr>
              <a:t>you deliver to the expectations, add the value and demonstrate how you are adding value.</a:t>
            </a:r>
          </a:p>
          <a:p>
            <a:pPr eaLnBrk="1" hangingPunct="1">
              <a:spcBef>
                <a:spcPct val="35000"/>
              </a:spcBef>
              <a:spcAft>
                <a:spcPct val="15000"/>
              </a:spcAft>
              <a:buFont typeface="Wingdings" pitchFamily="2" charset="2"/>
              <a:buNone/>
            </a:pPr>
            <a:r>
              <a:rPr lang="en-US" altLang="en-US" sz="1400" dirty="0">
                <a:latin typeface="Tahoma" panose="020B0604030504040204" pitchFamily="34" charset="0"/>
              </a:rPr>
              <a:t>RESULT</a:t>
            </a:r>
          </a:p>
          <a:p>
            <a:pPr lvl="2" eaLnBrk="1" hangingPunct="1">
              <a:spcBef>
                <a:spcPct val="35000"/>
              </a:spcBef>
              <a:spcAft>
                <a:spcPct val="35000"/>
              </a:spcAft>
              <a:buFont typeface="Wingdings" pitchFamily="2" charset="2"/>
              <a:buNone/>
            </a:pPr>
            <a:r>
              <a:rPr lang="en-US" altLang="en-US" sz="1400" dirty="0">
                <a:latin typeface="Tahoma" panose="020B0604030504040204" pitchFamily="34" charset="0"/>
              </a:rPr>
              <a:t>retention and referrals.</a:t>
            </a:r>
            <a:endParaRPr lang="en-AU" altLang="en-US" sz="1400" dirty="0">
              <a:latin typeface="Tahoma" panose="020B0604030504040204" pitchFamily="34" charset="0"/>
            </a:endParaRPr>
          </a:p>
          <a:p>
            <a:pPr eaLnBrk="1" hangingPunct="1"/>
            <a:endParaRPr lang="en-AU" altLang="en-US" dirty="0">
              <a:latin typeface="Arial" panose="020B0604020202020204" pitchFamily="34" charset="0"/>
            </a:endParaRPr>
          </a:p>
        </p:txBody>
      </p:sp>
    </p:spTree>
    <p:extLst>
      <p:ext uri="{BB962C8B-B14F-4D97-AF65-F5344CB8AC3E}">
        <p14:creationId xmlns:p14="http://schemas.microsoft.com/office/powerpoint/2010/main" val="152499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09800" y="110134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2209800" y="35810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6" name="Slide Number Placeholder 5"/>
          <p:cNvSpPr>
            <a:spLocks noGrp="1"/>
          </p:cNvSpPr>
          <p:nvPr>
            <p:ph type="sldNum" sz="quarter" idx="12"/>
          </p:nvPr>
        </p:nvSpPr>
        <p:spPr/>
        <p:txBody>
          <a:bodyPr/>
          <a:lstStyle/>
          <a:p>
            <a:fld id="{47377F8E-576B-4ED2-8C27-42A5CD6177CF}" type="slidenum">
              <a:rPr lang="en-US" smtClean="0"/>
              <a:t>‹#›</a:t>
            </a:fld>
            <a:endParaRPr lang="en-US" dirty="0"/>
          </a:p>
        </p:txBody>
      </p:sp>
    </p:spTree>
    <p:extLst>
      <p:ext uri="{BB962C8B-B14F-4D97-AF65-F5344CB8AC3E}">
        <p14:creationId xmlns:p14="http://schemas.microsoft.com/office/powerpoint/2010/main" val="290259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9117" y="276638"/>
            <a:ext cx="8694682" cy="967282"/>
          </a:xfrm>
        </p:spPr>
        <p:txBody>
          <a:bodyPr/>
          <a:lstStyle/>
          <a:p>
            <a:r>
              <a:rPr lang="en-GB"/>
              <a:t>Click to edit Master title style</a:t>
            </a:r>
            <a:endParaRPr lang="en-US" dirty="0"/>
          </a:p>
        </p:txBody>
      </p:sp>
      <p:sp>
        <p:nvSpPr>
          <p:cNvPr id="3" name="Content Placeholder 2"/>
          <p:cNvSpPr>
            <a:spLocks noGrp="1"/>
          </p:cNvSpPr>
          <p:nvPr>
            <p:ph idx="1"/>
          </p:nvPr>
        </p:nvSpPr>
        <p:spPr>
          <a:xfrm>
            <a:off x="2659117" y="1597191"/>
            <a:ext cx="8694682" cy="43937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47377F8E-576B-4ED2-8C27-42A5CD6177CF}" type="slidenum">
              <a:rPr lang="en-US" smtClean="0"/>
              <a:t>‹#›</a:t>
            </a:fld>
            <a:endParaRPr lang="en-US" dirty="0"/>
          </a:p>
        </p:txBody>
      </p:sp>
    </p:spTree>
    <p:extLst>
      <p:ext uri="{BB962C8B-B14F-4D97-AF65-F5344CB8AC3E}">
        <p14:creationId xmlns:p14="http://schemas.microsoft.com/office/powerpoint/2010/main" val="28746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11668" y="1709738"/>
            <a:ext cx="8635781"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2711668" y="4589463"/>
            <a:ext cx="863578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p:txBody>
          <a:bodyPr/>
          <a:lstStyle/>
          <a:p>
            <a:fld id="{47377F8E-576B-4ED2-8C27-42A5CD6177CF}" type="slidenum">
              <a:rPr lang="en-US" smtClean="0"/>
              <a:t>‹#›</a:t>
            </a:fld>
            <a:endParaRPr lang="en-US" dirty="0"/>
          </a:p>
        </p:txBody>
      </p:sp>
    </p:spTree>
    <p:extLst>
      <p:ext uri="{BB962C8B-B14F-4D97-AF65-F5344CB8AC3E}">
        <p14:creationId xmlns:p14="http://schemas.microsoft.com/office/powerpoint/2010/main" val="398141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2196661" y="1825625"/>
            <a:ext cx="4372305"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894786" y="1825625"/>
            <a:ext cx="4374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p:cNvSpPr>
            <a:spLocks noGrp="1"/>
          </p:cNvSpPr>
          <p:nvPr>
            <p:ph type="sldNum" sz="quarter" idx="12"/>
          </p:nvPr>
        </p:nvSpPr>
        <p:spPr/>
        <p:txBody>
          <a:bodyPr/>
          <a:lstStyle/>
          <a:p>
            <a:fld id="{47377F8E-576B-4ED2-8C27-42A5CD6177CF}" type="slidenum">
              <a:rPr lang="en-US" smtClean="0"/>
              <a:t>‹#›</a:t>
            </a:fld>
            <a:endParaRPr lang="en-US" dirty="0"/>
          </a:p>
        </p:txBody>
      </p:sp>
    </p:spTree>
    <p:extLst>
      <p:ext uri="{BB962C8B-B14F-4D97-AF65-F5344CB8AC3E}">
        <p14:creationId xmlns:p14="http://schemas.microsoft.com/office/powerpoint/2010/main" val="101723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0876" y="365125"/>
            <a:ext cx="8814511" cy="1325563"/>
          </a:xfrm>
        </p:spPr>
        <p:txBody>
          <a:bodyPr/>
          <a:lstStyle/>
          <a:p>
            <a:r>
              <a:rPr lang="en-US" dirty="0"/>
              <a:t>CLICK TO EDIT MASTER TITLE STYLE</a:t>
            </a:r>
          </a:p>
        </p:txBody>
      </p:sp>
      <p:sp>
        <p:nvSpPr>
          <p:cNvPr id="3" name="Text Placeholder 2"/>
          <p:cNvSpPr>
            <a:spLocks noGrp="1"/>
          </p:cNvSpPr>
          <p:nvPr>
            <p:ph type="body" idx="1"/>
          </p:nvPr>
        </p:nvSpPr>
        <p:spPr>
          <a:xfrm>
            <a:off x="2540877" y="1690688"/>
            <a:ext cx="432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42465" y="2514600"/>
            <a:ext cx="432000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033800" y="1690688"/>
            <a:ext cx="432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033800" y="2514600"/>
            <a:ext cx="432000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p:cNvSpPr>
            <a:spLocks noGrp="1"/>
          </p:cNvSpPr>
          <p:nvPr>
            <p:ph type="sldNum" sz="quarter" idx="12"/>
          </p:nvPr>
        </p:nvSpPr>
        <p:spPr/>
        <p:txBody>
          <a:bodyPr/>
          <a:lstStyle/>
          <a:p>
            <a:fld id="{47377F8E-576B-4ED2-8C27-42A5CD6177CF}" type="slidenum">
              <a:rPr lang="en-US" smtClean="0"/>
              <a:t>‹#›</a:t>
            </a:fld>
            <a:endParaRPr lang="en-US" dirty="0"/>
          </a:p>
        </p:txBody>
      </p:sp>
    </p:spTree>
    <p:extLst>
      <p:ext uri="{BB962C8B-B14F-4D97-AF65-F5344CB8AC3E}">
        <p14:creationId xmlns:p14="http://schemas.microsoft.com/office/powerpoint/2010/main" val="96364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1972" y="365126"/>
            <a:ext cx="8841827" cy="100122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47377F8E-576B-4ED2-8C27-42A5CD6177CF}" type="slidenum">
              <a:rPr lang="en-US" smtClean="0"/>
              <a:t>‹#›</a:t>
            </a:fld>
            <a:endParaRPr lang="en-US" dirty="0"/>
          </a:p>
        </p:txBody>
      </p:sp>
    </p:spTree>
    <p:extLst>
      <p:ext uri="{BB962C8B-B14F-4D97-AF65-F5344CB8AC3E}">
        <p14:creationId xmlns:p14="http://schemas.microsoft.com/office/powerpoint/2010/main" val="21098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377F8E-576B-4ED2-8C27-42A5CD6177CF}" type="slidenum">
              <a:rPr lang="en-US" smtClean="0"/>
              <a:t>‹#›</a:t>
            </a:fld>
            <a:endParaRPr lang="en-US" dirty="0"/>
          </a:p>
        </p:txBody>
      </p:sp>
    </p:spTree>
    <p:extLst>
      <p:ext uri="{BB962C8B-B14F-4D97-AF65-F5344CB8AC3E}">
        <p14:creationId xmlns:p14="http://schemas.microsoft.com/office/powerpoint/2010/main" val="352955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6662" y="365126"/>
            <a:ext cx="9157137" cy="1001220"/>
          </a:xfrm>
          <a:prstGeom prst="rect">
            <a:avLst/>
          </a:prstGeom>
          <a:solidFill>
            <a:srgbClr val="000000">
              <a:alpha val="30000"/>
            </a:srgbClr>
          </a:solidFill>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196662" y="1727304"/>
            <a:ext cx="9157138" cy="4316143"/>
          </a:xfrm>
          <a:prstGeom prst="rect">
            <a:avLst/>
          </a:prstGeom>
          <a:solidFill>
            <a:srgbClr val="D9D9D9">
              <a:alpha val="69804"/>
            </a:srgbClr>
          </a:solidFill>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a:solidFill>
            <a:srgbClr val="D9D9D9">
              <a:alpha val="50000"/>
            </a:srgbClr>
          </a:solidFill>
        </p:spPr>
        <p:txBody>
          <a:bodyPr vert="horz" lIns="91440" tIns="45720" rIns="91440" bIns="45720" rtlCol="0" anchor="ctr"/>
          <a:lstStyle>
            <a:lvl1pPr algn="r">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47377F8E-576B-4ED2-8C27-42A5CD6177CF}" type="slidenum">
              <a:rPr lang="en-US" smtClean="0"/>
              <a:pPr/>
              <a:t>‹#›</a:t>
            </a:fld>
            <a:endParaRPr lang="en-US" dirty="0"/>
          </a:p>
        </p:txBody>
      </p:sp>
      <p:sp>
        <p:nvSpPr>
          <p:cNvPr id="11" name="Rounded Rectangle 10">
            <a:extLst>
              <a:ext uri="{FF2B5EF4-FFF2-40B4-BE49-F238E27FC236}">
                <a16:creationId xmlns:a16="http://schemas.microsoft.com/office/drawing/2014/main" id="{C8AA8FA7-C716-EF4F-8D6B-B93573A9DF75}"/>
              </a:ext>
            </a:extLst>
          </p:cNvPr>
          <p:cNvSpPr/>
          <p:nvPr userDrawn="1"/>
        </p:nvSpPr>
        <p:spPr>
          <a:xfrm>
            <a:off x="134410" y="118831"/>
            <a:ext cx="1720343" cy="6620338"/>
          </a:xfrm>
          <a:prstGeom prst="roundRect">
            <a:avLst/>
          </a:prstGeom>
          <a:solidFill>
            <a:schemeClr val="bg1">
              <a:lumMod val="65000"/>
            </a:schemeClr>
          </a:solidFill>
          <a:ln>
            <a:noFill/>
          </a:ln>
          <a:effectLst>
            <a:glow rad="177800">
              <a:schemeClr val="bg1">
                <a:lumMod val="75000"/>
                <a:alpha val="25000"/>
              </a:schemeClr>
            </a:glow>
            <a:innerShdw blurRad="1193800" dist="1879600" dir="21540000">
              <a:schemeClr val="bg1">
                <a:alpha val="72000"/>
              </a:schemeClr>
            </a:innerShdw>
            <a:softEdge rad="93980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D1B3D8-5084-C34C-9CEA-49B566BD92D5}"/>
              </a:ext>
            </a:extLst>
          </p:cNvPr>
          <p:cNvSpPr txBox="1"/>
          <p:nvPr/>
        </p:nvSpPr>
        <p:spPr>
          <a:xfrm>
            <a:off x="134409" y="6179679"/>
            <a:ext cx="1720343" cy="461665"/>
          </a:xfrm>
          <a:prstGeom prst="rect">
            <a:avLst/>
          </a:prstGeom>
          <a:noFill/>
        </p:spPr>
        <p:txBody>
          <a:bodyPr wrap="square" rtlCol="0">
            <a:spAutoFit/>
          </a:bodyPr>
          <a:lstStyle/>
          <a:p>
            <a:pPr algn="ctr"/>
            <a:r>
              <a:rPr lang="en-US" sz="1200" b="0" kern="1200" dirty="0">
                <a:solidFill>
                  <a:schemeClr val="bg1"/>
                </a:solidFill>
                <a:effectLst>
                  <a:innerShdw blurRad="63500" dist="50800" dir="162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Guiding your ascent to excellence</a:t>
            </a:r>
          </a:p>
        </p:txBody>
      </p:sp>
      <p:sp>
        <p:nvSpPr>
          <p:cNvPr id="12" name="Rounded Rectangle 11">
            <a:extLst>
              <a:ext uri="{FF2B5EF4-FFF2-40B4-BE49-F238E27FC236}">
                <a16:creationId xmlns:a16="http://schemas.microsoft.com/office/drawing/2014/main" id="{07A67687-171C-8545-A004-1CC0FEE49568}"/>
              </a:ext>
            </a:extLst>
          </p:cNvPr>
          <p:cNvSpPr/>
          <p:nvPr userDrawn="1"/>
        </p:nvSpPr>
        <p:spPr>
          <a:xfrm>
            <a:off x="245889" y="365126"/>
            <a:ext cx="1498387" cy="5339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717C6F6-61EF-884B-B3AC-4FD6689B3AAB}"/>
              </a:ext>
            </a:extLst>
          </p:cNvPr>
          <p:cNvPicPr>
            <a:picLocks noChangeAspect="1"/>
          </p:cNvPicPr>
          <p:nvPr userDrawn="1"/>
        </p:nvPicPr>
        <p:blipFill>
          <a:blip r:embed="rId9">
            <a:alphaModFix/>
            <a:extLst>
              <a:ext uri="{28A0092B-C50C-407E-A947-70E740481C1C}">
                <a14:useLocalDpi xmlns:a14="http://schemas.microsoft.com/office/drawing/2010/main" val="0"/>
              </a:ext>
            </a:extLst>
          </a:blip>
          <a:stretch>
            <a:fillRect/>
          </a:stretch>
        </p:blipFill>
        <p:spPr>
          <a:xfrm>
            <a:off x="329217" y="401246"/>
            <a:ext cx="1347099" cy="461666"/>
          </a:xfrm>
          <a:prstGeom prst="rect">
            <a:avLst/>
          </a:prstGeom>
        </p:spPr>
      </p:pic>
      <p:pic>
        <p:nvPicPr>
          <p:cNvPr id="4" name="Picture 3">
            <a:extLst>
              <a:ext uri="{FF2B5EF4-FFF2-40B4-BE49-F238E27FC236}">
                <a16:creationId xmlns:a16="http://schemas.microsoft.com/office/drawing/2014/main" id="{2A9F6723-7002-EC45-AB99-79C2969B8AF6}"/>
              </a:ext>
            </a:extLst>
          </p:cNvPr>
          <p:cNvPicPr>
            <a:picLocks noChangeAspect="1"/>
          </p:cNvPicPr>
          <p:nvPr userDrawn="1"/>
        </p:nvPicPr>
        <p:blipFill>
          <a:blip r:embed="rId10"/>
          <a:stretch>
            <a:fillRect/>
          </a:stretch>
        </p:blipFill>
        <p:spPr>
          <a:xfrm>
            <a:off x="202666" y="3554247"/>
            <a:ext cx="1600200" cy="2489200"/>
          </a:xfrm>
          <a:prstGeom prst="rect">
            <a:avLst/>
          </a:prstGeom>
        </p:spPr>
      </p:pic>
    </p:spTree>
    <p:extLst>
      <p:ext uri="{BB962C8B-B14F-4D97-AF65-F5344CB8AC3E}">
        <p14:creationId xmlns:p14="http://schemas.microsoft.com/office/powerpoint/2010/main" val="1711531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000" kern="1200">
          <a:solidFill>
            <a:schemeClr val="bg2"/>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DAB3-B252-0546-A6EE-087FAAC67E74}"/>
              </a:ext>
            </a:extLst>
          </p:cNvPr>
          <p:cNvSpPr>
            <a:spLocks noGrp="1"/>
          </p:cNvSpPr>
          <p:nvPr>
            <p:ph type="ctrTitle"/>
          </p:nvPr>
        </p:nvSpPr>
        <p:spPr/>
        <p:txBody>
          <a:bodyPr/>
          <a:lstStyle/>
          <a:p>
            <a:r>
              <a:rPr lang="en-GB" dirty="0"/>
              <a:t>Fear and Honesty in Uncertainty</a:t>
            </a:r>
          </a:p>
        </p:txBody>
      </p:sp>
      <p:sp>
        <p:nvSpPr>
          <p:cNvPr id="3" name="Subtitle 2">
            <a:extLst>
              <a:ext uri="{FF2B5EF4-FFF2-40B4-BE49-F238E27FC236}">
                <a16:creationId xmlns:a16="http://schemas.microsoft.com/office/drawing/2014/main" id="{37215195-E861-FD44-91F2-20B15DD916DE}"/>
              </a:ext>
            </a:extLst>
          </p:cNvPr>
          <p:cNvSpPr>
            <a:spLocks noGrp="1"/>
          </p:cNvSpPr>
          <p:nvPr>
            <p:ph type="subTitle" idx="1"/>
          </p:nvPr>
        </p:nvSpPr>
        <p:spPr/>
        <p:txBody>
          <a:bodyPr/>
          <a:lstStyle/>
          <a:p>
            <a:r>
              <a:rPr lang="en-GB" dirty="0"/>
              <a:t>Jon Mackintosh</a:t>
            </a:r>
          </a:p>
          <a:p>
            <a:r>
              <a:rPr lang="en-GB" dirty="0"/>
              <a:t>Managing Director</a:t>
            </a:r>
          </a:p>
          <a:p>
            <a:r>
              <a:rPr lang="en-GB" dirty="0"/>
              <a:t>Encore SA</a:t>
            </a:r>
          </a:p>
        </p:txBody>
      </p:sp>
    </p:spTree>
    <p:extLst>
      <p:ext uri="{BB962C8B-B14F-4D97-AF65-F5344CB8AC3E}">
        <p14:creationId xmlns:p14="http://schemas.microsoft.com/office/powerpoint/2010/main" val="91220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298D3B0-B9E7-C74B-8449-38229188E1B6}"/>
              </a:ext>
            </a:extLst>
          </p:cNvPr>
          <p:cNvSpPr>
            <a:spLocks noGrp="1" noChangeArrowheads="1"/>
          </p:cNvSpPr>
          <p:nvPr>
            <p:ph type="title"/>
          </p:nvPr>
        </p:nvSpPr>
        <p:spPr/>
        <p:txBody>
          <a:bodyPr>
            <a:normAutofit/>
          </a:bodyPr>
          <a:lstStyle/>
          <a:p>
            <a:r>
              <a:rPr lang="en-US" altLang="en-US" dirty="0"/>
              <a:t>Knowing why states your values</a:t>
            </a:r>
          </a:p>
        </p:txBody>
      </p:sp>
      <p:sp>
        <p:nvSpPr>
          <p:cNvPr id="36866" name="Content Placeholder 2">
            <a:extLst>
              <a:ext uri="{FF2B5EF4-FFF2-40B4-BE49-F238E27FC236}">
                <a16:creationId xmlns:a16="http://schemas.microsoft.com/office/drawing/2014/main" id="{ECFDC3BD-D72C-E44F-B138-C35568A53189}"/>
              </a:ext>
            </a:extLst>
          </p:cNvPr>
          <p:cNvSpPr>
            <a:spLocks noGrp="1" noChangeArrowheads="1"/>
          </p:cNvSpPr>
          <p:nvPr>
            <p:ph idx="1"/>
          </p:nvPr>
        </p:nvSpPr>
        <p:spPr/>
        <p:txBody>
          <a:bodyPr/>
          <a:lstStyle/>
          <a:p>
            <a:pPr marL="0" indent="0" algn="ctr">
              <a:buNone/>
            </a:pPr>
            <a:endParaRPr lang="en-US" altLang="en-US" sz="1600" dirty="0"/>
          </a:p>
          <a:p>
            <a:pPr marL="0" indent="0" algn="ctr">
              <a:buNone/>
            </a:pPr>
            <a:endParaRPr lang="en-US" altLang="en-US" sz="1600" dirty="0"/>
          </a:p>
          <a:p>
            <a:pPr marL="0" indent="0" algn="ctr">
              <a:buNone/>
            </a:pPr>
            <a:r>
              <a:rPr lang="en-US" altLang="en-US" sz="1600" b="1" dirty="0"/>
              <a:t>Why we do what we do</a:t>
            </a:r>
          </a:p>
          <a:p>
            <a:pPr marL="0" indent="0" algn="ctr">
              <a:buNone/>
            </a:pPr>
            <a:endParaRPr lang="en-US" altLang="en-US" sz="1600" dirty="0"/>
          </a:p>
          <a:p>
            <a:pPr marL="0" indent="0" algn="ctr">
              <a:buNone/>
            </a:pPr>
            <a:r>
              <a:rPr lang="en-US" altLang="en-US" sz="1600" dirty="0"/>
              <a:t>We believe managing money properly has more impact on people’s happiness and choices than anything else.  </a:t>
            </a:r>
          </a:p>
          <a:p>
            <a:pPr marL="0" indent="0" algn="ctr">
              <a:buNone/>
            </a:pPr>
            <a:r>
              <a:rPr lang="en-US" altLang="en-US" sz="1600" dirty="0"/>
              <a:t>It will determine or remove happiness in life, family and relationships. </a:t>
            </a:r>
          </a:p>
          <a:p>
            <a:pPr marL="0" indent="0" algn="ctr">
              <a:buNone/>
            </a:pPr>
            <a:r>
              <a:rPr lang="en-US" altLang="en-US" sz="1600" dirty="0"/>
              <a:t>Misunderstanding this is the cause of enormous personal misery, pain and stress.  </a:t>
            </a:r>
            <a:endParaRPr lang="en-ZA" altLang="en-US" sz="1600" dirty="0"/>
          </a:p>
          <a:p>
            <a:pPr marL="0" indent="0" algn="ctr">
              <a:buNone/>
            </a:pPr>
            <a:endParaRPr lang="en-US" altLang="en-US" sz="1600" b="1" dirty="0"/>
          </a:p>
          <a:p>
            <a:pPr marL="0" indent="0" algn="ctr">
              <a:buNone/>
            </a:pPr>
            <a:r>
              <a:rPr lang="en-US" altLang="en-US" sz="1600" b="1" dirty="0"/>
              <a:t>We exist to eliminate misunderstanding and its destructive consequences. We are life and opportunity maximisers.</a:t>
            </a:r>
            <a:endParaRPr lang="en-ZA" altLang="en-US" sz="1600" dirty="0"/>
          </a:p>
          <a:p>
            <a:pPr marL="0" indent="0" algn="ctr">
              <a:buNone/>
            </a:pPr>
            <a:endParaRPr lang="en-US" altLang="en-US" dirty="0"/>
          </a:p>
        </p:txBody>
      </p:sp>
    </p:spTree>
    <p:extLst>
      <p:ext uri="{BB962C8B-B14F-4D97-AF65-F5344CB8AC3E}">
        <p14:creationId xmlns:p14="http://schemas.microsoft.com/office/powerpoint/2010/main" val="199694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1F22442C-F625-724C-87AD-03C9090A413F}"/>
              </a:ext>
            </a:extLst>
          </p:cNvPr>
          <p:cNvSpPr>
            <a:spLocks noGrp="1" noChangeArrowheads="1"/>
          </p:cNvSpPr>
          <p:nvPr>
            <p:ph type="title"/>
          </p:nvPr>
        </p:nvSpPr>
        <p:spPr/>
        <p:txBody>
          <a:bodyPr/>
          <a:lstStyle/>
          <a:p>
            <a:r>
              <a:rPr lang="en-US" altLang="en-US" dirty="0"/>
              <a:t>Knowing how to be valuable</a:t>
            </a:r>
          </a:p>
        </p:txBody>
      </p:sp>
      <p:sp>
        <p:nvSpPr>
          <p:cNvPr id="37890" name="Content Placeholder 2">
            <a:extLst>
              <a:ext uri="{FF2B5EF4-FFF2-40B4-BE49-F238E27FC236}">
                <a16:creationId xmlns:a16="http://schemas.microsoft.com/office/drawing/2014/main" id="{72B3CBCA-67ED-F44C-A2B2-1E3714C82207}"/>
              </a:ext>
            </a:extLst>
          </p:cNvPr>
          <p:cNvSpPr>
            <a:spLocks noGrp="1" noChangeArrowheads="1"/>
          </p:cNvSpPr>
          <p:nvPr>
            <p:ph idx="1"/>
          </p:nvPr>
        </p:nvSpPr>
        <p:spPr/>
        <p:txBody>
          <a:bodyPr/>
          <a:lstStyle/>
          <a:p>
            <a:pPr marL="0" indent="0" algn="ctr">
              <a:buNone/>
            </a:pPr>
            <a:endParaRPr lang="en-US" altLang="en-US" sz="1600" b="1" dirty="0"/>
          </a:p>
          <a:p>
            <a:pPr marL="0" indent="0" algn="ctr">
              <a:buNone/>
            </a:pPr>
            <a:r>
              <a:rPr lang="en-US" altLang="en-US" sz="1600" b="1" dirty="0"/>
              <a:t>How do we do it? </a:t>
            </a:r>
          </a:p>
          <a:p>
            <a:pPr marL="0" indent="0" algn="ctr">
              <a:buNone/>
            </a:pPr>
            <a:endParaRPr lang="en-ZA" altLang="en-US" sz="1600" b="1" dirty="0"/>
          </a:p>
          <a:p>
            <a:pPr marL="0" indent="0" algn="ctr">
              <a:buNone/>
            </a:pPr>
            <a:r>
              <a:rPr lang="en-US" altLang="en-US" sz="1600" dirty="0"/>
              <a:t>Financial advice affects every aspect of a client’s life and is deeply personal.  Getting it right changes everything.</a:t>
            </a:r>
            <a:r>
              <a:rPr lang="en-ZA" altLang="en-US" sz="1600" dirty="0"/>
              <a:t>  </a:t>
            </a:r>
          </a:p>
          <a:p>
            <a:pPr marL="0" indent="0" algn="ctr">
              <a:buNone/>
            </a:pPr>
            <a:r>
              <a:rPr lang="en-US" altLang="en-US" sz="1600" dirty="0"/>
              <a:t>We interpret professionalism as putting the client’s interest first and consciously advocate for their interests always.  </a:t>
            </a:r>
          </a:p>
          <a:p>
            <a:pPr marL="0" indent="0" algn="ctr">
              <a:buNone/>
            </a:pPr>
            <a:r>
              <a:rPr lang="en-US" altLang="en-US" sz="1600" dirty="0"/>
              <a:t>We know that advice is multi year journey and we have structured a business model allowing us to meet requirements our clients did not know they had in their lives.  </a:t>
            </a:r>
          </a:p>
          <a:p>
            <a:pPr marL="0" indent="0" algn="ctr">
              <a:buNone/>
            </a:pPr>
            <a:r>
              <a:rPr lang="en-US" altLang="en-US" sz="1600" dirty="0"/>
              <a:t>We serve, listen and understand.</a:t>
            </a:r>
            <a:endParaRPr lang="en-ZA" altLang="en-US" sz="1600" dirty="0"/>
          </a:p>
          <a:p>
            <a:pPr marL="0" indent="0" algn="ctr">
              <a:buNone/>
            </a:pPr>
            <a:endParaRPr lang="en-US" altLang="en-US" dirty="0"/>
          </a:p>
        </p:txBody>
      </p:sp>
    </p:spTree>
    <p:extLst>
      <p:ext uri="{BB962C8B-B14F-4D97-AF65-F5344CB8AC3E}">
        <p14:creationId xmlns:p14="http://schemas.microsoft.com/office/powerpoint/2010/main" val="98786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E6B99C-D019-AE4F-AE09-E86D8CBB15B9}"/>
              </a:ext>
            </a:extLst>
          </p:cNvPr>
          <p:cNvSpPr txBox="1"/>
          <p:nvPr/>
        </p:nvSpPr>
        <p:spPr>
          <a:xfrm>
            <a:off x="2711451" y="1540067"/>
            <a:ext cx="3529013" cy="706437"/>
          </a:xfrm>
          <a:prstGeom prst="rect">
            <a:avLst/>
          </a:prstGeom>
          <a:noFill/>
          <a:ln>
            <a:solidFill>
              <a:schemeClr val="tx1"/>
            </a:solidFill>
          </a:ln>
        </p:spPr>
        <p:txBody>
          <a:bodyPr>
            <a:spAutoFit/>
          </a:bodyPr>
          <a:lstStyle/>
          <a:p>
            <a:pPr eaLnBrk="1" hangingPunct="1">
              <a:defRPr/>
            </a:pPr>
            <a:r>
              <a:rPr lang="en-ZA" sz="1000" b="1" dirty="0"/>
              <a:t>INTRODUCTION</a:t>
            </a:r>
          </a:p>
          <a:p>
            <a:pPr eaLnBrk="1" hangingPunct="1">
              <a:defRPr/>
            </a:pPr>
            <a:r>
              <a:rPr lang="en-ZA" sz="1000" dirty="0"/>
              <a:t>Client sent pre-appointment package inclusive of: Confidentiality Agreement, Description of Our Process and Checklist to prepare them for our first meeting</a:t>
            </a:r>
          </a:p>
        </p:txBody>
      </p:sp>
      <p:sp>
        <p:nvSpPr>
          <p:cNvPr id="5" name="TextBox 4">
            <a:extLst>
              <a:ext uri="{FF2B5EF4-FFF2-40B4-BE49-F238E27FC236}">
                <a16:creationId xmlns:a16="http://schemas.microsoft.com/office/drawing/2014/main" id="{7BB76F59-47C0-C545-92EA-D2FCEDE5FE0C}"/>
              </a:ext>
            </a:extLst>
          </p:cNvPr>
          <p:cNvSpPr txBox="1"/>
          <p:nvPr/>
        </p:nvSpPr>
        <p:spPr>
          <a:xfrm>
            <a:off x="2711451" y="2378267"/>
            <a:ext cx="3529013" cy="2400657"/>
          </a:xfrm>
          <a:prstGeom prst="rect">
            <a:avLst/>
          </a:prstGeom>
          <a:noFill/>
          <a:ln>
            <a:solidFill>
              <a:schemeClr val="tx1"/>
            </a:solidFill>
          </a:ln>
        </p:spPr>
        <p:txBody>
          <a:bodyPr>
            <a:spAutoFit/>
          </a:bodyPr>
          <a:lstStyle/>
          <a:p>
            <a:pPr eaLnBrk="1" hangingPunct="1">
              <a:defRPr/>
            </a:pPr>
            <a:r>
              <a:rPr lang="en-ZA" sz="1000" b="1" dirty="0"/>
              <a:t>CLIENT MEETING ONE</a:t>
            </a:r>
          </a:p>
          <a:p>
            <a:pPr marL="228600" indent="-228600">
              <a:buFont typeface="+mj-lt"/>
              <a:buAutoNum type="arabicPeriod"/>
              <a:defRPr/>
            </a:pPr>
            <a:r>
              <a:rPr lang="en-ZA" sz="1000" dirty="0"/>
              <a:t>Client presented with signed Confidentiality Agreement</a:t>
            </a:r>
          </a:p>
          <a:p>
            <a:pPr marL="228600" indent="-228600">
              <a:buFont typeface="+mj-lt"/>
              <a:buAutoNum type="arabicPeriod"/>
              <a:defRPr/>
            </a:pPr>
            <a:r>
              <a:rPr lang="en-ZA" sz="1000" dirty="0"/>
              <a:t>Financial Planning Process Explained</a:t>
            </a:r>
          </a:p>
          <a:p>
            <a:pPr eaLnBrk="1" hangingPunct="1">
              <a:defRPr/>
            </a:pPr>
            <a:r>
              <a:rPr lang="en-ZA" sz="1000" dirty="0"/>
              <a:t>3.   Comprehensive analysis of client’s current financial     situation undertaken including:</a:t>
            </a:r>
          </a:p>
          <a:p>
            <a:pPr marL="171450" indent="-171450">
              <a:buFont typeface="Arial" panose="020B0604020202020204" pitchFamily="34" charset="0"/>
              <a:buChar char="•"/>
              <a:defRPr/>
            </a:pPr>
            <a:r>
              <a:rPr lang="en-ZA" sz="1000" dirty="0"/>
              <a:t>Current income and expense budget;</a:t>
            </a:r>
          </a:p>
          <a:p>
            <a:pPr marL="171450" indent="-171450">
              <a:buFont typeface="Arial" panose="020B0604020202020204" pitchFamily="34" charset="0"/>
              <a:buChar char="•"/>
              <a:defRPr/>
            </a:pPr>
            <a:r>
              <a:rPr lang="en-ZA" sz="1000" dirty="0"/>
              <a:t>savings, assets, investments, loans, credit and other liabilities;</a:t>
            </a:r>
          </a:p>
          <a:p>
            <a:pPr marL="171450" indent="-171450">
              <a:buFont typeface="Arial" panose="020B0604020202020204" pitchFamily="34" charset="0"/>
              <a:buChar char="•"/>
              <a:defRPr/>
            </a:pPr>
            <a:r>
              <a:rPr lang="en-ZA" sz="1000" dirty="0"/>
              <a:t>personal, and work structures and requirements; state of current estate planning; </a:t>
            </a:r>
          </a:p>
          <a:p>
            <a:pPr marL="171450" indent="-171450">
              <a:buFont typeface="Arial" panose="020B0604020202020204" pitchFamily="34" charset="0"/>
              <a:buChar char="•"/>
              <a:defRPr/>
            </a:pPr>
            <a:r>
              <a:rPr lang="en-ZA" sz="1000" dirty="0"/>
              <a:t>short and long term desires and outcomes;</a:t>
            </a:r>
          </a:p>
          <a:p>
            <a:pPr eaLnBrk="1" hangingPunct="1">
              <a:defRPr/>
            </a:pPr>
            <a:endParaRPr lang="en-ZA" sz="1000" dirty="0"/>
          </a:p>
          <a:p>
            <a:pPr eaLnBrk="1" hangingPunct="1">
              <a:defRPr/>
            </a:pPr>
            <a:r>
              <a:rPr lang="en-ZA" sz="1000" dirty="0"/>
              <a:t>We will provide and manage all administrative and legal documentation necessary to best understand your current situation whilst ensuring your personal information is protected.</a:t>
            </a:r>
          </a:p>
        </p:txBody>
      </p:sp>
      <p:sp>
        <p:nvSpPr>
          <p:cNvPr id="6" name="TextBox 5">
            <a:extLst>
              <a:ext uri="{FF2B5EF4-FFF2-40B4-BE49-F238E27FC236}">
                <a16:creationId xmlns:a16="http://schemas.microsoft.com/office/drawing/2014/main" id="{C1E8BFC9-0FD5-4742-978D-BA88FB2CE9CE}"/>
              </a:ext>
            </a:extLst>
          </p:cNvPr>
          <p:cNvSpPr txBox="1"/>
          <p:nvPr/>
        </p:nvSpPr>
        <p:spPr>
          <a:xfrm>
            <a:off x="2711451" y="5037328"/>
            <a:ext cx="3529013" cy="1785104"/>
          </a:xfrm>
          <a:prstGeom prst="rect">
            <a:avLst/>
          </a:prstGeom>
          <a:noFill/>
          <a:ln>
            <a:solidFill>
              <a:schemeClr val="tx1"/>
            </a:solidFill>
          </a:ln>
        </p:spPr>
        <p:txBody>
          <a:bodyPr>
            <a:spAutoFit/>
          </a:bodyPr>
          <a:lstStyle/>
          <a:p>
            <a:pPr eaLnBrk="1" hangingPunct="1">
              <a:defRPr/>
            </a:pPr>
            <a:r>
              <a:rPr lang="en-ZA" sz="1000" b="1" dirty="0"/>
              <a:t>INDIVIDUAL ANALYSIS AND PLAN PREPARATION</a:t>
            </a:r>
          </a:p>
          <a:p>
            <a:pPr marL="228600" indent="-228600">
              <a:buFont typeface="+mj-lt"/>
              <a:buAutoNum type="arabicPeriod"/>
              <a:defRPr/>
            </a:pPr>
            <a:r>
              <a:rPr lang="en-ZA" sz="1000" dirty="0"/>
              <a:t>Exact information pertaining to a client’s current financial circumstances to be obtained on client’s behalf</a:t>
            </a:r>
          </a:p>
          <a:p>
            <a:pPr marL="228600" indent="-228600">
              <a:buFont typeface="+mj-lt"/>
              <a:buAutoNum type="arabicPeriod"/>
              <a:defRPr/>
            </a:pPr>
            <a:r>
              <a:rPr lang="en-ZA" sz="1000" dirty="0"/>
              <a:t>Full analysis by Senior Financial Adviser to determine short and long term strategies to enhance client’s financial circumstances</a:t>
            </a:r>
          </a:p>
          <a:p>
            <a:pPr marL="228600" indent="-228600">
              <a:buFont typeface="+mj-lt"/>
              <a:buAutoNum type="arabicPeriod"/>
              <a:defRPr/>
            </a:pPr>
            <a:r>
              <a:rPr lang="en-ZA" sz="1000" dirty="0"/>
              <a:t>Analysis documented as full Financial Plan</a:t>
            </a:r>
          </a:p>
          <a:p>
            <a:pPr marL="228600" indent="-228600">
              <a:buFont typeface="+mj-lt"/>
              <a:buAutoNum type="arabicPeriod"/>
              <a:defRPr/>
            </a:pPr>
            <a:r>
              <a:rPr lang="en-ZA" sz="1000" dirty="0"/>
              <a:t>All administrative requirements prepared on client’s behalf</a:t>
            </a:r>
          </a:p>
          <a:p>
            <a:pPr marL="228600" indent="-228600">
              <a:buFont typeface="+mj-lt"/>
              <a:buAutoNum type="arabicPeriod"/>
              <a:defRPr/>
            </a:pPr>
            <a:r>
              <a:rPr lang="en-ZA" sz="1000" dirty="0"/>
              <a:t>Ongoing Financial Management  and Service Agreement prepared</a:t>
            </a:r>
          </a:p>
        </p:txBody>
      </p:sp>
      <p:sp>
        <p:nvSpPr>
          <p:cNvPr id="8" name="TextBox 7">
            <a:extLst>
              <a:ext uri="{FF2B5EF4-FFF2-40B4-BE49-F238E27FC236}">
                <a16:creationId xmlns:a16="http://schemas.microsoft.com/office/drawing/2014/main" id="{3CDACF29-17ED-DD48-A5CA-9A37D4DE0CA9}"/>
              </a:ext>
            </a:extLst>
          </p:cNvPr>
          <p:cNvSpPr txBox="1"/>
          <p:nvPr/>
        </p:nvSpPr>
        <p:spPr>
          <a:xfrm>
            <a:off x="6456364" y="1540067"/>
            <a:ext cx="3527425" cy="1169551"/>
          </a:xfrm>
          <a:prstGeom prst="rect">
            <a:avLst/>
          </a:prstGeom>
          <a:noFill/>
          <a:ln>
            <a:solidFill>
              <a:schemeClr val="tx1"/>
            </a:solidFill>
          </a:ln>
        </p:spPr>
        <p:txBody>
          <a:bodyPr>
            <a:spAutoFit/>
          </a:bodyPr>
          <a:lstStyle/>
          <a:p>
            <a:pPr eaLnBrk="1" hangingPunct="1">
              <a:defRPr/>
            </a:pPr>
            <a:r>
              <a:rPr lang="en-ZA" sz="1000" b="1" dirty="0"/>
              <a:t>CLIENT MEETING TWO</a:t>
            </a:r>
          </a:p>
          <a:p>
            <a:pPr marL="228600" indent="-228600">
              <a:buFont typeface="+mj-lt"/>
              <a:buAutoNum type="arabicPeriod"/>
              <a:defRPr/>
            </a:pPr>
            <a:r>
              <a:rPr lang="en-ZA" sz="1000" dirty="0"/>
              <a:t>Formal Presentation of Financial Plan</a:t>
            </a:r>
          </a:p>
          <a:p>
            <a:pPr marL="228600" indent="-228600">
              <a:buFont typeface="+mj-lt"/>
              <a:buAutoNum type="arabicPeriod"/>
              <a:defRPr/>
            </a:pPr>
            <a:r>
              <a:rPr lang="en-ZA" sz="1000" dirty="0"/>
              <a:t>Formal Presentation of Financial  Management and Service Agreements</a:t>
            </a:r>
          </a:p>
          <a:p>
            <a:pPr marL="228600" indent="-228600">
              <a:buFont typeface="+mj-lt"/>
              <a:buAutoNum type="arabicPeriod"/>
              <a:defRPr/>
            </a:pPr>
            <a:r>
              <a:rPr lang="en-ZA" sz="1000" dirty="0"/>
              <a:t>Discussion and clarification of any client queries or concerns</a:t>
            </a:r>
          </a:p>
          <a:p>
            <a:pPr eaLnBrk="1" hangingPunct="1">
              <a:defRPr/>
            </a:pPr>
            <a:r>
              <a:rPr lang="en-ZA" sz="1000" b="1" dirty="0"/>
              <a:t>At this stage in the process the client will be asked if they wish to become a client and join our Financial Family </a:t>
            </a:r>
          </a:p>
        </p:txBody>
      </p:sp>
      <p:sp>
        <p:nvSpPr>
          <p:cNvPr id="9" name="TextBox 8">
            <a:extLst>
              <a:ext uri="{FF2B5EF4-FFF2-40B4-BE49-F238E27FC236}">
                <a16:creationId xmlns:a16="http://schemas.microsoft.com/office/drawing/2014/main" id="{E7ED3A1C-F8A4-CF49-B3B5-208864174447}"/>
              </a:ext>
            </a:extLst>
          </p:cNvPr>
          <p:cNvSpPr txBox="1"/>
          <p:nvPr/>
        </p:nvSpPr>
        <p:spPr>
          <a:xfrm>
            <a:off x="6486526" y="3934017"/>
            <a:ext cx="3527425" cy="2554545"/>
          </a:xfrm>
          <a:prstGeom prst="rect">
            <a:avLst/>
          </a:prstGeom>
          <a:noFill/>
          <a:ln>
            <a:solidFill>
              <a:schemeClr val="tx1"/>
            </a:solidFill>
          </a:ln>
        </p:spPr>
        <p:txBody>
          <a:bodyPr>
            <a:spAutoFit/>
          </a:bodyPr>
          <a:lstStyle/>
          <a:p>
            <a:pPr eaLnBrk="1" hangingPunct="1">
              <a:defRPr/>
            </a:pPr>
            <a:r>
              <a:rPr lang="en-ZA" sz="1000" b="1" dirty="0"/>
              <a:t>IMPLEMENTATION AND ADMINISTRATION OF CLIENT FINANCIAL PLAN</a:t>
            </a:r>
          </a:p>
          <a:p>
            <a:pPr marL="228600" indent="-228600">
              <a:buFont typeface="+mj-lt"/>
              <a:buAutoNum type="arabicPeriod"/>
              <a:defRPr/>
            </a:pPr>
            <a:r>
              <a:rPr lang="en-ZA" sz="1000" dirty="0"/>
              <a:t>All administrative paperwork  inclusive of relevant application forms, legal documentation, wills, records of advice will be managed on the client’s behalf</a:t>
            </a:r>
          </a:p>
          <a:p>
            <a:pPr marL="228600" indent="-228600">
              <a:buFont typeface="+mj-lt"/>
              <a:buAutoNum type="arabicPeriod"/>
              <a:defRPr/>
            </a:pPr>
            <a:r>
              <a:rPr lang="en-ZA" sz="1000" dirty="0"/>
              <a:t>We will manage all negotiations and administrative requirements pertaining to share investments, unit trust investments, insurance, retirement benefits, trusts, etc in line with our client’s instructions and best interests</a:t>
            </a:r>
          </a:p>
          <a:p>
            <a:pPr marL="228600" indent="-228600">
              <a:buFont typeface="+mj-lt"/>
              <a:buAutoNum type="arabicPeriod"/>
              <a:defRPr/>
            </a:pPr>
            <a:r>
              <a:rPr lang="en-ZA" sz="1000" dirty="0"/>
              <a:t>We will ensure that all steps in our Financial Management and Service agreements are administered, active and managed on the client’s behalf in line with expectations</a:t>
            </a:r>
          </a:p>
          <a:p>
            <a:pPr marL="228600" indent="-228600">
              <a:buFont typeface="+mj-lt"/>
              <a:buAutoNum type="arabicPeriod"/>
              <a:defRPr/>
            </a:pPr>
            <a:r>
              <a:rPr lang="en-ZA" sz="1000" dirty="0"/>
              <a:t>We will proactively  act as your </a:t>
            </a:r>
            <a:r>
              <a:rPr lang="en-ZA" sz="1000" i="1" dirty="0"/>
              <a:t>Financial Conscience</a:t>
            </a:r>
            <a:r>
              <a:rPr lang="en-ZA" sz="1000" dirty="0"/>
              <a:t> through regular and meaningful management of your financial circumstances</a:t>
            </a:r>
          </a:p>
          <a:p>
            <a:pPr marL="228600" indent="-228600">
              <a:buFont typeface="+mj-lt"/>
              <a:buAutoNum type="arabicPeriod"/>
              <a:defRPr/>
            </a:pPr>
            <a:endParaRPr lang="en-ZA" sz="1000" dirty="0"/>
          </a:p>
        </p:txBody>
      </p:sp>
      <p:sp>
        <p:nvSpPr>
          <p:cNvPr id="10" name="Rounded Rectangle 9">
            <a:extLst>
              <a:ext uri="{FF2B5EF4-FFF2-40B4-BE49-F238E27FC236}">
                <a16:creationId xmlns:a16="http://schemas.microsoft.com/office/drawing/2014/main" id="{E1643B3E-6EF9-D44C-9CE6-41C961531730}"/>
              </a:ext>
            </a:extLst>
          </p:cNvPr>
          <p:cNvSpPr/>
          <p:nvPr/>
        </p:nvSpPr>
        <p:spPr bwMode="auto">
          <a:xfrm>
            <a:off x="6600825" y="3122804"/>
            <a:ext cx="3240088" cy="72072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ZA" sz="1200" dirty="0"/>
              <a:t>We will invest 20 hours of our time to ensure you have the information </a:t>
            </a:r>
            <a:r>
              <a:rPr lang="en-ZA" sz="1200" b="1" dirty="0"/>
              <a:t>you</a:t>
            </a:r>
            <a:r>
              <a:rPr lang="en-ZA" sz="1200" dirty="0"/>
              <a:t> need to make the right decision for </a:t>
            </a:r>
            <a:r>
              <a:rPr lang="en-ZA" sz="1200" b="1" dirty="0"/>
              <a:t>you</a:t>
            </a:r>
          </a:p>
        </p:txBody>
      </p:sp>
      <p:pic>
        <p:nvPicPr>
          <p:cNvPr id="11" name="Picture 2">
            <a:extLst>
              <a:ext uri="{FF2B5EF4-FFF2-40B4-BE49-F238E27FC236}">
                <a16:creationId xmlns:a16="http://schemas.microsoft.com/office/drawing/2014/main" id="{34A98917-21C8-6346-B80F-5EC4911ED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655" t="19691" r="33865" b="-40752"/>
          <a:stretch>
            <a:fillRect/>
          </a:stretch>
        </p:blipFill>
        <p:spPr bwMode="auto">
          <a:xfrm>
            <a:off x="4186238" y="1251142"/>
            <a:ext cx="4356100" cy="885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64437DD6-F9AA-B44B-B06C-B461B02F0366}"/>
              </a:ext>
            </a:extLst>
          </p:cNvPr>
          <p:cNvSpPr>
            <a:spLocks noGrp="1"/>
          </p:cNvSpPr>
          <p:nvPr>
            <p:ph type="title"/>
          </p:nvPr>
        </p:nvSpPr>
        <p:spPr/>
        <p:txBody>
          <a:bodyPr/>
          <a:lstStyle/>
          <a:p>
            <a:r>
              <a:rPr lang="en-US" dirty="0"/>
              <a:t>Tender based on your values</a:t>
            </a:r>
          </a:p>
        </p:txBody>
      </p:sp>
    </p:spTree>
    <p:extLst>
      <p:ext uri="{BB962C8B-B14F-4D97-AF65-F5344CB8AC3E}">
        <p14:creationId xmlns:p14="http://schemas.microsoft.com/office/powerpoint/2010/main" val="1194233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8C7B0734-7F97-9043-BA6F-B22274E06561}"/>
              </a:ext>
            </a:extLst>
          </p:cNvPr>
          <p:cNvSpPr>
            <a:spLocks noGrp="1" noChangeArrowheads="1"/>
          </p:cNvSpPr>
          <p:nvPr>
            <p:ph type="title"/>
          </p:nvPr>
        </p:nvSpPr>
        <p:spPr/>
        <p:txBody>
          <a:bodyPr>
            <a:normAutofit fontScale="90000"/>
          </a:bodyPr>
          <a:lstStyle/>
          <a:p>
            <a:r>
              <a:rPr lang="en-ZA" altLang="en-US" dirty="0"/>
              <a:t>My view on the purpose of a service relationship</a:t>
            </a:r>
          </a:p>
        </p:txBody>
      </p:sp>
      <p:sp>
        <p:nvSpPr>
          <p:cNvPr id="26626" name="Content Placeholder 2">
            <a:extLst>
              <a:ext uri="{FF2B5EF4-FFF2-40B4-BE49-F238E27FC236}">
                <a16:creationId xmlns:a16="http://schemas.microsoft.com/office/drawing/2014/main" id="{62160C2E-3081-3F46-9A00-AF8740D2E9AD}"/>
              </a:ext>
            </a:extLst>
          </p:cNvPr>
          <p:cNvSpPr>
            <a:spLocks noGrp="1" noChangeArrowheads="1"/>
          </p:cNvSpPr>
          <p:nvPr>
            <p:ph idx="1"/>
          </p:nvPr>
        </p:nvSpPr>
        <p:spPr/>
        <p:txBody>
          <a:bodyPr/>
          <a:lstStyle/>
          <a:p>
            <a:r>
              <a:rPr lang="en-ZA" altLang="en-US" sz="1800" dirty="0"/>
              <a:t>A client doesn’t pay to purchase a policy or to give their money up to an investment company</a:t>
            </a:r>
          </a:p>
          <a:p>
            <a:r>
              <a:rPr lang="en-ZA" altLang="en-US" sz="1800" dirty="0"/>
              <a:t>A client is paying to outsource the management and administration of their finances</a:t>
            </a:r>
          </a:p>
          <a:p>
            <a:r>
              <a:rPr lang="en-ZA" altLang="en-US" sz="1800" dirty="0"/>
              <a:t>The financial Adviser’s purpose is to ensure that information shared between the client and providers is current, correct and inline with current circumstances, but much more it is to work more broadly with the client and to understand the realities of their financial circumstances beyond product based “needs”</a:t>
            </a:r>
          </a:p>
          <a:p>
            <a:r>
              <a:rPr lang="en-ZA" altLang="en-US" sz="1800" dirty="0"/>
              <a:t>This includes assistance with debt management, spending patterns, savings behaviour and many others. </a:t>
            </a:r>
          </a:p>
          <a:p>
            <a:endParaRPr lang="en-ZA" altLang="en-US" dirty="0"/>
          </a:p>
        </p:txBody>
      </p:sp>
    </p:spTree>
    <p:extLst>
      <p:ext uri="{BB962C8B-B14F-4D97-AF65-F5344CB8AC3E}">
        <p14:creationId xmlns:p14="http://schemas.microsoft.com/office/powerpoint/2010/main" val="258262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66440E74-5880-EB45-A9FE-3EFAE3B1B97D}"/>
              </a:ext>
            </a:extLst>
          </p:cNvPr>
          <p:cNvSpPr>
            <a:spLocks noGrp="1" noChangeArrowheads="1"/>
          </p:cNvSpPr>
          <p:nvPr>
            <p:ph type="title"/>
          </p:nvPr>
        </p:nvSpPr>
        <p:spPr/>
        <p:txBody>
          <a:bodyPr/>
          <a:lstStyle/>
          <a:p>
            <a:r>
              <a:rPr lang="en-ZA" altLang="en-US" dirty="0"/>
              <a:t>Structuring ongoing service</a:t>
            </a:r>
          </a:p>
        </p:txBody>
      </p:sp>
      <p:sp>
        <p:nvSpPr>
          <p:cNvPr id="28674" name="Content Placeholder 2">
            <a:extLst>
              <a:ext uri="{FF2B5EF4-FFF2-40B4-BE49-F238E27FC236}">
                <a16:creationId xmlns:a16="http://schemas.microsoft.com/office/drawing/2014/main" id="{66716689-EC58-C44A-B896-3B81DF17F3AA}"/>
              </a:ext>
            </a:extLst>
          </p:cNvPr>
          <p:cNvSpPr>
            <a:spLocks noGrp="1" noChangeArrowheads="1"/>
          </p:cNvSpPr>
          <p:nvPr>
            <p:ph idx="1"/>
          </p:nvPr>
        </p:nvSpPr>
        <p:spPr/>
        <p:txBody>
          <a:bodyPr/>
          <a:lstStyle/>
          <a:p>
            <a:r>
              <a:rPr lang="en-ZA" altLang="en-US" dirty="0"/>
              <a:t>Not all clients need or want the same service</a:t>
            </a:r>
          </a:p>
          <a:p>
            <a:r>
              <a:rPr lang="en-ZA" altLang="en-US" dirty="0"/>
              <a:t>Think efficient for your business but meaningful for client</a:t>
            </a:r>
          </a:p>
          <a:p>
            <a:r>
              <a:rPr lang="en-ZA" altLang="en-US" dirty="0"/>
              <a:t>Remember the outcome you are aiming for</a:t>
            </a:r>
          </a:p>
        </p:txBody>
      </p:sp>
    </p:spTree>
    <p:extLst>
      <p:ext uri="{BB962C8B-B14F-4D97-AF65-F5344CB8AC3E}">
        <p14:creationId xmlns:p14="http://schemas.microsoft.com/office/powerpoint/2010/main" val="349726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C6ED3A-63A1-B744-A528-C23987EA7012}"/>
              </a:ext>
            </a:extLst>
          </p:cNvPr>
          <p:cNvPicPr>
            <a:picLocks noChangeAspect="1"/>
          </p:cNvPicPr>
          <p:nvPr/>
        </p:nvPicPr>
        <p:blipFill>
          <a:blip r:embed="rId2"/>
          <a:stretch>
            <a:fillRect/>
          </a:stretch>
        </p:blipFill>
        <p:spPr>
          <a:xfrm>
            <a:off x="2682240" y="1786700"/>
            <a:ext cx="8518022" cy="4458652"/>
          </a:xfrm>
          <a:prstGeom prst="rect">
            <a:avLst/>
          </a:prstGeom>
        </p:spPr>
      </p:pic>
      <p:sp>
        <p:nvSpPr>
          <p:cNvPr id="6" name="Rectangle 2">
            <a:extLst>
              <a:ext uri="{FF2B5EF4-FFF2-40B4-BE49-F238E27FC236}">
                <a16:creationId xmlns:a16="http://schemas.microsoft.com/office/drawing/2014/main" id="{BC69039C-3D99-5542-9E1B-C7F5E04FB4CC}"/>
              </a:ext>
            </a:extLst>
          </p:cNvPr>
          <p:cNvSpPr txBox="1">
            <a:spLocks noChangeArrowheads="1"/>
          </p:cNvSpPr>
          <p:nvPr/>
        </p:nvSpPr>
        <p:spPr>
          <a:xfrm>
            <a:off x="2511972" y="365126"/>
            <a:ext cx="8841827" cy="1001220"/>
          </a:xfrm>
          <a:prstGeom prst="rect">
            <a:avLst/>
          </a:prstGeom>
          <a:solidFill>
            <a:schemeClr val="bg1">
              <a:lumMod val="65000"/>
            </a:schemeClr>
          </a:solidFill>
        </p:spPr>
        <p:txBody>
          <a:bodyPr anchor="ctr" anchorCtr="0"/>
          <a:lstStyle>
            <a:lvl1pPr algn="l" defTabSz="914400" rtl="0" eaLnBrk="1" latinLnBrk="0" hangingPunct="1">
              <a:lnSpc>
                <a:spcPct val="90000"/>
              </a:lnSpc>
              <a:spcBef>
                <a:spcPct val="0"/>
              </a:spcBef>
              <a:buNone/>
              <a:defRPr sz="4000" kern="1200">
                <a:solidFill>
                  <a:schemeClr val="bg2"/>
                </a:solidFill>
                <a:effectLst>
                  <a:innerShdw blurRad="63500" dist="50800">
                    <a:prstClr val="black">
                      <a:alpha val="50000"/>
                    </a:prstClr>
                  </a:innerShdw>
                </a:effectLst>
                <a:latin typeface="Tahoma" panose="020B0604030504040204" pitchFamily="34" charset="0"/>
                <a:ea typeface="Tahoma" panose="020B0604030504040204" pitchFamily="34" charset="0"/>
                <a:cs typeface="Tahoma" panose="020B0604030504040204" pitchFamily="34" charset="0"/>
              </a:defRPr>
            </a:lvl1pPr>
          </a:lstStyle>
          <a:p>
            <a:r>
              <a:rPr lang="en-ZA" altLang="en-US" dirty="0"/>
              <a:t>Same destination, choice of service</a:t>
            </a:r>
            <a:endParaRPr lang="en-GB" altLang="en-US" dirty="0"/>
          </a:p>
        </p:txBody>
      </p:sp>
    </p:spTree>
    <p:extLst>
      <p:ext uri="{BB962C8B-B14F-4D97-AF65-F5344CB8AC3E}">
        <p14:creationId xmlns:p14="http://schemas.microsoft.com/office/powerpoint/2010/main" val="44181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ium 1">
            <a:extLst>
              <a:ext uri="{FF2B5EF4-FFF2-40B4-BE49-F238E27FC236}">
                <a16:creationId xmlns:a16="http://schemas.microsoft.com/office/drawing/2014/main" id="{19A76CEF-2A0B-2E46-BD12-01FF2E356F9A}"/>
              </a:ext>
            </a:extLst>
          </p:cNvPr>
          <p:cNvSpPr/>
          <p:nvPr/>
        </p:nvSpPr>
        <p:spPr>
          <a:xfrm>
            <a:off x="7465186" y="3676913"/>
            <a:ext cx="2787140" cy="2295525"/>
          </a:xfrm>
          <a:prstGeom prst="trapezoid">
            <a:avLst/>
          </a:prstGeom>
          <a:solidFill>
            <a:schemeClr val="bg1">
              <a:lumMod val="50000"/>
            </a:schemeClr>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rapezium 2">
            <a:extLst>
              <a:ext uri="{FF2B5EF4-FFF2-40B4-BE49-F238E27FC236}">
                <a16:creationId xmlns:a16="http://schemas.microsoft.com/office/drawing/2014/main" id="{9F38A816-637C-3F48-83CF-BAE0160D78BE}"/>
              </a:ext>
            </a:extLst>
          </p:cNvPr>
          <p:cNvSpPr/>
          <p:nvPr/>
        </p:nvSpPr>
        <p:spPr>
          <a:xfrm>
            <a:off x="8053386" y="3018076"/>
            <a:ext cx="1610740" cy="588940"/>
          </a:xfrm>
          <a:prstGeom prst="trapezoid">
            <a:avLst/>
          </a:prstGeom>
          <a:solidFill>
            <a:schemeClr val="bg1">
              <a:lumMod val="85000"/>
            </a:schemeClr>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apezium 3">
            <a:extLst>
              <a:ext uri="{FF2B5EF4-FFF2-40B4-BE49-F238E27FC236}">
                <a16:creationId xmlns:a16="http://schemas.microsoft.com/office/drawing/2014/main" id="{6EE1B407-489F-0142-A9A3-0A7171CB93E1}"/>
              </a:ext>
            </a:extLst>
          </p:cNvPr>
          <p:cNvSpPr/>
          <p:nvPr/>
        </p:nvSpPr>
        <p:spPr>
          <a:xfrm>
            <a:off x="8212263" y="2573104"/>
            <a:ext cx="1292987" cy="388235"/>
          </a:xfrm>
          <a:prstGeom prst="trapezoid">
            <a:avLst/>
          </a:prstGeom>
          <a:solidFill>
            <a:schemeClr val="bg2">
              <a:lumMod val="75000"/>
            </a:schemeClr>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B9ED4209-716C-374A-B705-F3F198FC0675}"/>
              </a:ext>
            </a:extLst>
          </p:cNvPr>
          <p:cNvSpPr/>
          <p:nvPr/>
        </p:nvSpPr>
        <p:spPr>
          <a:xfrm>
            <a:off x="8468090" y="1916208"/>
            <a:ext cx="781335" cy="626002"/>
          </a:xfrm>
          <a:prstGeom prst="triangle">
            <a:avLst/>
          </a:prstGeom>
          <a:solidFill>
            <a:srgbClr val="A8DA2A"/>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09" name="Slide Number Placeholder 4">
            <a:extLst>
              <a:ext uri="{FF2B5EF4-FFF2-40B4-BE49-F238E27FC236}">
                <a16:creationId xmlns:a16="http://schemas.microsoft.com/office/drawing/2014/main" id="{936D5527-0996-A84E-A021-12638D282141}"/>
              </a:ext>
            </a:extLst>
          </p:cNvPr>
          <p:cNvSpPr>
            <a:spLocks noGrp="1"/>
          </p:cNvSpPr>
          <p:nvPr>
            <p:ph type="sldNum" sz="quarter" idx="12"/>
          </p:nvPr>
        </p:nvSpPr>
        <p:spPr>
          <a:xfrm>
            <a:off x="1306068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141BD46C-DF37-6A4B-848D-BFB69A2FBD5D}" type="slidenum">
              <a:rPr lang="en-GB" altLang="en-US" sz="1400">
                <a:latin typeface="Arial" panose="020B0604020202020204" pitchFamily="34" charset="0"/>
              </a:rPr>
              <a:pPr>
                <a:spcBef>
                  <a:spcPct val="0"/>
                </a:spcBef>
                <a:buFontTx/>
                <a:buNone/>
              </a:pPr>
              <a:t>16</a:t>
            </a:fld>
            <a:endParaRPr lang="en-GB" altLang="en-US" sz="1400" dirty="0">
              <a:latin typeface="Arial" panose="020B0604020202020204" pitchFamily="34" charset="0"/>
            </a:endParaRPr>
          </a:p>
        </p:txBody>
      </p:sp>
      <p:grpSp>
        <p:nvGrpSpPr>
          <p:cNvPr id="43014" name="Group 8">
            <a:extLst>
              <a:ext uri="{FF2B5EF4-FFF2-40B4-BE49-F238E27FC236}">
                <a16:creationId xmlns:a16="http://schemas.microsoft.com/office/drawing/2014/main" id="{C74F1638-14BE-D14C-8500-8BD0FB4091D9}"/>
              </a:ext>
            </a:extLst>
          </p:cNvPr>
          <p:cNvGrpSpPr>
            <a:grpSpLocks/>
          </p:cNvGrpSpPr>
          <p:nvPr/>
        </p:nvGrpSpPr>
        <p:grpSpPr bwMode="auto">
          <a:xfrm>
            <a:off x="7940994" y="2256894"/>
            <a:ext cx="1836738" cy="2301875"/>
            <a:chOff x="1191" y="1235"/>
            <a:chExt cx="1157" cy="1450"/>
          </a:xfrm>
          <a:solidFill>
            <a:srgbClr val="BBBAB9"/>
          </a:solidFill>
        </p:grpSpPr>
        <p:sp>
          <p:nvSpPr>
            <p:cNvPr id="43020" name="Text Box 12">
              <a:extLst>
                <a:ext uri="{FF2B5EF4-FFF2-40B4-BE49-F238E27FC236}">
                  <a16:creationId xmlns:a16="http://schemas.microsoft.com/office/drawing/2014/main" id="{B0BCEDD3-2343-334A-83DD-AD46508DFBE6}"/>
                </a:ext>
              </a:extLst>
            </p:cNvPr>
            <p:cNvSpPr txBox="1">
              <a:spLocks noChangeArrowheads="1"/>
            </p:cNvSpPr>
            <p:nvPr/>
          </p:nvSpPr>
          <p:spPr bwMode="auto">
            <a:xfrm>
              <a:off x="1441" y="1435"/>
              <a:ext cx="657" cy="252"/>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000" dirty="0">
                  <a:latin typeface="Arial" panose="020B0604020202020204" pitchFamily="34" charset="0"/>
                </a:rPr>
                <a:t>Business Class</a:t>
              </a:r>
              <a:endParaRPr lang="en-GB" altLang="en-US" sz="1000" dirty="0">
                <a:latin typeface="Arial" panose="020B0604020202020204" pitchFamily="34" charset="0"/>
              </a:endParaRPr>
            </a:p>
          </p:txBody>
        </p:sp>
        <p:sp>
          <p:nvSpPr>
            <p:cNvPr id="43021" name="Text Box 13">
              <a:extLst>
                <a:ext uri="{FF2B5EF4-FFF2-40B4-BE49-F238E27FC236}">
                  <a16:creationId xmlns:a16="http://schemas.microsoft.com/office/drawing/2014/main" id="{9BED5436-1422-6642-BB8C-1A25C0AEB7B6}"/>
                </a:ext>
              </a:extLst>
            </p:cNvPr>
            <p:cNvSpPr txBox="1">
              <a:spLocks noChangeArrowheads="1"/>
            </p:cNvSpPr>
            <p:nvPr/>
          </p:nvSpPr>
          <p:spPr bwMode="auto">
            <a:xfrm>
              <a:off x="1191" y="1796"/>
              <a:ext cx="1157" cy="155"/>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GB" altLang="en-US" sz="1000" dirty="0">
                  <a:latin typeface="Arial" panose="020B0604020202020204" pitchFamily="34" charset="0"/>
                </a:rPr>
                <a:t>Premium Economy</a:t>
              </a:r>
            </a:p>
          </p:txBody>
        </p:sp>
        <p:sp>
          <p:nvSpPr>
            <p:cNvPr id="43022" name="Text Box 14">
              <a:extLst>
                <a:ext uri="{FF2B5EF4-FFF2-40B4-BE49-F238E27FC236}">
                  <a16:creationId xmlns:a16="http://schemas.microsoft.com/office/drawing/2014/main" id="{E1A6978D-D177-264A-B206-9C8EA73DD9A6}"/>
                </a:ext>
              </a:extLst>
            </p:cNvPr>
            <p:cNvSpPr txBox="1">
              <a:spLocks noChangeArrowheads="1"/>
            </p:cNvSpPr>
            <p:nvPr/>
          </p:nvSpPr>
          <p:spPr bwMode="auto">
            <a:xfrm>
              <a:off x="1224" y="2530"/>
              <a:ext cx="1091" cy="155"/>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000" dirty="0">
                  <a:latin typeface="Arial" panose="020B0604020202020204" pitchFamily="34" charset="0"/>
                </a:rPr>
                <a:t>Economy</a:t>
              </a:r>
              <a:endParaRPr lang="en-GB" altLang="en-US" sz="1000" dirty="0">
                <a:latin typeface="Arial" panose="020B0604020202020204" pitchFamily="34" charset="0"/>
              </a:endParaRPr>
            </a:p>
          </p:txBody>
        </p:sp>
        <p:sp>
          <p:nvSpPr>
            <p:cNvPr id="43019" name="Text Box 11">
              <a:extLst>
                <a:ext uri="{FF2B5EF4-FFF2-40B4-BE49-F238E27FC236}">
                  <a16:creationId xmlns:a16="http://schemas.microsoft.com/office/drawing/2014/main" id="{AE8AC22A-0F2B-134B-9545-99CB5AC5A36A}"/>
                </a:ext>
              </a:extLst>
            </p:cNvPr>
            <p:cNvSpPr txBox="1">
              <a:spLocks noChangeArrowheads="1"/>
            </p:cNvSpPr>
            <p:nvPr/>
          </p:nvSpPr>
          <p:spPr bwMode="auto">
            <a:xfrm>
              <a:off x="1542" y="1235"/>
              <a:ext cx="482" cy="155"/>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000" dirty="0">
                  <a:latin typeface="Arial" panose="020B0604020202020204" pitchFamily="34" charset="0"/>
                </a:rPr>
                <a:t>1</a:t>
              </a:r>
              <a:r>
                <a:rPr lang="en-AU" altLang="en-US" sz="1000" baseline="30000" dirty="0">
                  <a:latin typeface="Arial" panose="020B0604020202020204" pitchFamily="34" charset="0"/>
                </a:rPr>
                <a:t>st</a:t>
              </a:r>
              <a:r>
                <a:rPr lang="en-AU" altLang="en-US" sz="1000" dirty="0">
                  <a:latin typeface="Arial" panose="020B0604020202020204" pitchFamily="34" charset="0"/>
                </a:rPr>
                <a:t> Class</a:t>
              </a:r>
              <a:endParaRPr lang="en-GB" altLang="en-US" sz="1000" dirty="0">
                <a:latin typeface="Arial" panose="020B0604020202020204" pitchFamily="34" charset="0"/>
              </a:endParaRPr>
            </a:p>
          </p:txBody>
        </p:sp>
      </p:grpSp>
      <p:grpSp>
        <p:nvGrpSpPr>
          <p:cNvPr id="18" name="Group 8">
            <a:extLst>
              <a:ext uri="{FF2B5EF4-FFF2-40B4-BE49-F238E27FC236}">
                <a16:creationId xmlns:a16="http://schemas.microsoft.com/office/drawing/2014/main" id="{B042AAAF-EF8C-E84C-9C81-2820322BFCF4}"/>
              </a:ext>
            </a:extLst>
          </p:cNvPr>
          <p:cNvGrpSpPr>
            <a:grpSpLocks/>
          </p:cNvGrpSpPr>
          <p:nvPr/>
        </p:nvGrpSpPr>
        <p:grpSpPr bwMode="auto">
          <a:xfrm>
            <a:off x="2971800" y="2125132"/>
            <a:ext cx="3124200" cy="3886200"/>
            <a:chOff x="864" y="1152"/>
            <a:chExt cx="1968" cy="2448"/>
          </a:xfrm>
          <a:solidFill>
            <a:srgbClr val="BBBAB9"/>
          </a:solidFill>
        </p:grpSpPr>
        <p:sp>
          <p:nvSpPr>
            <p:cNvPr id="19" name="AutoShape 9">
              <a:extLst>
                <a:ext uri="{FF2B5EF4-FFF2-40B4-BE49-F238E27FC236}">
                  <a16:creationId xmlns:a16="http://schemas.microsoft.com/office/drawing/2014/main" id="{72BB7BC5-7295-224F-93EA-5A6A8913E8B2}"/>
                </a:ext>
              </a:extLst>
            </p:cNvPr>
            <p:cNvSpPr>
              <a:spLocks noChangeArrowheads="1"/>
            </p:cNvSpPr>
            <p:nvPr/>
          </p:nvSpPr>
          <p:spPr bwMode="auto">
            <a:xfrm>
              <a:off x="864" y="1152"/>
              <a:ext cx="1968" cy="2448"/>
            </a:xfrm>
            <a:prstGeom prst="triangle">
              <a:avLst>
                <a:gd name="adj" fmla="val 49972"/>
              </a:avLst>
            </a:prstGeom>
            <a:grpFill/>
            <a:ln w="9525">
              <a:solidFill>
                <a:schemeClr val="bg1"/>
              </a:solidFill>
              <a:miter lim="800000"/>
              <a:headEnd/>
              <a:tailEnd/>
            </a:ln>
          </p:spPr>
          <p:txBody>
            <a:bodyPr wrap="none" anchor="ct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endParaRPr lang="en-US" altLang="en-US" sz="1800" dirty="0">
                <a:latin typeface="Arial" panose="020B0604020202020204" pitchFamily="34" charset="0"/>
              </a:endParaRPr>
            </a:p>
          </p:txBody>
        </p:sp>
        <p:sp>
          <p:nvSpPr>
            <p:cNvPr id="20" name="Line 10">
              <a:extLst>
                <a:ext uri="{FF2B5EF4-FFF2-40B4-BE49-F238E27FC236}">
                  <a16:creationId xmlns:a16="http://schemas.microsoft.com/office/drawing/2014/main" id="{921A6CDC-5BAD-CF4F-B98E-0CC4E5F5BE78}"/>
                </a:ext>
              </a:extLst>
            </p:cNvPr>
            <p:cNvSpPr>
              <a:spLocks noChangeShapeType="1"/>
            </p:cNvSpPr>
            <p:nvPr/>
          </p:nvSpPr>
          <p:spPr bwMode="auto">
            <a:xfrm>
              <a:off x="1499" y="2160"/>
              <a:ext cx="768" cy="11"/>
            </a:xfrm>
            <a:prstGeom prst="line">
              <a:avLst/>
            </a:prstGeom>
            <a:grpFill/>
            <a:ln w="9525">
              <a:solidFill>
                <a:schemeClr val="tx1"/>
              </a:solidFill>
              <a:round/>
              <a:headEnd/>
              <a:tailEnd/>
            </a:ln>
          </p:spPr>
          <p:txBody>
            <a:bodyPr/>
            <a:lstStyle/>
            <a:p>
              <a:endParaRPr lang="en-US" dirty="0"/>
            </a:p>
          </p:txBody>
        </p:sp>
        <p:sp>
          <p:nvSpPr>
            <p:cNvPr id="21" name="Text Box 11">
              <a:extLst>
                <a:ext uri="{FF2B5EF4-FFF2-40B4-BE49-F238E27FC236}">
                  <a16:creationId xmlns:a16="http://schemas.microsoft.com/office/drawing/2014/main" id="{99651EE3-81CB-B34D-899F-253E4086192F}"/>
                </a:ext>
              </a:extLst>
            </p:cNvPr>
            <p:cNvSpPr txBox="1">
              <a:spLocks noChangeArrowheads="1"/>
            </p:cNvSpPr>
            <p:nvPr/>
          </p:nvSpPr>
          <p:spPr bwMode="auto">
            <a:xfrm>
              <a:off x="1776" y="1632"/>
              <a:ext cx="267"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800" dirty="0"/>
                <a:t>A</a:t>
              </a:r>
              <a:endParaRPr lang="en-GB" altLang="en-US" sz="1800" dirty="0">
                <a:latin typeface="Arial" panose="020B0604020202020204" pitchFamily="34" charset="0"/>
              </a:endParaRPr>
            </a:p>
          </p:txBody>
        </p:sp>
        <p:sp>
          <p:nvSpPr>
            <p:cNvPr id="22" name="Text Box 12">
              <a:extLst>
                <a:ext uri="{FF2B5EF4-FFF2-40B4-BE49-F238E27FC236}">
                  <a16:creationId xmlns:a16="http://schemas.microsoft.com/office/drawing/2014/main" id="{81D865B6-39F8-7D40-B508-EDE1F15E885A}"/>
                </a:ext>
              </a:extLst>
            </p:cNvPr>
            <p:cNvSpPr txBox="1">
              <a:spLocks noChangeArrowheads="1"/>
            </p:cNvSpPr>
            <p:nvPr/>
          </p:nvSpPr>
          <p:spPr bwMode="auto">
            <a:xfrm>
              <a:off x="1789" y="2256"/>
              <a:ext cx="240"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800" dirty="0"/>
                <a:t>B</a:t>
              </a:r>
              <a:endParaRPr lang="en-GB" altLang="en-US" sz="1800" dirty="0">
                <a:latin typeface="Arial" panose="020B0604020202020204" pitchFamily="34" charset="0"/>
              </a:endParaRPr>
            </a:p>
          </p:txBody>
        </p:sp>
        <p:sp>
          <p:nvSpPr>
            <p:cNvPr id="23" name="Text Box 13">
              <a:extLst>
                <a:ext uri="{FF2B5EF4-FFF2-40B4-BE49-F238E27FC236}">
                  <a16:creationId xmlns:a16="http://schemas.microsoft.com/office/drawing/2014/main" id="{53E70519-39F4-CA4A-AB8E-16A5073EAD9E}"/>
                </a:ext>
              </a:extLst>
            </p:cNvPr>
            <p:cNvSpPr txBox="1">
              <a:spLocks noChangeArrowheads="1"/>
            </p:cNvSpPr>
            <p:nvPr/>
          </p:nvSpPr>
          <p:spPr bwMode="auto">
            <a:xfrm>
              <a:off x="1776" y="2736"/>
              <a:ext cx="266"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800" dirty="0"/>
                <a:t>C</a:t>
              </a:r>
              <a:endParaRPr lang="en-GB" altLang="en-US" sz="1800" dirty="0">
                <a:latin typeface="Arial" panose="020B0604020202020204" pitchFamily="34" charset="0"/>
              </a:endParaRPr>
            </a:p>
          </p:txBody>
        </p:sp>
        <p:sp>
          <p:nvSpPr>
            <p:cNvPr id="24" name="Text Box 14">
              <a:extLst>
                <a:ext uri="{FF2B5EF4-FFF2-40B4-BE49-F238E27FC236}">
                  <a16:creationId xmlns:a16="http://schemas.microsoft.com/office/drawing/2014/main" id="{851304EF-0866-844A-B868-078B69B3F244}"/>
                </a:ext>
              </a:extLst>
            </p:cNvPr>
            <p:cNvSpPr txBox="1">
              <a:spLocks noChangeArrowheads="1"/>
            </p:cNvSpPr>
            <p:nvPr/>
          </p:nvSpPr>
          <p:spPr bwMode="auto">
            <a:xfrm>
              <a:off x="1777" y="3216"/>
              <a:ext cx="264" cy="2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800" dirty="0"/>
                <a:t>D</a:t>
              </a:r>
              <a:endParaRPr lang="en-GB" altLang="en-US" sz="1800" dirty="0">
                <a:latin typeface="Arial" panose="020B0604020202020204" pitchFamily="34" charset="0"/>
              </a:endParaRPr>
            </a:p>
          </p:txBody>
        </p:sp>
        <p:sp>
          <p:nvSpPr>
            <p:cNvPr id="25" name="Line 15">
              <a:extLst>
                <a:ext uri="{FF2B5EF4-FFF2-40B4-BE49-F238E27FC236}">
                  <a16:creationId xmlns:a16="http://schemas.microsoft.com/office/drawing/2014/main" id="{4E8A36D6-4CE7-3444-848A-6D9CAE9D374A}"/>
                </a:ext>
              </a:extLst>
            </p:cNvPr>
            <p:cNvSpPr>
              <a:spLocks noChangeShapeType="1"/>
            </p:cNvSpPr>
            <p:nvPr/>
          </p:nvSpPr>
          <p:spPr bwMode="auto">
            <a:xfrm>
              <a:off x="1292" y="2640"/>
              <a:ext cx="1157" cy="11"/>
            </a:xfrm>
            <a:prstGeom prst="line">
              <a:avLst/>
            </a:prstGeom>
            <a:grpFill/>
            <a:ln w="9525">
              <a:solidFill>
                <a:schemeClr val="tx1"/>
              </a:solidFill>
              <a:round/>
              <a:headEnd/>
              <a:tailEnd/>
            </a:ln>
          </p:spPr>
          <p:txBody>
            <a:bodyPr/>
            <a:lstStyle/>
            <a:p>
              <a:endParaRPr lang="en-US" dirty="0"/>
            </a:p>
          </p:txBody>
        </p:sp>
        <p:sp>
          <p:nvSpPr>
            <p:cNvPr id="26" name="Line 16">
              <a:extLst>
                <a:ext uri="{FF2B5EF4-FFF2-40B4-BE49-F238E27FC236}">
                  <a16:creationId xmlns:a16="http://schemas.microsoft.com/office/drawing/2014/main" id="{39DAA90D-B9CB-294C-848E-1A30EAF8659B}"/>
                </a:ext>
              </a:extLst>
            </p:cNvPr>
            <p:cNvSpPr>
              <a:spLocks noChangeShapeType="1"/>
            </p:cNvSpPr>
            <p:nvPr/>
          </p:nvSpPr>
          <p:spPr bwMode="auto">
            <a:xfrm>
              <a:off x="1111" y="3072"/>
              <a:ext cx="1487" cy="0"/>
            </a:xfrm>
            <a:prstGeom prst="line">
              <a:avLst/>
            </a:prstGeom>
            <a:grpFill/>
            <a:ln w="9525">
              <a:solidFill>
                <a:schemeClr val="tx1"/>
              </a:solidFill>
              <a:round/>
              <a:headEnd/>
              <a:tailEnd/>
            </a:ln>
          </p:spPr>
          <p:txBody>
            <a:bodyPr/>
            <a:lstStyle/>
            <a:p>
              <a:endParaRPr lang="en-US" dirty="0"/>
            </a:p>
          </p:txBody>
        </p:sp>
      </p:grpSp>
      <p:sp>
        <p:nvSpPr>
          <p:cNvPr id="33" name="Rectangle 2">
            <a:extLst>
              <a:ext uri="{FF2B5EF4-FFF2-40B4-BE49-F238E27FC236}">
                <a16:creationId xmlns:a16="http://schemas.microsoft.com/office/drawing/2014/main" id="{26C697F3-A48C-CD41-8855-5D941035EFDB}"/>
              </a:ext>
            </a:extLst>
          </p:cNvPr>
          <p:cNvSpPr>
            <a:spLocks noGrp="1" noChangeArrowheads="1"/>
          </p:cNvSpPr>
          <p:nvPr>
            <p:ph type="title"/>
          </p:nvPr>
        </p:nvSpPr>
        <p:spPr>
          <a:xfrm>
            <a:off x="2511972" y="365126"/>
            <a:ext cx="8841827" cy="1001220"/>
          </a:xfrm>
        </p:spPr>
        <p:txBody>
          <a:bodyPr>
            <a:normAutofit fontScale="90000"/>
          </a:bodyPr>
          <a:lstStyle/>
          <a:p>
            <a:r>
              <a:rPr lang="en-ZA" altLang="en-US" dirty="0">
                <a:cs typeface="Tahoma" panose="020B0604030504040204" pitchFamily="34" charset="0"/>
              </a:rPr>
              <a:t>Tender gets clients on </a:t>
            </a:r>
            <a:r>
              <a:rPr lang="en-ZA" altLang="en-US" dirty="0"/>
              <a:t>board the plane, service offers determine class of travel</a:t>
            </a:r>
            <a:endParaRPr lang="en-GB" altLang="en-US" dirty="0">
              <a:cs typeface="Tahoma" panose="020B0604030504040204" pitchFamily="34" charset="0"/>
            </a:endParaRPr>
          </a:p>
        </p:txBody>
      </p:sp>
      <p:pic>
        <p:nvPicPr>
          <p:cNvPr id="9" name="Graphic 8" descr="Close">
            <a:extLst>
              <a:ext uri="{FF2B5EF4-FFF2-40B4-BE49-F238E27FC236}">
                <a16:creationId xmlns:a16="http://schemas.microsoft.com/office/drawing/2014/main" id="{3538FB3D-987E-4B4C-9647-F548E35A15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7363" y="2609837"/>
            <a:ext cx="3124200" cy="3124200"/>
          </a:xfrm>
          <a:prstGeom prst="rect">
            <a:avLst/>
          </a:prstGeom>
        </p:spPr>
      </p:pic>
    </p:spTree>
    <p:extLst>
      <p:ext uri="{BB962C8B-B14F-4D97-AF65-F5344CB8AC3E}">
        <p14:creationId xmlns:p14="http://schemas.microsoft.com/office/powerpoint/2010/main" val="291808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ium 1">
            <a:extLst>
              <a:ext uri="{FF2B5EF4-FFF2-40B4-BE49-F238E27FC236}">
                <a16:creationId xmlns:a16="http://schemas.microsoft.com/office/drawing/2014/main" id="{19A76CEF-2A0B-2E46-BD12-01FF2E356F9A}"/>
              </a:ext>
            </a:extLst>
          </p:cNvPr>
          <p:cNvSpPr/>
          <p:nvPr/>
        </p:nvSpPr>
        <p:spPr>
          <a:xfrm>
            <a:off x="5343778" y="3676913"/>
            <a:ext cx="2787140" cy="2295525"/>
          </a:xfrm>
          <a:prstGeom prst="trapezoid">
            <a:avLst/>
          </a:prstGeom>
          <a:solidFill>
            <a:schemeClr val="bg1">
              <a:lumMod val="50000"/>
            </a:schemeClr>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rapezium 2">
            <a:extLst>
              <a:ext uri="{FF2B5EF4-FFF2-40B4-BE49-F238E27FC236}">
                <a16:creationId xmlns:a16="http://schemas.microsoft.com/office/drawing/2014/main" id="{9F38A816-637C-3F48-83CF-BAE0160D78BE}"/>
              </a:ext>
            </a:extLst>
          </p:cNvPr>
          <p:cNvSpPr/>
          <p:nvPr/>
        </p:nvSpPr>
        <p:spPr>
          <a:xfrm>
            <a:off x="5931978" y="3018076"/>
            <a:ext cx="1610740" cy="588940"/>
          </a:xfrm>
          <a:prstGeom prst="trapezoid">
            <a:avLst/>
          </a:prstGeom>
          <a:solidFill>
            <a:schemeClr val="bg1">
              <a:lumMod val="85000"/>
            </a:schemeClr>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rapezium 3">
            <a:extLst>
              <a:ext uri="{FF2B5EF4-FFF2-40B4-BE49-F238E27FC236}">
                <a16:creationId xmlns:a16="http://schemas.microsoft.com/office/drawing/2014/main" id="{6EE1B407-489F-0142-A9A3-0A7171CB93E1}"/>
              </a:ext>
            </a:extLst>
          </p:cNvPr>
          <p:cNvSpPr/>
          <p:nvPr/>
        </p:nvSpPr>
        <p:spPr>
          <a:xfrm>
            <a:off x="6090855" y="2573104"/>
            <a:ext cx="1292987" cy="388235"/>
          </a:xfrm>
          <a:prstGeom prst="trapezoid">
            <a:avLst/>
          </a:prstGeom>
          <a:solidFill>
            <a:schemeClr val="bg2">
              <a:lumMod val="75000"/>
            </a:schemeClr>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B9ED4209-716C-374A-B705-F3F198FC0675}"/>
              </a:ext>
            </a:extLst>
          </p:cNvPr>
          <p:cNvSpPr/>
          <p:nvPr/>
        </p:nvSpPr>
        <p:spPr>
          <a:xfrm>
            <a:off x="6346682" y="1916208"/>
            <a:ext cx="781335" cy="626002"/>
          </a:xfrm>
          <a:prstGeom prst="triangle">
            <a:avLst/>
          </a:prstGeom>
          <a:solidFill>
            <a:srgbClr val="A8DA2A"/>
          </a:solidFill>
          <a:effectLst>
            <a:reflection stA="45000" endPos="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09" name="Slide Number Placeholder 4">
            <a:extLst>
              <a:ext uri="{FF2B5EF4-FFF2-40B4-BE49-F238E27FC236}">
                <a16:creationId xmlns:a16="http://schemas.microsoft.com/office/drawing/2014/main" id="{936D5527-0996-A84E-A021-12638D282141}"/>
              </a:ext>
            </a:extLst>
          </p:cNvPr>
          <p:cNvSpPr>
            <a:spLocks noGrp="1"/>
          </p:cNvSpPr>
          <p:nvPr>
            <p:ph type="sldNum" sz="quarter" idx="12"/>
          </p:nvPr>
        </p:nvSpPr>
        <p:spPr>
          <a:xfrm>
            <a:off x="10939272"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fld id="{141BD46C-DF37-6A4B-848D-BFB69A2FBD5D}" type="slidenum">
              <a:rPr lang="en-GB" altLang="en-US" sz="1400">
                <a:latin typeface="Arial" panose="020B0604020202020204" pitchFamily="34" charset="0"/>
              </a:rPr>
              <a:pPr>
                <a:spcBef>
                  <a:spcPct val="0"/>
                </a:spcBef>
                <a:buFontTx/>
                <a:buNone/>
              </a:pPr>
              <a:t>17</a:t>
            </a:fld>
            <a:endParaRPr lang="en-GB" altLang="en-US" sz="1400" dirty="0">
              <a:latin typeface="Arial" panose="020B0604020202020204" pitchFamily="34" charset="0"/>
            </a:endParaRPr>
          </a:p>
        </p:txBody>
      </p:sp>
      <p:sp>
        <p:nvSpPr>
          <p:cNvPr id="43010" name="Rectangle 2">
            <a:extLst>
              <a:ext uri="{FF2B5EF4-FFF2-40B4-BE49-F238E27FC236}">
                <a16:creationId xmlns:a16="http://schemas.microsoft.com/office/drawing/2014/main" id="{6972A47A-B7D3-CC41-8686-E9E848A7C97E}"/>
              </a:ext>
            </a:extLst>
          </p:cNvPr>
          <p:cNvSpPr>
            <a:spLocks noGrp="1" noChangeArrowheads="1"/>
          </p:cNvSpPr>
          <p:nvPr>
            <p:ph type="title"/>
          </p:nvPr>
        </p:nvSpPr>
        <p:spPr/>
        <p:txBody>
          <a:bodyPr>
            <a:normAutofit fontScale="90000"/>
          </a:bodyPr>
          <a:lstStyle/>
          <a:p>
            <a:r>
              <a:rPr lang="en-ZA" altLang="en-US" dirty="0">
                <a:cs typeface="Tahoma" panose="020B0604030504040204" pitchFamily="34" charset="0"/>
              </a:rPr>
              <a:t>Tender gets clients on </a:t>
            </a:r>
            <a:r>
              <a:rPr lang="en-ZA" altLang="en-US" dirty="0"/>
              <a:t>board the plane, service offers determine class of travel</a:t>
            </a:r>
            <a:endParaRPr lang="en-GB" altLang="en-US" dirty="0">
              <a:cs typeface="Tahoma" panose="020B0604030504040204" pitchFamily="34" charset="0"/>
            </a:endParaRPr>
          </a:p>
        </p:txBody>
      </p:sp>
      <p:grpSp>
        <p:nvGrpSpPr>
          <p:cNvPr id="43014" name="Group 8">
            <a:extLst>
              <a:ext uri="{FF2B5EF4-FFF2-40B4-BE49-F238E27FC236}">
                <a16:creationId xmlns:a16="http://schemas.microsoft.com/office/drawing/2014/main" id="{C74F1638-14BE-D14C-8500-8BD0FB4091D9}"/>
              </a:ext>
            </a:extLst>
          </p:cNvPr>
          <p:cNvGrpSpPr>
            <a:grpSpLocks/>
          </p:cNvGrpSpPr>
          <p:nvPr/>
        </p:nvGrpSpPr>
        <p:grpSpPr bwMode="auto">
          <a:xfrm>
            <a:off x="5819586" y="2256894"/>
            <a:ext cx="1836738" cy="2301875"/>
            <a:chOff x="1191" y="1235"/>
            <a:chExt cx="1157" cy="1450"/>
          </a:xfrm>
          <a:solidFill>
            <a:srgbClr val="BBBAB9"/>
          </a:solidFill>
        </p:grpSpPr>
        <p:sp>
          <p:nvSpPr>
            <p:cNvPr id="43020" name="Text Box 12">
              <a:extLst>
                <a:ext uri="{FF2B5EF4-FFF2-40B4-BE49-F238E27FC236}">
                  <a16:creationId xmlns:a16="http://schemas.microsoft.com/office/drawing/2014/main" id="{B0BCEDD3-2343-334A-83DD-AD46508DFBE6}"/>
                </a:ext>
              </a:extLst>
            </p:cNvPr>
            <p:cNvSpPr txBox="1">
              <a:spLocks noChangeArrowheads="1"/>
            </p:cNvSpPr>
            <p:nvPr/>
          </p:nvSpPr>
          <p:spPr bwMode="auto">
            <a:xfrm>
              <a:off x="1441" y="1483"/>
              <a:ext cx="657" cy="155"/>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000" dirty="0">
                  <a:ea typeface="Tahoma" panose="020B0604030504040204" pitchFamily="34" charset="0"/>
                  <a:cs typeface="Tahoma" panose="020B0604030504040204" pitchFamily="34" charset="0"/>
                </a:rPr>
                <a:t>Business Class</a:t>
              </a:r>
              <a:endParaRPr lang="en-GB" altLang="en-US" sz="1000" dirty="0">
                <a:ea typeface="Tahoma" panose="020B0604030504040204" pitchFamily="34" charset="0"/>
                <a:cs typeface="Tahoma" panose="020B0604030504040204" pitchFamily="34" charset="0"/>
              </a:endParaRPr>
            </a:p>
          </p:txBody>
        </p:sp>
        <p:sp>
          <p:nvSpPr>
            <p:cNvPr id="43021" name="Text Box 13">
              <a:extLst>
                <a:ext uri="{FF2B5EF4-FFF2-40B4-BE49-F238E27FC236}">
                  <a16:creationId xmlns:a16="http://schemas.microsoft.com/office/drawing/2014/main" id="{9BED5436-1422-6642-BB8C-1A25C0AEB7B6}"/>
                </a:ext>
              </a:extLst>
            </p:cNvPr>
            <p:cNvSpPr txBox="1">
              <a:spLocks noChangeArrowheads="1"/>
            </p:cNvSpPr>
            <p:nvPr/>
          </p:nvSpPr>
          <p:spPr bwMode="auto">
            <a:xfrm>
              <a:off x="1191" y="1796"/>
              <a:ext cx="1157" cy="155"/>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GB" altLang="en-US" sz="1000" dirty="0">
                  <a:ea typeface="Tahoma" panose="020B0604030504040204" pitchFamily="34" charset="0"/>
                  <a:cs typeface="Tahoma" panose="020B0604030504040204" pitchFamily="34" charset="0"/>
                </a:rPr>
                <a:t>Premium Economy</a:t>
              </a:r>
            </a:p>
          </p:txBody>
        </p:sp>
        <p:sp>
          <p:nvSpPr>
            <p:cNvPr id="43022" name="Text Box 14">
              <a:extLst>
                <a:ext uri="{FF2B5EF4-FFF2-40B4-BE49-F238E27FC236}">
                  <a16:creationId xmlns:a16="http://schemas.microsoft.com/office/drawing/2014/main" id="{E1A6978D-D177-264A-B206-9C8EA73DD9A6}"/>
                </a:ext>
              </a:extLst>
            </p:cNvPr>
            <p:cNvSpPr txBox="1">
              <a:spLocks noChangeArrowheads="1"/>
            </p:cNvSpPr>
            <p:nvPr/>
          </p:nvSpPr>
          <p:spPr bwMode="auto">
            <a:xfrm>
              <a:off x="1224" y="2530"/>
              <a:ext cx="1091" cy="155"/>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000" dirty="0">
                  <a:ea typeface="Tahoma" panose="020B0604030504040204" pitchFamily="34" charset="0"/>
                  <a:cs typeface="Tahoma" panose="020B0604030504040204" pitchFamily="34" charset="0"/>
                </a:rPr>
                <a:t>Economy</a:t>
              </a:r>
              <a:endParaRPr lang="en-GB" altLang="en-US" sz="1000" dirty="0">
                <a:ea typeface="Tahoma" panose="020B0604030504040204" pitchFamily="34" charset="0"/>
                <a:cs typeface="Tahoma" panose="020B0604030504040204" pitchFamily="34" charset="0"/>
              </a:endParaRPr>
            </a:p>
          </p:txBody>
        </p:sp>
        <p:sp>
          <p:nvSpPr>
            <p:cNvPr id="43019" name="Text Box 11">
              <a:extLst>
                <a:ext uri="{FF2B5EF4-FFF2-40B4-BE49-F238E27FC236}">
                  <a16:creationId xmlns:a16="http://schemas.microsoft.com/office/drawing/2014/main" id="{AE8AC22A-0F2B-134B-9545-99CB5AC5A36A}"/>
                </a:ext>
              </a:extLst>
            </p:cNvPr>
            <p:cNvSpPr txBox="1">
              <a:spLocks noChangeArrowheads="1"/>
            </p:cNvSpPr>
            <p:nvPr/>
          </p:nvSpPr>
          <p:spPr bwMode="auto">
            <a:xfrm>
              <a:off x="1542" y="1235"/>
              <a:ext cx="482" cy="155"/>
            </a:xfrm>
            <a:prstGeom prst="rect">
              <a:avLst/>
            </a:prstGeom>
            <a:noFill/>
            <a:ln w="9525">
              <a:noFill/>
              <a:miter lim="800000"/>
              <a:headEnd/>
              <a:tailEnd/>
            </a:ln>
          </p:spPr>
          <p:txBody>
            <a:bodyPr wrap="square">
              <a:spAutoFit/>
            </a:bodyPr>
            <a:lstStyle>
              <a:lvl1pPr>
                <a:spcBef>
                  <a:spcPct val="20000"/>
                </a:spcBef>
                <a:buChar char="•"/>
                <a:defRPr sz="2800">
                  <a:solidFill>
                    <a:schemeClr val="tx1"/>
                  </a:solidFill>
                  <a:latin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en-AU" altLang="en-US" sz="1000" dirty="0">
                  <a:ea typeface="Tahoma" panose="020B0604030504040204" pitchFamily="34" charset="0"/>
                  <a:cs typeface="Tahoma" panose="020B0604030504040204" pitchFamily="34" charset="0"/>
                </a:rPr>
                <a:t>1</a:t>
              </a:r>
              <a:r>
                <a:rPr lang="en-AU" altLang="en-US" sz="1000" baseline="30000" dirty="0">
                  <a:ea typeface="Tahoma" panose="020B0604030504040204" pitchFamily="34" charset="0"/>
                  <a:cs typeface="Tahoma" panose="020B0604030504040204" pitchFamily="34" charset="0"/>
                </a:rPr>
                <a:t>st</a:t>
              </a:r>
              <a:r>
                <a:rPr lang="en-AU" altLang="en-US" sz="1000" dirty="0">
                  <a:ea typeface="Tahoma" panose="020B0604030504040204" pitchFamily="34" charset="0"/>
                  <a:cs typeface="Tahoma" panose="020B0604030504040204" pitchFamily="34" charset="0"/>
                </a:rPr>
                <a:t> Class</a:t>
              </a:r>
              <a:endParaRPr lang="en-GB" altLang="en-US" sz="1000" dirty="0">
                <a:ea typeface="Tahoma" panose="020B0604030504040204" pitchFamily="34" charset="0"/>
                <a:cs typeface="Tahoma" panose="020B0604030504040204" pitchFamily="34" charset="0"/>
              </a:endParaRPr>
            </a:p>
          </p:txBody>
        </p:sp>
      </p:grpSp>
      <p:sp>
        <p:nvSpPr>
          <p:cNvPr id="7" name="TextBox 6">
            <a:extLst>
              <a:ext uri="{FF2B5EF4-FFF2-40B4-BE49-F238E27FC236}">
                <a16:creationId xmlns:a16="http://schemas.microsoft.com/office/drawing/2014/main" id="{D6A72CEC-6C74-C14C-80EE-EE774305F121}"/>
              </a:ext>
            </a:extLst>
          </p:cNvPr>
          <p:cNvSpPr txBox="1"/>
          <p:nvPr/>
        </p:nvSpPr>
        <p:spPr>
          <a:xfrm>
            <a:off x="7322630" y="2022338"/>
            <a:ext cx="2759522" cy="461665"/>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Highly personal one on one private client service regime</a:t>
            </a:r>
          </a:p>
        </p:txBody>
      </p:sp>
      <p:sp>
        <p:nvSpPr>
          <p:cNvPr id="27" name="TextBox 26">
            <a:extLst>
              <a:ext uri="{FF2B5EF4-FFF2-40B4-BE49-F238E27FC236}">
                <a16:creationId xmlns:a16="http://schemas.microsoft.com/office/drawing/2014/main" id="{22B9C871-1416-3A4D-8652-8731E0A571DD}"/>
              </a:ext>
            </a:extLst>
          </p:cNvPr>
          <p:cNvSpPr txBox="1"/>
          <p:nvPr/>
        </p:nvSpPr>
        <p:spPr>
          <a:xfrm>
            <a:off x="7413959" y="2517572"/>
            <a:ext cx="2759522" cy="461665"/>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One on one private client service regime</a:t>
            </a:r>
          </a:p>
        </p:txBody>
      </p:sp>
      <p:sp>
        <p:nvSpPr>
          <p:cNvPr id="28" name="TextBox 27">
            <a:extLst>
              <a:ext uri="{FF2B5EF4-FFF2-40B4-BE49-F238E27FC236}">
                <a16:creationId xmlns:a16="http://schemas.microsoft.com/office/drawing/2014/main" id="{8794D6BF-AF91-9E47-B638-EA3EC35CC3E6}"/>
              </a:ext>
            </a:extLst>
          </p:cNvPr>
          <p:cNvSpPr txBox="1"/>
          <p:nvPr/>
        </p:nvSpPr>
        <p:spPr>
          <a:xfrm>
            <a:off x="7542718" y="3056156"/>
            <a:ext cx="2759522" cy="461665"/>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System driven process, light personal touch</a:t>
            </a:r>
          </a:p>
        </p:txBody>
      </p:sp>
      <p:sp>
        <p:nvSpPr>
          <p:cNvPr id="29" name="TextBox 28">
            <a:extLst>
              <a:ext uri="{FF2B5EF4-FFF2-40B4-BE49-F238E27FC236}">
                <a16:creationId xmlns:a16="http://schemas.microsoft.com/office/drawing/2014/main" id="{2C5F6E76-C08D-E746-AB45-BDBE2A8E79BB}"/>
              </a:ext>
            </a:extLst>
          </p:cNvPr>
          <p:cNvSpPr txBox="1"/>
          <p:nvPr/>
        </p:nvSpPr>
        <p:spPr>
          <a:xfrm>
            <a:off x="7756078" y="4358774"/>
            <a:ext cx="2759522" cy="461665"/>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System driven process, administrative and proactive</a:t>
            </a:r>
          </a:p>
        </p:txBody>
      </p:sp>
      <p:sp>
        <p:nvSpPr>
          <p:cNvPr id="8" name="Down Arrow 7">
            <a:extLst>
              <a:ext uri="{FF2B5EF4-FFF2-40B4-BE49-F238E27FC236}">
                <a16:creationId xmlns:a16="http://schemas.microsoft.com/office/drawing/2014/main" id="{CF7E273D-B466-5243-BEBA-9161622D54E5}"/>
              </a:ext>
            </a:extLst>
          </p:cNvPr>
          <p:cNvSpPr/>
          <p:nvPr/>
        </p:nvSpPr>
        <p:spPr>
          <a:xfrm>
            <a:off x="3828287" y="2184432"/>
            <a:ext cx="1010349" cy="4056230"/>
          </a:xfrm>
          <a:prstGeom prst="downArrow">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rgbClr val="000000"/>
                </a:solidFill>
              </a:rPr>
              <a:t>Service</a:t>
            </a:r>
          </a:p>
        </p:txBody>
      </p:sp>
      <p:sp>
        <p:nvSpPr>
          <p:cNvPr id="30" name="Down Arrow 29">
            <a:extLst>
              <a:ext uri="{FF2B5EF4-FFF2-40B4-BE49-F238E27FC236}">
                <a16:creationId xmlns:a16="http://schemas.microsoft.com/office/drawing/2014/main" id="{79710939-C7AD-E547-85AF-606EF2AB8722}"/>
              </a:ext>
            </a:extLst>
          </p:cNvPr>
          <p:cNvSpPr/>
          <p:nvPr/>
        </p:nvSpPr>
        <p:spPr>
          <a:xfrm rot="10800000">
            <a:off x="4332099" y="1672368"/>
            <a:ext cx="1010349" cy="4056230"/>
          </a:xfrm>
          <a:prstGeom prst="downArrow">
            <a:avLst/>
          </a:prstGeom>
          <a:solidFill>
            <a:srgbClr val="A8DA2A"/>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rgbClr val="000000"/>
                </a:solidFill>
              </a:rPr>
              <a:t>Price</a:t>
            </a:r>
          </a:p>
        </p:txBody>
      </p:sp>
    </p:spTree>
    <p:extLst>
      <p:ext uri="{BB962C8B-B14F-4D97-AF65-F5344CB8AC3E}">
        <p14:creationId xmlns:p14="http://schemas.microsoft.com/office/powerpoint/2010/main" val="273052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3">
            <a:extLst>
              <a:ext uri="{FF2B5EF4-FFF2-40B4-BE49-F238E27FC236}">
                <a16:creationId xmlns:a16="http://schemas.microsoft.com/office/drawing/2014/main" id="{D8D71026-BD78-2D43-B419-9029D9368406}"/>
              </a:ext>
            </a:extLst>
          </p:cNvPr>
          <p:cNvSpPr>
            <a:spLocks noChangeArrowheads="1"/>
          </p:cNvSpPr>
          <p:nvPr/>
        </p:nvSpPr>
        <p:spPr bwMode="auto">
          <a:xfrm>
            <a:off x="2711451" y="1916113"/>
            <a:ext cx="1655763" cy="647700"/>
          </a:xfrm>
          <a:prstGeom prst="roundRect">
            <a:avLst>
              <a:gd name="adj" fmla="val 16667"/>
            </a:avLst>
          </a:prstGeom>
          <a:solidFill>
            <a:srgbClr val="A8DA2A"/>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800" dirty="0">
                <a:latin typeface="Tahoma" panose="020B0604030504040204" pitchFamily="34" charset="0"/>
              </a:rPr>
              <a:t>VALUE</a:t>
            </a:r>
          </a:p>
        </p:txBody>
      </p:sp>
      <p:sp>
        <p:nvSpPr>
          <p:cNvPr id="31747" name="Line 4">
            <a:extLst>
              <a:ext uri="{FF2B5EF4-FFF2-40B4-BE49-F238E27FC236}">
                <a16:creationId xmlns:a16="http://schemas.microsoft.com/office/drawing/2014/main" id="{7EE914A3-3322-254E-BEF2-0B580347B422}"/>
              </a:ext>
            </a:extLst>
          </p:cNvPr>
          <p:cNvSpPr>
            <a:spLocks noChangeShapeType="1"/>
          </p:cNvSpPr>
          <p:nvPr/>
        </p:nvSpPr>
        <p:spPr bwMode="auto">
          <a:xfrm>
            <a:off x="3575050" y="2563814"/>
            <a:ext cx="0" cy="1366837"/>
          </a:xfrm>
          <a:prstGeom prst="line">
            <a:avLst/>
          </a:prstGeom>
          <a:noFill/>
          <a:ln w="285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48" name="AutoShape 5">
            <a:extLst>
              <a:ext uri="{FF2B5EF4-FFF2-40B4-BE49-F238E27FC236}">
                <a16:creationId xmlns:a16="http://schemas.microsoft.com/office/drawing/2014/main" id="{026D3D44-9D2E-654F-9383-E0B15561BE8E}"/>
              </a:ext>
            </a:extLst>
          </p:cNvPr>
          <p:cNvSpPr>
            <a:spLocks noChangeArrowheads="1"/>
          </p:cNvSpPr>
          <p:nvPr/>
        </p:nvSpPr>
        <p:spPr bwMode="auto">
          <a:xfrm>
            <a:off x="2595564" y="3933825"/>
            <a:ext cx="1798637" cy="647700"/>
          </a:xfrm>
          <a:prstGeom prst="roundRect">
            <a:avLst>
              <a:gd name="adj" fmla="val 16667"/>
            </a:avLst>
          </a:prstGeom>
          <a:solidFill>
            <a:srgbClr val="A8DA2A"/>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800" dirty="0">
                <a:latin typeface="Tahoma" panose="020B0604030504040204" pitchFamily="34" charset="0"/>
              </a:rPr>
              <a:t>PRICING</a:t>
            </a:r>
          </a:p>
        </p:txBody>
      </p:sp>
      <p:sp>
        <p:nvSpPr>
          <p:cNvPr id="31749" name="AutoShape 6">
            <a:extLst>
              <a:ext uri="{FF2B5EF4-FFF2-40B4-BE49-F238E27FC236}">
                <a16:creationId xmlns:a16="http://schemas.microsoft.com/office/drawing/2014/main" id="{D2B1BB68-47BA-6F4E-AC40-30B47794ED0A}"/>
              </a:ext>
            </a:extLst>
          </p:cNvPr>
          <p:cNvSpPr>
            <a:spLocks noChangeArrowheads="1"/>
          </p:cNvSpPr>
          <p:nvPr/>
        </p:nvSpPr>
        <p:spPr bwMode="auto">
          <a:xfrm>
            <a:off x="6096001" y="1844675"/>
            <a:ext cx="2665413" cy="649288"/>
          </a:xfrm>
          <a:prstGeom prst="foldedCorner">
            <a:avLst>
              <a:gd name="adj" fmla="val 12500"/>
            </a:avLst>
          </a:prstGeom>
          <a:solidFill>
            <a:schemeClr val="bg1"/>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800" dirty="0">
                <a:latin typeface="Tahoma" panose="020B0604030504040204" pitchFamily="34" charset="0"/>
              </a:rPr>
              <a:t>WHY</a:t>
            </a:r>
          </a:p>
        </p:txBody>
      </p:sp>
      <p:sp>
        <p:nvSpPr>
          <p:cNvPr id="31750" name="AutoShape 7">
            <a:extLst>
              <a:ext uri="{FF2B5EF4-FFF2-40B4-BE49-F238E27FC236}">
                <a16:creationId xmlns:a16="http://schemas.microsoft.com/office/drawing/2014/main" id="{788E1E11-A39C-7045-92E6-CC1DA80CC968}"/>
              </a:ext>
            </a:extLst>
          </p:cNvPr>
          <p:cNvSpPr>
            <a:spLocks noChangeArrowheads="1"/>
          </p:cNvSpPr>
          <p:nvPr/>
        </p:nvSpPr>
        <p:spPr bwMode="auto">
          <a:xfrm>
            <a:off x="6096000" y="3860800"/>
            <a:ext cx="2736850" cy="647700"/>
          </a:xfrm>
          <a:prstGeom prst="foldedCorner">
            <a:avLst>
              <a:gd name="adj" fmla="val 12500"/>
            </a:avLst>
          </a:prstGeom>
          <a:solidFill>
            <a:schemeClr val="bg1"/>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sz="2800" dirty="0">
                <a:latin typeface="Tahoma" panose="020B0604030504040204" pitchFamily="34" charset="0"/>
              </a:rPr>
              <a:t>WHAT &amp; HOW</a:t>
            </a:r>
          </a:p>
        </p:txBody>
      </p:sp>
      <p:sp>
        <p:nvSpPr>
          <p:cNvPr id="31751" name="Line 8">
            <a:extLst>
              <a:ext uri="{FF2B5EF4-FFF2-40B4-BE49-F238E27FC236}">
                <a16:creationId xmlns:a16="http://schemas.microsoft.com/office/drawing/2014/main" id="{A6E5DB7F-8181-7F4F-BE89-F4F3606185C4}"/>
              </a:ext>
            </a:extLst>
          </p:cNvPr>
          <p:cNvSpPr>
            <a:spLocks noChangeShapeType="1"/>
          </p:cNvSpPr>
          <p:nvPr/>
        </p:nvSpPr>
        <p:spPr bwMode="auto">
          <a:xfrm flipH="1">
            <a:off x="4438650" y="2133600"/>
            <a:ext cx="1657350" cy="0"/>
          </a:xfrm>
          <a:prstGeom prst="line">
            <a:avLst/>
          </a:prstGeom>
          <a:noFill/>
          <a:ln w="381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52" name="Line 9">
            <a:extLst>
              <a:ext uri="{FF2B5EF4-FFF2-40B4-BE49-F238E27FC236}">
                <a16:creationId xmlns:a16="http://schemas.microsoft.com/office/drawing/2014/main" id="{CFDA9857-6154-4641-8275-92070DCF7A84}"/>
              </a:ext>
            </a:extLst>
          </p:cNvPr>
          <p:cNvSpPr>
            <a:spLocks noChangeShapeType="1"/>
          </p:cNvSpPr>
          <p:nvPr/>
        </p:nvSpPr>
        <p:spPr bwMode="auto">
          <a:xfrm flipH="1">
            <a:off x="4440238" y="4149725"/>
            <a:ext cx="1657350" cy="0"/>
          </a:xfrm>
          <a:prstGeom prst="line">
            <a:avLst/>
          </a:prstGeom>
          <a:noFill/>
          <a:ln w="381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53" name="AutoShape 10">
            <a:extLst>
              <a:ext uri="{FF2B5EF4-FFF2-40B4-BE49-F238E27FC236}">
                <a16:creationId xmlns:a16="http://schemas.microsoft.com/office/drawing/2014/main" id="{D6C33156-874F-4E4F-84AE-4DD23A550EBB}"/>
              </a:ext>
            </a:extLst>
          </p:cNvPr>
          <p:cNvSpPr>
            <a:spLocks noChangeArrowheads="1"/>
          </p:cNvSpPr>
          <p:nvPr/>
        </p:nvSpPr>
        <p:spPr bwMode="auto">
          <a:xfrm>
            <a:off x="4440238" y="5300663"/>
            <a:ext cx="1655762" cy="647700"/>
          </a:xfrm>
          <a:prstGeom prst="roundRect">
            <a:avLst>
              <a:gd name="adj" fmla="val 16667"/>
            </a:avLst>
          </a:prstGeom>
          <a:solidFill>
            <a:srgbClr val="BCBCBB"/>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dirty="0">
                <a:latin typeface="Tahoma" panose="020B0604030504040204" pitchFamily="34" charset="0"/>
              </a:rPr>
              <a:t>strategy</a:t>
            </a:r>
          </a:p>
        </p:txBody>
      </p:sp>
      <p:sp>
        <p:nvSpPr>
          <p:cNvPr id="31754" name="AutoShape 11">
            <a:extLst>
              <a:ext uri="{FF2B5EF4-FFF2-40B4-BE49-F238E27FC236}">
                <a16:creationId xmlns:a16="http://schemas.microsoft.com/office/drawing/2014/main" id="{69095A3C-C9E6-0846-BE26-022EF9434F33}"/>
              </a:ext>
            </a:extLst>
          </p:cNvPr>
          <p:cNvSpPr>
            <a:spLocks noChangeArrowheads="1"/>
          </p:cNvSpPr>
          <p:nvPr/>
        </p:nvSpPr>
        <p:spPr bwMode="auto">
          <a:xfrm>
            <a:off x="6456363" y="5300663"/>
            <a:ext cx="1655762" cy="647700"/>
          </a:xfrm>
          <a:prstGeom prst="roundRect">
            <a:avLst>
              <a:gd name="adj" fmla="val 16667"/>
            </a:avLst>
          </a:prstGeom>
          <a:solidFill>
            <a:srgbClr val="BCBCBB"/>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dirty="0">
                <a:latin typeface="Tahoma" panose="020B0604030504040204" pitchFamily="34" charset="0"/>
              </a:rPr>
              <a:t>structure</a:t>
            </a:r>
          </a:p>
        </p:txBody>
      </p:sp>
      <p:sp>
        <p:nvSpPr>
          <p:cNvPr id="31755" name="AutoShape 12">
            <a:extLst>
              <a:ext uri="{FF2B5EF4-FFF2-40B4-BE49-F238E27FC236}">
                <a16:creationId xmlns:a16="http://schemas.microsoft.com/office/drawing/2014/main" id="{78FC77DE-12D0-CF48-B8C8-D84F500BE37B}"/>
              </a:ext>
            </a:extLst>
          </p:cNvPr>
          <p:cNvSpPr>
            <a:spLocks noChangeArrowheads="1"/>
          </p:cNvSpPr>
          <p:nvPr/>
        </p:nvSpPr>
        <p:spPr bwMode="auto">
          <a:xfrm>
            <a:off x="8472488" y="5300663"/>
            <a:ext cx="1727200" cy="647700"/>
          </a:xfrm>
          <a:prstGeom prst="roundRect">
            <a:avLst>
              <a:gd name="adj" fmla="val 16667"/>
            </a:avLst>
          </a:prstGeom>
          <a:solidFill>
            <a:srgbClr val="BCBCBB"/>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AU" altLang="en-US" dirty="0">
                <a:latin typeface="Tahoma" panose="020B0604030504040204" pitchFamily="34" charset="0"/>
              </a:rPr>
              <a:t>method</a:t>
            </a:r>
          </a:p>
        </p:txBody>
      </p:sp>
      <p:sp>
        <p:nvSpPr>
          <p:cNvPr id="31756" name="Line 13">
            <a:extLst>
              <a:ext uri="{FF2B5EF4-FFF2-40B4-BE49-F238E27FC236}">
                <a16:creationId xmlns:a16="http://schemas.microsoft.com/office/drawing/2014/main" id="{DB47E733-DEBC-C94D-A225-1EBFC0E0EB0C}"/>
              </a:ext>
            </a:extLst>
          </p:cNvPr>
          <p:cNvSpPr>
            <a:spLocks noChangeShapeType="1"/>
          </p:cNvSpPr>
          <p:nvPr/>
        </p:nvSpPr>
        <p:spPr bwMode="auto">
          <a:xfrm>
            <a:off x="6096001" y="5661025"/>
            <a:ext cx="36036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57" name="Line 14">
            <a:extLst>
              <a:ext uri="{FF2B5EF4-FFF2-40B4-BE49-F238E27FC236}">
                <a16:creationId xmlns:a16="http://schemas.microsoft.com/office/drawing/2014/main" id="{8FB8A503-F004-224D-B193-316506A9FD82}"/>
              </a:ext>
            </a:extLst>
          </p:cNvPr>
          <p:cNvSpPr>
            <a:spLocks noChangeShapeType="1"/>
          </p:cNvSpPr>
          <p:nvPr/>
        </p:nvSpPr>
        <p:spPr bwMode="auto">
          <a:xfrm>
            <a:off x="8112126" y="5661025"/>
            <a:ext cx="36036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58" name="Line 15">
            <a:extLst>
              <a:ext uri="{FF2B5EF4-FFF2-40B4-BE49-F238E27FC236}">
                <a16:creationId xmlns:a16="http://schemas.microsoft.com/office/drawing/2014/main" id="{24A918BD-FB0F-5E4D-B700-75D392E94061}"/>
              </a:ext>
            </a:extLst>
          </p:cNvPr>
          <p:cNvSpPr>
            <a:spLocks noChangeShapeType="1"/>
          </p:cNvSpPr>
          <p:nvPr/>
        </p:nvSpPr>
        <p:spPr bwMode="auto">
          <a:xfrm>
            <a:off x="5232400" y="4149725"/>
            <a:ext cx="0" cy="1150938"/>
          </a:xfrm>
          <a:prstGeom prst="line">
            <a:avLst/>
          </a:prstGeom>
          <a:noFill/>
          <a:ln w="381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 name="Title 2">
            <a:extLst>
              <a:ext uri="{FF2B5EF4-FFF2-40B4-BE49-F238E27FC236}">
                <a16:creationId xmlns:a16="http://schemas.microsoft.com/office/drawing/2014/main" id="{F8620281-16EC-B64C-94DD-69B3ADD6A559}"/>
              </a:ext>
            </a:extLst>
          </p:cNvPr>
          <p:cNvSpPr>
            <a:spLocks noGrp="1"/>
          </p:cNvSpPr>
          <p:nvPr>
            <p:ph type="title"/>
          </p:nvPr>
        </p:nvSpPr>
        <p:spPr/>
        <p:txBody>
          <a:bodyPr/>
          <a:lstStyle/>
          <a:p>
            <a:r>
              <a:rPr lang="en-US" dirty="0"/>
              <a:t>Exchange of value</a:t>
            </a:r>
          </a:p>
        </p:txBody>
      </p:sp>
      <p:sp>
        <p:nvSpPr>
          <p:cNvPr id="4" name="TextBox 3">
            <a:extLst>
              <a:ext uri="{FF2B5EF4-FFF2-40B4-BE49-F238E27FC236}">
                <a16:creationId xmlns:a16="http://schemas.microsoft.com/office/drawing/2014/main" id="{BAB84531-5F41-4B4B-8ACD-ADFCA5F9BB05}"/>
              </a:ext>
            </a:extLst>
          </p:cNvPr>
          <p:cNvSpPr txBox="1"/>
          <p:nvPr/>
        </p:nvSpPr>
        <p:spPr>
          <a:xfrm>
            <a:off x="8974392" y="1968564"/>
            <a:ext cx="2450592" cy="369332"/>
          </a:xfrm>
          <a:prstGeom prst="rect">
            <a:avLst/>
          </a:prstGeom>
          <a:noFill/>
        </p:spPr>
        <p:txBody>
          <a:bodyPr wrap="square" rtlCol="0">
            <a:spAutoFit/>
          </a:bodyPr>
          <a:lstStyle/>
          <a:p>
            <a:pPr algn="ctr"/>
            <a:r>
              <a:rPr lang="en-US" b="1" dirty="0"/>
              <a:t>DESTINATION</a:t>
            </a:r>
          </a:p>
        </p:txBody>
      </p:sp>
      <p:sp>
        <p:nvSpPr>
          <p:cNvPr id="19" name="TextBox 18">
            <a:extLst>
              <a:ext uri="{FF2B5EF4-FFF2-40B4-BE49-F238E27FC236}">
                <a16:creationId xmlns:a16="http://schemas.microsoft.com/office/drawing/2014/main" id="{862E7C33-0A1B-7B4C-86FE-B285DE0C3F95}"/>
              </a:ext>
            </a:extLst>
          </p:cNvPr>
          <p:cNvSpPr txBox="1"/>
          <p:nvPr/>
        </p:nvSpPr>
        <p:spPr>
          <a:xfrm>
            <a:off x="8975724" y="3965059"/>
            <a:ext cx="2450592" cy="369332"/>
          </a:xfrm>
          <a:prstGeom prst="rect">
            <a:avLst/>
          </a:prstGeom>
          <a:noFill/>
        </p:spPr>
        <p:txBody>
          <a:bodyPr wrap="square" rtlCol="0">
            <a:spAutoFit/>
          </a:bodyPr>
          <a:lstStyle/>
          <a:p>
            <a:pPr algn="ctr"/>
            <a:r>
              <a:rPr lang="en-US" b="1" dirty="0"/>
              <a:t>CLASS OF TRAVEL</a:t>
            </a:r>
          </a:p>
        </p:txBody>
      </p:sp>
    </p:spTree>
    <p:extLst>
      <p:ext uri="{BB962C8B-B14F-4D97-AF65-F5344CB8AC3E}">
        <p14:creationId xmlns:p14="http://schemas.microsoft.com/office/powerpoint/2010/main" val="22680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E3C45-052E-DD42-8C88-858AE177A331}"/>
              </a:ext>
            </a:extLst>
          </p:cNvPr>
          <p:cNvSpPr>
            <a:spLocks noGrp="1"/>
          </p:cNvSpPr>
          <p:nvPr>
            <p:ph idx="1"/>
          </p:nvPr>
        </p:nvSpPr>
        <p:spPr/>
        <p:txBody>
          <a:bodyPr>
            <a:normAutofit fontScale="40000" lnSpcReduction="20000"/>
          </a:bodyPr>
          <a:lstStyle/>
          <a:p>
            <a:pPr marL="0" indent="0" algn="ctr">
              <a:buNone/>
              <a:defRPr/>
            </a:pPr>
            <a:r>
              <a:rPr lang="en-US" sz="3500" b="1" dirty="0"/>
              <a:t>Just a reminder, if any of the events below have occurred in your life you need to contact us immediately as your existing polices and/or investments may need to be reviewed</a:t>
            </a:r>
            <a:r>
              <a:rPr lang="en-US" sz="3500" dirty="0"/>
              <a:t>  </a:t>
            </a:r>
            <a:endParaRPr lang="en-ZA" sz="3500" dirty="0"/>
          </a:p>
          <a:p>
            <a:pPr marL="0" indent="0" algn="ctr">
              <a:buNone/>
              <a:defRPr/>
            </a:pPr>
            <a:r>
              <a:rPr lang="en-US" sz="1800" dirty="0"/>
              <a:t> </a:t>
            </a:r>
            <a:endParaRPr lang="en-ZA" sz="1800" dirty="0"/>
          </a:p>
          <a:p>
            <a:pPr algn="ctr"/>
            <a:r>
              <a:rPr lang="en-US" dirty="0"/>
              <a:t>Buying/selling property for yourself or family</a:t>
            </a:r>
            <a:endParaRPr lang="en-GB" dirty="0"/>
          </a:p>
          <a:p>
            <a:pPr algn="ctr"/>
            <a:r>
              <a:rPr lang="en-US" dirty="0"/>
              <a:t>Change of job/Pay increase</a:t>
            </a:r>
            <a:endParaRPr lang="en-GB" dirty="0"/>
          </a:p>
          <a:p>
            <a:pPr algn="ctr"/>
            <a:r>
              <a:rPr lang="en-US" dirty="0"/>
              <a:t>Loss of job or income</a:t>
            </a:r>
            <a:endParaRPr lang="en-GB" dirty="0"/>
          </a:p>
          <a:p>
            <a:pPr algn="ctr"/>
            <a:r>
              <a:rPr lang="en-US" dirty="0"/>
              <a:t>Retirement of self or key business staff</a:t>
            </a:r>
            <a:endParaRPr lang="en-GB" dirty="0"/>
          </a:p>
          <a:p>
            <a:pPr algn="ctr"/>
            <a:r>
              <a:rPr lang="en-US" dirty="0"/>
              <a:t>Birth of a child or children have left home</a:t>
            </a:r>
            <a:endParaRPr lang="en-GB" dirty="0"/>
          </a:p>
          <a:p>
            <a:pPr algn="ctr"/>
            <a:r>
              <a:rPr lang="en-US" dirty="0"/>
              <a:t>Change of marital status</a:t>
            </a:r>
            <a:endParaRPr lang="en-GB" dirty="0"/>
          </a:p>
          <a:p>
            <a:pPr algn="ctr"/>
            <a:r>
              <a:rPr lang="en-US" dirty="0"/>
              <a:t>Taking on or paying off debt (</a:t>
            </a:r>
            <a:r>
              <a:rPr lang="en-US" dirty="0" err="1"/>
              <a:t>eg</a:t>
            </a:r>
            <a:r>
              <a:rPr lang="en-US" dirty="0"/>
              <a:t> personal loan, business loan, bond)</a:t>
            </a:r>
            <a:endParaRPr lang="en-GB" dirty="0"/>
          </a:p>
          <a:p>
            <a:pPr algn="ctr"/>
            <a:r>
              <a:rPr lang="en-US" dirty="0"/>
              <a:t>Death/disability of a family member</a:t>
            </a:r>
            <a:endParaRPr lang="en-GB" dirty="0"/>
          </a:p>
          <a:p>
            <a:pPr algn="ctr"/>
            <a:r>
              <a:rPr lang="en-US" dirty="0"/>
              <a:t>Inheritance</a:t>
            </a:r>
            <a:endParaRPr lang="en-GB" dirty="0"/>
          </a:p>
          <a:p>
            <a:pPr algn="ctr"/>
            <a:r>
              <a:rPr lang="en-US" dirty="0"/>
              <a:t>Change in Medical Circumstances</a:t>
            </a:r>
            <a:endParaRPr lang="en-GB" dirty="0"/>
          </a:p>
          <a:p>
            <a:pPr algn="ctr"/>
            <a:r>
              <a:rPr lang="en-US" dirty="0"/>
              <a:t>Redundancy </a:t>
            </a:r>
            <a:endParaRPr lang="en-GB" dirty="0"/>
          </a:p>
          <a:p>
            <a:pPr algn="ctr"/>
            <a:r>
              <a:rPr lang="en-US" dirty="0"/>
              <a:t>Buying/selling property or equipment for your business</a:t>
            </a:r>
            <a:endParaRPr lang="en-GB" dirty="0"/>
          </a:p>
          <a:p>
            <a:pPr algn="ctr"/>
            <a:r>
              <a:rPr lang="en-US" dirty="0"/>
              <a:t>Business Revenue/Profit increase or decrease</a:t>
            </a:r>
            <a:endParaRPr lang="en-GB" dirty="0"/>
          </a:p>
          <a:p>
            <a:pPr algn="ctr"/>
            <a:r>
              <a:rPr lang="en-US" dirty="0"/>
              <a:t>Death/disability of a business partner or key staff member</a:t>
            </a:r>
            <a:endParaRPr lang="en-GB" dirty="0"/>
          </a:p>
          <a:p>
            <a:pPr algn="ctr"/>
            <a:r>
              <a:rPr lang="en-US" dirty="0"/>
              <a:t>Sale of shares in your business</a:t>
            </a:r>
            <a:r>
              <a:rPr lang="en-GB" sz="1800" dirty="0"/>
              <a:t> </a:t>
            </a:r>
            <a:r>
              <a:rPr lang="en-US" dirty="0"/>
              <a:t> </a:t>
            </a:r>
            <a:endParaRPr lang="en-ZA" dirty="0"/>
          </a:p>
          <a:p>
            <a:pPr algn="ctr">
              <a:defRPr/>
            </a:pPr>
            <a:endParaRPr lang="en-ZA" dirty="0"/>
          </a:p>
        </p:txBody>
      </p:sp>
      <p:sp>
        <p:nvSpPr>
          <p:cNvPr id="5" name="Title 4">
            <a:extLst>
              <a:ext uri="{FF2B5EF4-FFF2-40B4-BE49-F238E27FC236}">
                <a16:creationId xmlns:a16="http://schemas.microsoft.com/office/drawing/2014/main" id="{8C9FF4E0-FDCB-4C4F-A672-E1ADC376A52B}"/>
              </a:ext>
            </a:extLst>
          </p:cNvPr>
          <p:cNvSpPr>
            <a:spLocks noGrp="1"/>
          </p:cNvSpPr>
          <p:nvPr>
            <p:ph type="title"/>
          </p:nvPr>
        </p:nvSpPr>
        <p:spPr/>
        <p:txBody>
          <a:bodyPr>
            <a:normAutofit fontScale="90000"/>
          </a:bodyPr>
          <a:lstStyle/>
          <a:p>
            <a:r>
              <a:rPr lang="en-US" dirty="0"/>
              <a:t>You can serve every class of passenger</a:t>
            </a:r>
          </a:p>
        </p:txBody>
      </p:sp>
    </p:spTree>
    <p:extLst>
      <p:ext uri="{BB962C8B-B14F-4D97-AF65-F5344CB8AC3E}">
        <p14:creationId xmlns:p14="http://schemas.microsoft.com/office/powerpoint/2010/main" val="371074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a:extLst>
              <a:ext uri="{FF2B5EF4-FFF2-40B4-BE49-F238E27FC236}">
                <a16:creationId xmlns:a16="http://schemas.microsoft.com/office/drawing/2014/main" id="{35424E60-B8EF-F04E-A7F1-8EEEA89A85D8}"/>
              </a:ext>
            </a:extLst>
          </p:cNvPr>
          <p:cNvSpPr>
            <a:spLocks noGrp="1" noChangeArrowheads="1"/>
          </p:cNvSpPr>
          <p:nvPr>
            <p:ph idx="1"/>
          </p:nvPr>
        </p:nvSpPr>
        <p:spPr>
          <a:xfrm>
            <a:off x="2659117" y="1599101"/>
            <a:ext cx="8694682" cy="4525962"/>
          </a:xfrm>
        </p:spPr>
        <p:txBody>
          <a:bodyPr>
            <a:normAutofit/>
          </a:bodyPr>
          <a:lstStyle/>
          <a:p>
            <a:r>
              <a:rPr lang="en-ZA" altLang="en-US" dirty="0"/>
              <a:t>The past six months have seen dramatic change in how we communicate and interact</a:t>
            </a:r>
          </a:p>
          <a:p>
            <a:r>
              <a:rPr lang="en-ZA" altLang="en-US" dirty="0"/>
              <a:t>Our conversations with clients are changing</a:t>
            </a:r>
          </a:p>
          <a:p>
            <a:r>
              <a:rPr lang="en-ZA" altLang="en-US" dirty="0"/>
              <a:t>Many are realising that clients see advice very differently to the products they use</a:t>
            </a:r>
          </a:p>
          <a:p>
            <a:r>
              <a:rPr lang="en-ZA" altLang="en-US" dirty="0"/>
              <a:t>Advice is much broader (and perhaps more valuable?) than products</a:t>
            </a:r>
          </a:p>
          <a:p>
            <a:r>
              <a:rPr lang="en-ZA" altLang="en-US" dirty="0"/>
              <a:t>Realising value in relationships is in understanding, not “needs”?</a:t>
            </a:r>
          </a:p>
        </p:txBody>
      </p:sp>
      <p:sp>
        <p:nvSpPr>
          <p:cNvPr id="3" name="Title 2">
            <a:extLst>
              <a:ext uri="{FF2B5EF4-FFF2-40B4-BE49-F238E27FC236}">
                <a16:creationId xmlns:a16="http://schemas.microsoft.com/office/drawing/2014/main" id="{F6085115-C74D-EE40-8F03-7F8DDC32D973}"/>
              </a:ext>
            </a:extLst>
          </p:cNvPr>
          <p:cNvSpPr>
            <a:spLocks noGrp="1"/>
          </p:cNvSpPr>
          <p:nvPr>
            <p:ph type="title"/>
          </p:nvPr>
        </p:nvSpPr>
        <p:spPr/>
        <p:txBody>
          <a:bodyPr/>
          <a:lstStyle/>
          <a:p>
            <a:r>
              <a:rPr lang="en-US" dirty="0" err="1"/>
              <a:t>Covid</a:t>
            </a:r>
            <a:r>
              <a:rPr lang="en-US" dirty="0"/>
              <a:t>: consumer demand changing?</a:t>
            </a:r>
          </a:p>
        </p:txBody>
      </p:sp>
    </p:spTree>
    <p:extLst>
      <p:ext uri="{BB962C8B-B14F-4D97-AF65-F5344CB8AC3E}">
        <p14:creationId xmlns:p14="http://schemas.microsoft.com/office/powerpoint/2010/main" val="1671085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EFB4-FEB1-B447-B892-9B6D6B360DF8}"/>
              </a:ext>
            </a:extLst>
          </p:cNvPr>
          <p:cNvSpPr>
            <a:spLocks noGrp="1"/>
          </p:cNvSpPr>
          <p:nvPr>
            <p:ph type="title"/>
          </p:nvPr>
        </p:nvSpPr>
        <p:spPr/>
        <p:txBody>
          <a:bodyPr/>
          <a:lstStyle/>
          <a:p>
            <a:r>
              <a:rPr lang="en-US" dirty="0"/>
              <a:t>Start now! This is your chance!</a:t>
            </a:r>
          </a:p>
        </p:txBody>
      </p:sp>
      <p:sp>
        <p:nvSpPr>
          <p:cNvPr id="3" name="Content Placeholder 2">
            <a:extLst>
              <a:ext uri="{FF2B5EF4-FFF2-40B4-BE49-F238E27FC236}">
                <a16:creationId xmlns:a16="http://schemas.microsoft.com/office/drawing/2014/main" id="{A17F774C-98B9-D545-807D-3A874419D34A}"/>
              </a:ext>
            </a:extLst>
          </p:cNvPr>
          <p:cNvSpPr>
            <a:spLocks noGrp="1"/>
          </p:cNvSpPr>
          <p:nvPr>
            <p:ph idx="1"/>
          </p:nvPr>
        </p:nvSpPr>
        <p:spPr/>
        <p:txBody>
          <a:bodyPr/>
          <a:lstStyle/>
          <a:p>
            <a:r>
              <a:rPr lang="en-US" dirty="0"/>
              <a:t>Same message every month to every client</a:t>
            </a:r>
          </a:p>
          <a:p>
            <a:r>
              <a:rPr lang="en-US" dirty="0"/>
              <a:t>Be there, your existing base is key to your future</a:t>
            </a:r>
          </a:p>
          <a:p>
            <a:r>
              <a:rPr lang="en-US" dirty="0"/>
              <a:t>Serve first based on values, sell second after serving</a:t>
            </a:r>
          </a:p>
          <a:p>
            <a:r>
              <a:rPr lang="en-US" dirty="0"/>
              <a:t>Your value is in your knowledge and experience</a:t>
            </a:r>
          </a:p>
          <a:p>
            <a:r>
              <a:rPr lang="en-US" dirty="0"/>
              <a:t>It is much broader than you think</a:t>
            </a:r>
          </a:p>
          <a:p>
            <a:r>
              <a:rPr lang="en-US" dirty="0"/>
              <a:t>Offer clients value consistently and they will value it in return</a:t>
            </a:r>
          </a:p>
          <a:p>
            <a:r>
              <a:rPr lang="en-US" dirty="0"/>
              <a:t>There is a big difference between a client and a customer!</a:t>
            </a:r>
          </a:p>
          <a:p>
            <a:endParaRPr lang="en-US" dirty="0"/>
          </a:p>
          <a:p>
            <a:endParaRPr lang="en-US" dirty="0"/>
          </a:p>
          <a:p>
            <a:endParaRPr lang="en-US" dirty="0"/>
          </a:p>
        </p:txBody>
      </p:sp>
    </p:spTree>
    <p:extLst>
      <p:ext uri="{BB962C8B-B14F-4D97-AF65-F5344CB8AC3E}">
        <p14:creationId xmlns:p14="http://schemas.microsoft.com/office/powerpoint/2010/main" val="2496090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42944AA0-435B-574F-8306-CFF32F408520}"/>
              </a:ext>
            </a:extLst>
          </p:cNvPr>
          <p:cNvSpPr>
            <a:spLocks noGrp="1" noChangeArrowheads="1"/>
          </p:cNvSpPr>
          <p:nvPr>
            <p:ph type="body" idx="1"/>
          </p:nvPr>
        </p:nvSpPr>
        <p:spPr>
          <a:xfrm>
            <a:off x="2659117" y="1565377"/>
            <a:ext cx="8694682" cy="4897437"/>
          </a:xfrm>
        </p:spPr>
        <p:txBody>
          <a:bodyPr>
            <a:normAutofit/>
          </a:bodyPr>
          <a:lstStyle/>
          <a:p>
            <a:pPr>
              <a:lnSpc>
                <a:spcPct val="125000"/>
              </a:lnSpc>
            </a:pPr>
            <a:r>
              <a:rPr lang="en-US" altLang="en-US" dirty="0"/>
              <a:t>Profession means a pledge or assurance.  </a:t>
            </a:r>
          </a:p>
          <a:p>
            <a:pPr>
              <a:lnSpc>
                <a:spcPct val="125000"/>
              </a:lnSpc>
            </a:pPr>
            <a:r>
              <a:rPr lang="en-US" altLang="en-US" dirty="0"/>
              <a:t>Promises that dangerous methods will be used only for the benefit of the served society in return for the right (ie the license) to use them</a:t>
            </a:r>
          </a:p>
          <a:p>
            <a:pPr>
              <a:lnSpc>
                <a:spcPct val="125000"/>
              </a:lnSpc>
            </a:pPr>
            <a:r>
              <a:rPr lang="en-US" altLang="en-US" dirty="0"/>
              <a:t>Puts the interests of a served society above their own self interests while acting in the licensed role</a:t>
            </a:r>
          </a:p>
          <a:p>
            <a:pPr>
              <a:lnSpc>
                <a:spcPct val="125000"/>
              </a:lnSpc>
            </a:pPr>
            <a:endParaRPr lang="en-US" altLang="en-US" dirty="0"/>
          </a:p>
        </p:txBody>
      </p:sp>
      <p:sp>
        <p:nvSpPr>
          <p:cNvPr id="3" name="Title 2">
            <a:extLst>
              <a:ext uri="{FF2B5EF4-FFF2-40B4-BE49-F238E27FC236}">
                <a16:creationId xmlns:a16="http://schemas.microsoft.com/office/drawing/2014/main" id="{9BFDBE71-EC1A-DB47-95FF-9500A8AAAB7B}"/>
              </a:ext>
            </a:extLst>
          </p:cNvPr>
          <p:cNvSpPr>
            <a:spLocks noGrp="1"/>
          </p:cNvSpPr>
          <p:nvPr>
            <p:ph type="title"/>
          </p:nvPr>
        </p:nvSpPr>
        <p:spPr/>
        <p:txBody>
          <a:bodyPr/>
          <a:lstStyle/>
          <a:p>
            <a:r>
              <a:rPr lang="en-US" dirty="0"/>
              <a:t>Be the professionals we should be</a:t>
            </a:r>
          </a:p>
        </p:txBody>
      </p:sp>
    </p:spTree>
    <p:extLst>
      <p:ext uri="{BB962C8B-B14F-4D97-AF65-F5344CB8AC3E}">
        <p14:creationId xmlns:p14="http://schemas.microsoft.com/office/powerpoint/2010/main" val="6545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3958A7C-96C5-CA4E-9FA5-12EB3C4BC1CC}"/>
              </a:ext>
            </a:extLst>
          </p:cNvPr>
          <p:cNvSpPr>
            <a:spLocks noGrp="1" noChangeArrowheads="1"/>
          </p:cNvSpPr>
          <p:nvPr>
            <p:ph type="title"/>
          </p:nvPr>
        </p:nvSpPr>
        <p:spPr/>
        <p:txBody>
          <a:bodyPr/>
          <a:lstStyle/>
          <a:p>
            <a:r>
              <a:rPr lang="en-ZA" altLang="en-US" dirty="0"/>
              <a:t>What I think you do</a:t>
            </a:r>
          </a:p>
        </p:txBody>
      </p:sp>
      <p:sp>
        <p:nvSpPr>
          <p:cNvPr id="50178" name="Content Placeholder 2">
            <a:extLst>
              <a:ext uri="{FF2B5EF4-FFF2-40B4-BE49-F238E27FC236}">
                <a16:creationId xmlns:a16="http://schemas.microsoft.com/office/drawing/2014/main" id="{A7387149-AB78-4A41-9F4E-705D7BDD62CD}"/>
              </a:ext>
            </a:extLst>
          </p:cNvPr>
          <p:cNvSpPr>
            <a:spLocks noGrp="1" noChangeArrowheads="1"/>
          </p:cNvSpPr>
          <p:nvPr>
            <p:ph idx="1"/>
          </p:nvPr>
        </p:nvSpPr>
        <p:spPr/>
        <p:txBody>
          <a:bodyPr/>
          <a:lstStyle/>
          <a:p>
            <a:endParaRPr lang="en-ZA" altLang="en-US" dirty="0"/>
          </a:p>
          <a:p>
            <a:r>
              <a:rPr lang="en-ZA" altLang="en-US" dirty="0"/>
              <a:t>You administer peoples financial lives and act as their financial conscience</a:t>
            </a:r>
          </a:p>
          <a:p>
            <a:r>
              <a:rPr lang="en-ZA" altLang="en-US" dirty="0"/>
              <a:t>You are the client advocate who ensures outcomes in a complex commercial world</a:t>
            </a:r>
          </a:p>
          <a:p>
            <a:r>
              <a:rPr lang="en-ZA" altLang="en-US" dirty="0"/>
              <a:t>You do not have to SELL products, they are prescription only</a:t>
            </a:r>
          </a:p>
        </p:txBody>
      </p:sp>
    </p:spTree>
    <p:extLst>
      <p:ext uri="{BB962C8B-B14F-4D97-AF65-F5344CB8AC3E}">
        <p14:creationId xmlns:p14="http://schemas.microsoft.com/office/powerpoint/2010/main" val="30292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36667-8046-0A44-B4D7-F7ACA634D731}"/>
              </a:ext>
            </a:extLst>
          </p:cNvPr>
          <p:cNvSpPr>
            <a:spLocks noGrp="1"/>
          </p:cNvSpPr>
          <p:nvPr>
            <p:ph idx="1"/>
          </p:nvPr>
        </p:nvSpPr>
        <p:spPr/>
        <p:txBody>
          <a:bodyPr/>
          <a:lstStyle/>
          <a:p>
            <a:pPr>
              <a:defRPr/>
            </a:pPr>
            <a:endParaRPr lang="en-ZA" dirty="0"/>
          </a:p>
          <a:p>
            <a:pPr>
              <a:defRPr/>
            </a:pPr>
            <a:endParaRPr lang="en-ZA" dirty="0"/>
          </a:p>
          <a:p>
            <a:pPr marL="0" indent="0" algn="ctr">
              <a:buNone/>
              <a:defRPr/>
            </a:pPr>
            <a:r>
              <a:rPr lang="en-ZA" dirty="0"/>
              <a:t>You do have to stop GIVING advice though… </a:t>
            </a:r>
          </a:p>
          <a:p>
            <a:pPr marL="0" indent="0" algn="ctr">
              <a:buNone/>
              <a:defRPr/>
            </a:pPr>
            <a:r>
              <a:rPr lang="en-ZA" dirty="0"/>
              <a:t>It’s simply too valuable</a:t>
            </a:r>
          </a:p>
          <a:p>
            <a:pPr marL="0" indent="0">
              <a:buNone/>
              <a:defRPr/>
            </a:pPr>
            <a:endParaRPr lang="en-ZA" dirty="0"/>
          </a:p>
        </p:txBody>
      </p:sp>
    </p:spTree>
    <p:extLst>
      <p:ext uri="{BB962C8B-B14F-4D97-AF65-F5344CB8AC3E}">
        <p14:creationId xmlns:p14="http://schemas.microsoft.com/office/powerpoint/2010/main" val="145093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8697B4FA-14DB-134E-AD72-5A27C5EEABF8}"/>
              </a:ext>
            </a:extLst>
          </p:cNvPr>
          <p:cNvSpPr>
            <a:spLocks noGrp="1" noChangeArrowheads="1"/>
          </p:cNvSpPr>
          <p:nvPr>
            <p:ph type="title"/>
          </p:nvPr>
        </p:nvSpPr>
        <p:spPr/>
        <p:txBody>
          <a:bodyPr>
            <a:normAutofit/>
          </a:bodyPr>
          <a:lstStyle/>
          <a:p>
            <a:r>
              <a:rPr lang="en-ZA" altLang="en-US" dirty="0"/>
              <a:t>What are we learning clients value?</a:t>
            </a:r>
          </a:p>
        </p:txBody>
      </p:sp>
      <p:sp>
        <p:nvSpPr>
          <p:cNvPr id="37890" name="Content Placeholder 2">
            <a:extLst>
              <a:ext uri="{FF2B5EF4-FFF2-40B4-BE49-F238E27FC236}">
                <a16:creationId xmlns:a16="http://schemas.microsoft.com/office/drawing/2014/main" id="{BFA771F4-6C68-9543-B827-FBDE93EE24DF}"/>
              </a:ext>
            </a:extLst>
          </p:cNvPr>
          <p:cNvSpPr>
            <a:spLocks noGrp="1" noChangeArrowheads="1"/>
          </p:cNvSpPr>
          <p:nvPr>
            <p:ph idx="1"/>
          </p:nvPr>
        </p:nvSpPr>
        <p:spPr>
          <a:xfrm>
            <a:off x="2640013" y="1309688"/>
            <a:ext cx="8713785" cy="4525962"/>
          </a:xfrm>
          <a:solidFill>
            <a:schemeClr val="bg1">
              <a:alpha val="69804"/>
            </a:schemeClr>
          </a:solidFill>
        </p:spPr>
        <p:txBody>
          <a:bodyPr/>
          <a:lstStyle/>
          <a:p>
            <a:pPr marL="0" indent="0" algn="ctr">
              <a:buNone/>
            </a:pPr>
            <a:r>
              <a:rPr lang="en-ZA" altLang="en-US" b="1" dirty="0">
                <a:solidFill>
                  <a:srgbClr val="A8DA2A"/>
                </a:solidFill>
              </a:rPr>
              <a:t>Agent</a:t>
            </a:r>
          </a:p>
          <a:p>
            <a:pPr marL="0" indent="0" algn="ctr">
              <a:buNone/>
            </a:pPr>
            <a:endParaRPr lang="en-ZA" altLang="en-US" b="1" dirty="0">
              <a:solidFill>
                <a:srgbClr val="663399"/>
              </a:solidFill>
            </a:endParaRPr>
          </a:p>
          <a:p>
            <a:pPr marL="0" indent="0" algn="ctr">
              <a:buNone/>
            </a:pPr>
            <a:r>
              <a:rPr lang="en-ZA" altLang="en-US" b="1" dirty="0">
                <a:solidFill>
                  <a:srgbClr val="A8DA2A"/>
                </a:solidFill>
              </a:rPr>
              <a:t>Adviser</a:t>
            </a:r>
          </a:p>
          <a:p>
            <a:pPr marL="0" indent="0" algn="ctr">
              <a:buNone/>
            </a:pPr>
            <a:endParaRPr lang="en-ZA" altLang="en-US" b="1" dirty="0">
              <a:solidFill>
                <a:srgbClr val="663399"/>
              </a:solidFill>
            </a:endParaRPr>
          </a:p>
          <a:p>
            <a:pPr marL="0" indent="0" algn="ctr">
              <a:buNone/>
            </a:pPr>
            <a:r>
              <a:rPr lang="en-ZA" altLang="en-US" b="1" dirty="0">
                <a:solidFill>
                  <a:srgbClr val="A8DA2A"/>
                </a:solidFill>
              </a:rPr>
              <a:t>Advocate</a:t>
            </a:r>
          </a:p>
          <a:p>
            <a:pPr marL="0" indent="0" algn="ctr">
              <a:buNone/>
            </a:pPr>
            <a:endParaRPr lang="en-ZA" altLang="en-US" b="1" dirty="0">
              <a:solidFill>
                <a:srgbClr val="663399"/>
              </a:solidFill>
            </a:endParaRPr>
          </a:p>
          <a:p>
            <a:pPr marL="0" indent="0" algn="ctr">
              <a:buNone/>
            </a:pPr>
            <a:r>
              <a:rPr lang="en-ZA" altLang="en-US" b="1" dirty="0">
                <a:solidFill>
                  <a:srgbClr val="A8DA2A"/>
                </a:solidFill>
              </a:rPr>
              <a:t>Administrator</a:t>
            </a:r>
          </a:p>
        </p:txBody>
      </p:sp>
      <p:sp>
        <p:nvSpPr>
          <p:cNvPr id="9" name="TextBox 8">
            <a:extLst>
              <a:ext uri="{FF2B5EF4-FFF2-40B4-BE49-F238E27FC236}">
                <a16:creationId xmlns:a16="http://schemas.microsoft.com/office/drawing/2014/main" id="{AE4EECC8-A86B-464D-BBF5-F6632BCCEF74}"/>
              </a:ext>
            </a:extLst>
          </p:cNvPr>
          <p:cNvSpPr txBox="1"/>
          <p:nvPr/>
        </p:nvSpPr>
        <p:spPr>
          <a:xfrm>
            <a:off x="4532695" y="2781300"/>
            <a:ext cx="4967287" cy="522288"/>
          </a:xfrm>
          <a:prstGeom prst="rect">
            <a:avLst/>
          </a:prstGeom>
          <a:noFill/>
          <a:ln>
            <a:solidFill>
              <a:srgbClr val="663399"/>
            </a:solidFill>
          </a:ln>
        </p:spPr>
        <p:txBody>
          <a:bodyPr>
            <a:spAutoFit/>
          </a:bodyPr>
          <a:lstStyle/>
          <a:p>
            <a:pPr algn="ctr" eaLnBrk="1" hangingPunct="1">
              <a:defRPr/>
            </a:pPr>
            <a:r>
              <a:rPr lang="en-ZA" sz="1400" dirty="0">
                <a:solidFill>
                  <a:srgbClr val="000000"/>
                </a:solidFill>
              </a:rPr>
              <a:t>One who provides some advice to clients but emphasises product solutions. Short Term Relationship</a:t>
            </a:r>
          </a:p>
        </p:txBody>
      </p:sp>
      <p:sp>
        <p:nvSpPr>
          <p:cNvPr id="10" name="TextBox 9">
            <a:extLst>
              <a:ext uri="{FF2B5EF4-FFF2-40B4-BE49-F238E27FC236}">
                <a16:creationId xmlns:a16="http://schemas.microsoft.com/office/drawing/2014/main" id="{6BDB0288-629D-7143-B5CB-71684FFD9D1C}"/>
              </a:ext>
            </a:extLst>
          </p:cNvPr>
          <p:cNvSpPr txBox="1"/>
          <p:nvPr/>
        </p:nvSpPr>
        <p:spPr>
          <a:xfrm>
            <a:off x="3596069" y="3789364"/>
            <a:ext cx="6769100" cy="522287"/>
          </a:xfrm>
          <a:prstGeom prst="rect">
            <a:avLst/>
          </a:prstGeom>
          <a:noFill/>
          <a:ln>
            <a:solidFill>
              <a:srgbClr val="663399"/>
            </a:solidFill>
          </a:ln>
        </p:spPr>
        <p:txBody>
          <a:bodyPr>
            <a:spAutoFit/>
          </a:bodyPr>
          <a:lstStyle/>
          <a:p>
            <a:pPr algn="ctr" eaLnBrk="1" hangingPunct="1">
              <a:defRPr/>
            </a:pPr>
            <a:r>
              <a:rPr lang="en-ZA" sz="1400" dirty="0">
                <a:solidFill>
                  <a:srgbClr val="000000"/>
                </a:solidFill>
              </a:rPr>
              <a:t>One who accepts their role as a client representative to product providers and who works to ensure client friendly outcomes are met.  Long Term Relationship</a:t>
            </a:r>
          </a:p>
        </p:txBody>
      </p:sp>
      <p:sp>
        <p:nvSpPr>
          <p:cNvPr id="11" name="TextBox 10">
            <a:extLst>
              <a:ext uri="{FF2B5EF4-FFF2-40B4-BE49-F238E27FC236}">
                <a16:creationId xmlns:a16="http://schemas.microsoft.com/office/drawing/2014/main" id="{56A73E29-B012-4442-BA20-15FB399192EE}"/>
              </a:ext>
            </a:extLst>
          </p:cNvPr>
          <p:cNvSpPr txBox="1"/>
          <p:nvPr/>
        </p:nvSpPr>
        <p:spPr>
          <a:xfrm>
            <a:off x="3164269" y="4868864"/>
            <a:ext cx="7632700" cy="738187"/>
          </a:xfrm>
          <a:prstGeom prst="rect">
            <a:avLst/>
          </a:prstGeom>
          <a:noFill/>
          <a:ln>
            <a:solidFill>
              <a:srgbClr val="663399"/>
            </a:solidFill>
          </a:ln>
        </p:spPr>
        <p:txBody>
          <a:bodyPr>
            <a:spAutoFit/>
          </a:bodyPr>
          <a:lstStyle/>
          <a:p>
            <a:pPr algn="ctr" eaLnBrk="1" hangingPunct="1">
              <a:defRPr/>
            </a:pPr>
            <a:r>
              <a:rPr lang="en-ZA" sz="1400" dirty="0">
                <a:solidFill>
                  <a:srgbClr val="000000"/>
                </a:solidFill>
              </a:rPr>
              <a:t>One who realises that in order to meet long term promises a rigorous, defined and proactive long term service model is essential and builds their business and sales model on this. The business’ key product is administration and management of clients’ financial lives.</a:t>
            </a:r>
          </a:p>
        </p:txBody>
      </p:sp>
      <p:sp>
        <p:nvSpPr>
          <p:cNvPr id="12" name="TextBox 11">
            <a:extLst>
              <a:ext uri="{FF2B5EF4-FFF2-40B4-BE49-F238E27FC236}">
                <a16:creationId xmlns:a16="http://schemas.microsoft.com/office/drawing/2014/main" id="{919AA1F2-3B08-8043-85B0-9B4502E0450D}"/>
              </a:ext>
            </a:extLst>
          </p:cNvPr>
          <p:cNvSpPr txBox="1"/>
          <p:nvPr/>
        </p:nvSpPr>
        <p:spPr>
          <a:xfrm>
            <a:off x="4532695" y="1773239"/>
            <a:ext cx="4967287" cy="522287"/>
          </a:xfrm>
          <a:prstGeom prst="rect">
            <a:avLst/>
          </a:prstGeom>
          <a:noFill/>
          <a:ln>
            <a:solidFill>
              <a:srgbClr val="663399"/>
            </a:solidFill>
          </a:ln>
        </p:spPr>
        <p:txBody>
          <a:bodyPr>
            <a:spAutoFit/>
          </a:bodyPr>
          <a:lstStyle/>
          <a:p>
            <a:pPr algn="ctr" eaLnBrk="1" hangingPunct="1">
              <a:defRPr/>
            </a:pPr>
            <a:r>
              <a:rPr lang="en-ZA" sz="1400" dirty="0">
                <a:solidFill>
                  <a:srgbClr val="000000"/>
                </a:solidFill>
              </a:rPr>
              <a:t>One who acts as a product reseller, short term relationship focus, low advice focus</a:t>
            </a:r>
          </a:p>
        </p:txBody>
      </p:sp>
      <p:sp>
        <p:nvSpPr>
          <p:cNvPr id="2" name="Down Arrow 1">
            <a:extLst>
              <a:ext uri="{FF2B5EF4-FFF2-40B4-BE49-F238E27FC236}">
                <a16:creationId xmlns:a16="http://schemas.microsoft.com/office/drawing/2014/main" id="{16A55C94-C656-5A46-9566-49D996C25537}"/>
              </a:ext>
            </a:extLst>
          </p:cNvPr>
          <p:cNvSpPr/>
          <p:nvPr/>
        </p:nvSpPr>
        <p:spPr>
          <a:xfrm>
            <a:off x="2297723" y="1477108"/>
            <a:ext cx="1160585" cy="4724400"/>
          </a:xfrm>
          <a:prstGeom prst="downArrow">
            <a:avLst/>
          </a:prstGeom>
          <a:solidFill>
            <a:srgbClr val="A8DA2A"/>
          </a:solidFill>
          <a:ln>
            <a:solidFill>
              <a:srgbClr val="A8DA2A"/>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Client Value</a:t>
            </a:r>
          </a:p>
        </p:txBody>
      </p:sp>
      <p:sp>
        <p:nvSpPr>
          <p:cNvPr id="3" name="Up Arrow 2" descr="F">
            <a:extLst>
              <a:ext uri="{FF2B5EF4-FFF2-40B4-BE49-F238E27FC236}">
                <a16:creationId xmlns:a16="http://schemas.microsoft.com/office/drawing/2014/main" id="{2B9E0FF9-AF17-CF40-A1DD-87992F56A1A7}"/>
              </a:ext>
            </a:extLst>
          </p:cNvPr>
          <p:cNvSpPr/>
          <p:nvPr/>
        </p:nvSpPr>
        <p:spPr>
          <a:xfrm>
            <a:off x="10502930" y="1478308"/>
            <a:ext cx="1160585" cy="4723200"/>
          </a:xfrm>
          <a:prstGeom prst="upArrow">
            <a:avLst/>
          </a:prstGeom>
          <a:solidFill>
            <a:srgbClr val="A8DA2A"/>
          </a:solidFill>
          <a:ln>
            <a:solidFill>
              <a:srgbClr val="A8DA2A"/>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Distribution value</a:t>
            </a:r>
          </a:p>
        </p:txBody>
      </p:sp>
    </p:spTree>
    <p:extLst>
      <p:ext uri="{BB962C8B-B14F-4D97-AF65-F5344CB8AC3E}">
        <p14:creationId xmlns:p14="http://schemas.microsoft.com/office/powerpoint/2010/main" val="145666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a:extLst>
              <a:ext uri="{FF2B5EF4-FFF2-40B4-BE49-F238E27FC236}">
                <a16:creationId xmlns:a16="http://schemas.microsoft.com/office/drawing/2014/main" id="{35424E60-B8EF-F04E-A7F1-8EEEA89A85D8}"/>
              </a:ext>
            </a:extLst>
          </p:cNvPr>
          <p:cNvSpPr>
            <a:spLocks noGrp="1" noChangeArrowheads="1"/>
          </p:cNvSpPr>
          <p:nvPr>
            <p:ph idx="1"/>
          </p:nvPr>
        </p:nvSpPr>
        <p:spPr>
          <a:xfrm>
            <a:off x="2659117" y="1599101"/>
            <a:ext cx="8694682" cy="4525962"/>
          </a:xfrm>
        </p:spPr>
        <p:txBody>
          <a:bodyPr>
            <a:normAutofit/>
          </a:bodyPr>
          <a:lstStyle/>
          <a:p>
            <a:r>
              <a:rPr lang="en-ZA" altLang="en-US" dirty="0"/>
              <a:t>Need Advice Service not just Product</a:t>
            </a:r>
          </a:p>
          <a:p>
            <a:r>
              <a:rPr lang="en-ZA" altLang="en-US" dirty="0"/>
              <a:t>Establish core relationship on ADVISER’S value – primarily on the work the adviser will be doing/has done for the client to determine an outcome</a:t>
            </a:r>
          </a:p>
          <a:p>
            <a:r>
              <a:rPr lang="en-ZA" altLang="en-US" dirty="0"/>
              <a:t>Focus on Advocacy not Agency</a:t>
            </a:r>
          </a:p>
          <a:p>
            <a:r>
              <a:rPr lang="en-ZA" altLang="en-US" dirty="0"/>
              <a:t>Win-win-win: product is a necessary adjunct to successful sale of advocate relationship.  </a:t>
            </a:r>
          </a:p>
          <a:p>
            <a:r>
              <a:rPr lang="en-ZA" altLang="en-US" dirty="0"/>
              <a:t>If Adviser sits at centre of client relationship – glue has been created in the right spot – retention and growth more likely </a:t>
            </a:r>
          </a:p>
        </p:txBody>
      </p:sp>
      <p:sp>
        <p:nvSpPr>
          <p:cNvPr id="3" name="Title 2">
            <a:extLst>
              <a:ext uri="{FF2B5EF4-FFF2-40B4-BE49-F238E27FC236}">
                <a16:creationId xmlns:a16="http://schemas.microsoft.com/office/drawing/2014/main" id="{F6085115-C74D-EE40-8F03-7F8DDC32D973}"/>
              </a:ext>
            </a:extLst>
          </p:cNvPr>
          <p:cNvSpPr>
            <a:spLocks noGrp="1"/>
          </p:cNvSpPr>
          <p:nvPr>
            <p:ph type="title"/>
          </p:nvPr>
        </p:nvSpPr>
        <p:spPr/>
        <p:txBody>
          <a:bodyPr/>
          <a:lstStyle/>
          <a:p>
            <a:r>
              <a:rPr lang="en-US" dirty="0" err="1"/>
              <a:t>Covid</a:t>
            </a:r>
            <a:r>
              <a:rPr lang="en-US" dirty="0"/>
              <a:t>: consumer demand changing?</a:t>
            </a:r>
          </a:p>
        </p:txBody>
      </p:sp>
    </p:spTree>
    <p:extLst>
      <p:ext uri="{BB962C8B-B14F-4D97-AF65-F5344CB8AC3E}">
        <p14:creationId xmlns:p14="http://schemas.microsoft.com/office/powerpoint/2010/main" val="166710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65467D87-F826-FA45-BD51-03FEF9F92C00}"/>
              </a:ext>
            </a:extLst>
          </p:cNvPr>
          <p:cNvSpPr>
            <a:spLocks noGrp="1" noChangeArrowheads="1"/>
          </p:cNvSpPr>
          <p:nvPr>
            <p:ph type="title"/>
          </p:nvPr>
        </p:nvSpPr>
        <p:spPr/>
        <p:txBody>
          <a:bodyPr/>
          <a:lstStyle/>
          <a:p>
            <a:r>
              <a:rPr lang="en-ZA" altLang="en-US" dirty="0"/>
              <a:t>Thinking change</a:t>
            </a:r>
          </a:p>
        </p:txBody>
      </p:sp>
      <p:sp>
        <p:nvSpPr>
          <p:cNvPr id="90114" name="Content Placeholder 2">
            <a:extLst>
              <a:ext uri="{FF2B5EF4-FFF2-40B4-BE49-F238E27FC236}">
                <a16:creationId xmlns:a16="http://schemas.microsoft.com/office/drawing/2014/main" id="{CA18F52E-B5D0-304E-8965-E4513C8D649C}"/>
              </a:ext>
            </a:extLst>
          </p:cNvPr>
          <p:cNvSpPr>
            <a:spLocks noGrp="1" noChangeArrowheads="1"/>
          </p:cNvSpPr>
          <p:nvPr>
            <p:ph idx="1"/>
          </p:nvPr>
        </p:nvSpPr>
        <p:spPr/>
        <p:txBody>
          <a:bodyPr/>
          <a:lstStyle/>
          <a:p>
            <a:r>
              <a:rPr lang="en-ZA" altLang="en-US"/>
              <a:t>MY BUSINESS is a KEY PRODUCT</a:t>
            </a:r>
          </a:p>
          <a:p>
            <a:r>
              <a:rPr lang="en-ZA" altLang="en-US"/>
              <a:t>I am responsible for MY product</a:t>
            </a:r>
          </a:p>
          <a:p>
            <a:r>
              <a:rPr lang="en-ZA" altLang="en-US"/>
              <a:t>Clients will stay with me based on what MY BUSINESS does for them</a:t>
            </a:r>
          </a:p>
          <a:p>
            <a:r>
              <a:rPr lang="en-ZA" altLang="en-US"/>
              <a:t>By presenting this consistently my view of myself and my role will change</a:t>
            </a:r>
          </a:p>
        </p:txBody>
      </p:sp>
    </p:spTree>
    <p:extLst>
      <p:ext uri="{BB962C8B-B14F-4D97-AF65-F5344CB8AC3E}">
        <p14:creationId xmlns:p14="http://schemas.microsoft.com/office/powerpoint/2010/main" val="206898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775106C-422C-7A40-A1A9-E7E5E61256D1}"/>
              </a:ext>
            </a:extLst>
          </p:cNvPr>
          <p:cNvSpPr>
            <a:spLocks noGrp="1" noChangeArrowheads="1"/>
          </p:cNvSpPr>
          <p:nvPr>
            <p:ph type="title"/>
          </p:nvPr>
        </p:nvSpPr>
        <p:spPr/>
        <p:txBody>
          <a:bodyPr/>
          <a:lstStyle/>
          <a:p>
            <a:r>
              <a:rPr lang="en-ZA" altLang="en-US" dirty="0"/>
              <a:t>Intrinsic value of an asset</a:t>
            </a:r>
          </a:p>
        </p:txBody>
      </p:sp>
      <p:sp>
        <p:nvSpPr>
          <p:cNvPr id="26626" name="Content Placeholder 2">
            <a:extLst>
              <a:ext uri="{FF2B5EF4-FFF2-40B4-BE49-F238E27FC236}">
                <a16:creationId xmlns:a16="http://schemas.microsoft.com/office/drawing/2014/main" id="{FB9CE0A2-28E6-7D43-A350-55E078BF6C9F}"/>
              </a:ext>
            </a:extLst>
          </p:cNvPr>
          <p:cNvSpPr>
            <a:spLocks noGrp="1" noChangeArrowheads="1"/>
          </p:cNvSpPr>
          <p:nvPr>
            <p:ph idx="1"/>
          </p:nvPr>
        </p:nvSpPr>
        <p:spPr/>
        <p:txBody>
          <a:bodyPr/>
          <a:lstStyle/>
          <a:p>
            <a:pPr algn="ctr"/>
            <a:endParaRPr lang="en-ZA" altLang="en-US" dirty="0"/>
          </a:p>
        </p:txBody>
      </p:sp>
      <p:sp>
        <p:nvSpPr>
          <p:cNvPr id="5" name="Rectangle 4">
            <a:extLst>
              <a:ext uri="{FF2B5EF4-FFF2-40B4-BE49-F238E27FC236}">
                <a16:creationId xmlns:a16="http://schemas.microsoft.com/office/drawing/2014/main" id="{591BAD07-742B-7A4F-B5CB-34CB3A8EBE3C}"/>
              </a:ext>
            </a:extLst>
          </p:cNvPr>
          <p:cNvSpPr/>
          <p:nvPr/>
        </p:nvSpPr>
        <p:spPr>
          <a:xfrm>
            <a:off x="3458395" y="2406175"/>
            <a:ext cx="7096125" cy="1200329"/>
          </a:xfrm>
          <a:prstGeom prst="rect">
            <a:avLst/>
          </a:prstGeom>
        </p:spPr>
        <p:txBody>
          <a:bodyPr>
            <a:spAutoFit/>
          </a:bodyPr>
          <a:lstStyle/>
          <a:p>
            <a:pPr algn="ctr">
              <a:defRPr/>
            </a:pPr>
            <a:r>
              <a:rPr lang="en-ZA" dirty="0"/>
              <a:t>The actual </a:t>
            </a:r>
            <a:r>
              <a:rPr lang="en-ZA" b="1" dirty="0"/>
              <a:t>value</a:t>
            </a:r>
            <a:r>
              <a:rPr lang="en-ZA" dirty="0"/>
              <a:t> of an </a:t>
            </a:r>
            <a:r>
              <a:rPr lang="en-ZA" b="1" dirty="0"/>
              <a:t>asset</a:t>
            </a:r>
            <a:r>
              <a:rPr lang="en-ZA" dirty="0"/>
              <a:t> based on an </a:t>
            </a:r>
            <a:r>
              <a:rPr lang="en-ZA" b="1" dirty="0"/>
              <a:t>underlying perception </a:t>
            </a:r>
            <a:r>
              <a:rPr lang="en-ZA" dirty="0"/>
              <a:t>of its true value including all aspects of the asset or business, in terms of both tangible and intangible factors. This value may or may not be the same as the current market value.</a:t>
            </a:r>
          </a:p>
        </p:txBody>
      </p:sp>
      <p:sp>
        <p:nvSpPr>
          <p:cNvPr id="6" name="Rounded Rectangle 5">
            <a:extLst>
              <a:ext uri="{FF2B5EF4-FFF2-40B4-BE49-F238E27FC236}">
                <a16:creationId xmlns:a16="http://schemas.microsoft.com/office/drawing/2014/main" id="{189F0A02-649D-0040-959A-6C5038F0D76E}"/>
              </a:ext>
            </a:extLst>
          </p:cNvPr>
          <p:cNvSpPr/>
          <p:nvPr/>
        </p:nvSpPr>
        <p:spPr>
          <a:xfrm>
            <a:off x="4464177" y="3937365"/>
            <a:ext cx="2305318" cy="669702"/>
          </a:xfrm>
          <a:prstGeom prst="roundRect">
            <a:avLst/>
          </a:prstGeom>
          <a:solidFill>
            <a:srgbClr val="92D050"/>
          </a:solidFill>
          <a:effectLst>
            <a:outerShdw blurRad="50800" dist="50800" dir="5400000" algn="ctr" rotWithShape="0">
              <a:schemeClr val="tx1"/>
            </a:outerShdw>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t>VALUE</a:t>
            </a:r>
          </a:p>
        </p:txBody>
      </p:sp>
      <p:sp>
        <p:nvSpPr>
          <p:cNvPr id="8" name="Rounded Rectangle 7">
            <a:extLst>
              <a:ext uri="{FF2B5EF4-FFF2-40B4-BE49-F238E27FC236}">
                <a16:creationId xmlns:a16="http://schemas.microsoft.com/office/drawing/2014/main" id="{3C93A1D4-3F71-A340-989E-2BD7DBFC9187}"/>
              </a:ext>
            </a:extLst>
          </p:cNvPr>
          <p:cNvSpPr/>
          <p:nvPr/>
        </p:nvSpPr>
        <p:spPr>
          <a:xfrm>
            <a:off x="5981737" y="4937928"/>
            <a:ext cx="2305318" cy="669702"/>
          </a:xfrm>
          <a:prstGeom prst="roundRect">
            <a:avLst/>
          </a:prstGeom>
          <a:solidFill>
            <a:srgbClr val="92D050"/>
          </a:solidFill>
          <a:effectLst>
            <a:outerShdw blurRad="50800" dist="50800" dir="5400000" algn="ctr" rotWithShape="0">
              <a:schemeClr val="tx1"/>
            </a:outerShdw>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t>PERCEPTION</a:t>
            </a:r>
          </a:p>
        </p:txBody>
      </p:sp>
      <p:sp>
        <p:nvSpPr>
          <p:cNvPr id="9" name="Rounded Rectangle 8">
            <a:extLst>
              <a:ext uri="{FF2B5EF4-FFF2-40B4-BE49-F238E27FC236}">
                <a16:creationId xmlns:a16="http://schemas.microsoft.com/office/drawing/2014/main" id="{52E54BA6-FCA2-1044-B9C0-6910D77135A7}"/>
              </a:ext>
            </a:extLst>
          </p:cNvPr>
          <p:cNvSpPr/>
          <p:nvPr/>
        </p:nvSpPr>
        <p:spPr>
          <a:xfrm>
            <a:off x="7563694" y="3933073"/>
            <a:ext cx="2305318" cy="669702"/>
          </a:xfrm>
          <a:prstGeom prst="roundRect">
            <a:avLst/>
          </a:prstGeom>
          <a:solidFill>
            <a:srgbClr val="92D050"/>
          </a:solidFill>
          <a:effectLst>
            <a:outerShdw blurRad="50800" dist="50800" dir="5400000" algn="ctr" rotWithShape="0">
              <a:schemeClr val="tx1"/>
            </a:outerShdw>
            <a:reflection blurRad="6350" stA="50000" endA="300" endPos="5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t>ASSET</a:t>
            </a:r>
          </a:p>
        </p:txBody>
      </p:sp>
    </p:spTree>
    <p:extLst>
      <p:ext uri="{BB962C8B-B14F-4D97-AF65-F5344CB8AC3E}">
        <p14:creationId xmlns:p14="http://schemas.microsoft.com/office/powerpoint/2010/main" val="1653800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07DE4B63-7690-9F4E-A82F-7AEB2E8B2B15}"/>
              </a:ext>
            </a:extLst>
          </p:cNvPr>
          <p:cNvSpPr>
            <a:spLocks noGrp="1" noChangeArrowheads="1"/>
          </p:cNvSpPr>
          <p:nvPr>
            <p:ph type="title"/>
          </p:nvPr>
        </p:nvSpPr>
        <p:spPr/>
        <p:txBody>
          <a:bodyPr/>
          <a:lstStyle/>
          <a:p>
            <a:r>
              <a:rPr lang="en-ZA" altLang="en-US" dirty="0"/>
              <a:t>What is value?</a:t>
            </a:r>
          </a:p>
        </p:txBody>
      </p:sp>
      <p:sp>
        <p:nvSpPr>
          <p:cNvPr id="3" name="Content Placeholder 2">
            <a:extLst>
              <a:ext uri="{FF2B5EF4-FFF2-40B4-BE49-F238E27FC236}">
                <a16:creationId xmlns:a16="http://schemas.microsoft.com/office/drawing/2014/main" id="{FB6918A1-5F09-0F47-BA69-4F67D59AC211}"/>
              </a:ext>
            </a:extLst>
          </p:cNvPr>
          <p:cNvSpPr>
            <a:spLocks noGrp="1"/>
          </p:cNvSpPr>
          <p:nvPr>
            <p:ph idx="1"/>
          </p:nvPr>
        </p:nvSpPr>
        <p:spPr>
          <a:xfrm>
            <a:off x="2659116" y="1617785"/>
            <a:ext cx="8694683" cy="5008022"/>
          </a:xfrm>
        </p:spPr>
        <p:txBody>
          <a:bodyPr>
            <a:normAutofit fontScale="25000" lnSpcReduction="20000"/>
          </a:bodyPr>
          <a:lstStyle/>
          <a:p>
            <a:pPr marL="0" indent="0">
              <a:buNone/>
              <a:defRPr/>
            </a:pPr>
            <a:endParaRPr lang="en-ZA" sz="2400" dirty="0"/>
          </a:p>
          <a:p>
            <a:pPr marL="0" indent="0">
              <a:buNone/>
              <a:defRPr/>
            </a:pPr>
            <a:r>
              <a:rPr lang="en-ZA" sz="8000" dirty="0"/>
              <a:t>Essentially there are two types of value:</a:t>
            </a:r>
          </a:p>
          <a:p>
            <a:pPr marL="0" indent="0">
              <a:buNone/>
              <a:defRPr/>
            </a:pPr>
            <a:endParaRPr lang="en-ZA" sz="8000" dirty="0"/>
          </a:p>
          <a:p>
            <a:pPr>
              <a:defRPr/>
            </a:pPr>
            <a:endParaRPr lang="en-ZA" sz="8000" dirty="0"/>
          </a:p>
          <a:p>
            <a:pPr marL="0" indent="0" algn="ctr">
              <a:buNone/>
              <a:defRPr/>
            </a:pPr>
            <a:r>
              <a:rPr lang="en-ZA" sz="8000" b="1" dirty="0"/>
              <a:t>Intrinsic value: </a:t>
            </a:r>
            <a:endParaRPr lang="en-ZA" sz="8000" dirty="0"/>
          </a:p>
          <a:p>
            <a:pPr marL="0" indent="0" algn="ctr">
              <a:buNone/>
              <a:defRPr/>
            </a:pPr>
            <a:r>
              <a:rPr lang="en-ZA" sz="8000" dirty="0"/>
              <a:t>the value that an object has "in itself" or "for its own sake", as an intrinsic property </a:t>
            </a:r>
          </a:p>
          <a:p>
            <a:pPr marL="0" indent="0" algn="ctr">
              <a:buNone/>
              <a:defRPr/>
            </a:pPr>
            <a:r>
              <a:rPr lang="en-ZA" sz="8000" b="1" dirty="0"/>
              <a:t>(ends)</a:t>
            </a:r>
          </a:p>
          <a:p>
            <a:pPr marL="457200" indent="-457200" algn="ctr">
              <a:buFontTx/>
              <a:buAutoNum type="arabicParenR"/>
              <a:defRPr/>
            </a:pPr>
            <a:endParaRPr lang="en-ZA" sz="8000" dirty="0"/>
          </a:p>
          <a:p>
            <a:pPr marL="0" indent="0" algn="ctr">
              <a:buNone/>
              <a:defRPr/>
            </a:pPr>
            <a:endParaRPr lang="en-ZA" sz="8000" b="1" dirty="0"/>
          </a:p>
          <a:p>
            <a:pPr marL="0" indent="0" algn="ctr">
              <a:buNone/>
              <a:defRPr/>
            </a:pPr>
            <a:endParaRPr lang="en-ZA" sz="8000" b="1" dirty="0"/>
          </a:p>
          <a:p>
            <a:pPr marL="0" indent="0" algn="ctr">
              <a:buNone/>
              <a:defRPr/>
            </a:pPr>
            <a:r>
              <a:rPr lang="en-ZA" sz="8000" b="1" dirty="0"/>
              <a:t>Instrumental value: </a:t>
            </a:r>
          </a:p>
          <a:p>
            <a:pPr marL="0" indent="0" algn="ctr">
              <a:buNone/>
              <a:defRPr/>
            </a:pPr>
            <a:r>
              <a:rPr lang="en-ZA" sz="8000" dirty="0"/>
              <a:t>the value of which depends on how much it generates intrinsic value </a:t>
            </a:r>
          </a:p>
          <a:p>
            <a:pPr marL="0" indent="0" algn="ctr">
              <a:buNone/>
              <a:defRPr/>
            </a:pPr>
            <a:r>
              <a:rPr lang="en-ZA" sz="8000" b="1" dirty="0"/>
              <a:t>(means)</a:t>
            </a:r>
          </a:p>
          <a:p>
            <a:pPr marL="457200" indent="-457200" algn="ctr">
              <a:buFontTx/>
              <a:buAutoNum type="arabicParenR"/>
              <a:defRPr/>
            </a:pPr>
            <a:endParaRPr lang="en-ZA" sz="2400" dirty="0"/>
          </a:p>
          <a:p>
            <a:pPr marL="0" indent="0">
              <a:buNone/>
              <a:defRPr/>
            </a:pPr>
            <a:endParaRPr lang="en-ZA" sz="2000" dirty="0"/>
          </a:p>
          <a:p>
            <a:pPr marL="457200" indent="-457200">
              <a:buFontTx/>
              <a:buAutoNum type="arabicParenR"/>
              <a:defRPr/>
            </a:pPr>
            <a:endParaRPr lang="en-ZA" sz="2000" dirty="0"/>
          </a:p>
          <a:p>
            <a:pPr>
              <a:defRPr/>
            </a:pPr>
            <a:endParaRPr lang="en-ZA" sz="2000" dirty="0"/>
          </a:p>
          <a:p>
            <a:pPr>
              <a:defRPr/>
            </a:pPr>
            <a:endParaRPr lang="en-ZA" sz="2000" dirty="0"/>
          </a:p>
          <a:p>
            <a:pPr>
              <a:defRPr/>
            </a:pPr>
            <a:br>
              <a:rPr lang="en-ZA" sz="2000" dirty="0"/>
            </a:br>
            <a:br>
              <a:rPr lang="en-ZA" dirty="0"/>
            </a:br>
            <a:endParaRPr lang="en-ZA" dirty="0"/>
          </a:p>
        </p:txBody>
      </p:sp>
    </p:spTree>
    <p:extLst>
      <p:ext uri="{BB962C8B-B14F-4D97-AF65-F5344CB8AC3E}">
        <p14:creationId xmlns:p14="http://schemas.microsoft.com/office/powerpoint/2010/main" val="111329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E60B314F-215E-5848-B859-7F5F04F85A98}"/>
              </a:ext>
            </a:extLst>
          </p:cNvPr>
          <p:cNvSpPr>
            <a:spLocks noGrp="1" noChangeArrowheads="1"/>
          </p:cNvSpPr>
          <p:nvPr>
            <p:ph type="title"/>
          </p:nvPr>
        </p:nvSpPr>
        <p:spPr/>
        <p:txBody>
          <a:bodyPr/>
          <a:lstStyle/>
          <a:p>
            <a:r>
              <a:rPr lang="en-ZA" altLang="en-US" dirty="0"/>
              <a:t>What is an asset?</a:t>
            </a:r>
          </a:p>
        </p:txBody>
      </p:sp>
      <p:sp>
        <p:nvSpPr>
          <p:cNvPr id="55298" name="Content Placeholder 2">
            <a:extLst>
              <a:ext uri="{FF2B5EF4-FFF2-40B4-BE49-F238E27FC236}">
                <a16:creationId xmlns:a16="http://schemas.microsoft.com/office/drawing/2014/main" id="{C72E8B7A-35B9-5B41-A61C-ACC5EB442897}"/>
              </a:ext>
            </a:extLst>
          </p:cNvPr>
          <p:cNvSpPr>
            <a:spLocks noGrp="1" noChangeArrowheads="1"/>
          </p:cNvSpPr>
          <p:nvPr>
            <p:ph idx="1"/>
          </p:nvPr>
        </p:nvSpPr>
        <p:spPr/>
        <p:txBody>
          <a:bodyPr>
            <a:normAutofit lnSpcReduction="10000"/>
          </a:bodyPr>
          <a:lstStyle/>
          <a:p>
            <a:pPr marL="0" indent="0" algn="ctr">
              <a:buNone/>
            </a:pPr>
            <a:endParaRPr lang="en-ZA" altLang="en-US" sz="2000" dirty="0"/>
          </a:p>
          <a:p>
            <a:pPr marL="0" indent="0" algn="ctr">
              <a:buNone/>
            </a:pPr>
            <a:r>
              <a:rPr lang="en-ZA" altLang="en-US" sz="2000" b="1" dirty="0"/>
              <a:t>A present economic resource controlled by the entity as a result of past events.</a:t>
            </a:r>
          </a:p>
          <a:p>
            <a:pPr marL="0" indent="0">
              <a:buNone/>
            </a:pPr>
            <a:endParaRPr lang="en-ZA" altLang="en-US" sz="4000" dirty="0"/>
          </a:p>
          <a:p>
            <a:pPr marL="0" indent="0" algn="ctr">
              <a:buNone/>
            </a:pPr>
            <a:r>
              <a:rPr lang="en-ZA" altLang="en-US" sz="2000" dirty="0"/>
              <a:t>Where a resource is defined as:</a:t>
            </a:r>
          </a:p>
          <a:p>
            <a:pPr marL="0" indent="0" algn="ctr">
              <a:buNone/>
            </a:pPr>
            <a:endParaRPr lang="en-ZA" altLang="en-US" sz="2000" dirty="0"/>
          </a:p>
          <a:p>
            <a:pPr marL="0" indent="0" algn="ctr">
              <a:buNone/>
            </a:pPr>
            <a:r>
              <a:rPr lang="en-ZA" altLang="en-US" sz="2000" b="1" dirty="0"/>
              <a:t>A right, or other source of value, that is capable of producing economic benefits.</a:t>
            </a:r>
          </a:p>
          <a:p>
            <a:pPr marL="0" indent="0">
              <a:buNone/>
            </a:pPr>
            <a:endParaRPr lang="en-ZA" altLang="en-US" sz="2000" dirty="0"/>
          </a:p>
          <a:p>
            <a:pPr marL="0" indent="0">
              <a:buNone/>
            </a:pPr>
            <a:endParaRPr lang="en-ZA" altLang="en-US" sz="1200" i="1" dirty="0"/>
          </a:p>
          <a:p>
            <a:pPr marL="0" indent="0">
              <a:buNone/>
            </a:pPr>
            <a:endParaRPr lang="en-ZA" altLang="en-US" sz="1200" i="1" dirty="0"/>
          </a:p>
          <a:p>
            <a:pPr marL="0" indent="0">
              <a:buNone/>
            </a:pPr>
            <a:r>
              <a:rPr lang="en-ZA" altLang="en-US" sz="1200" i="1" dirty="0"/>
              <a:t>*as defined by International Accounting Standards Board</a:t>
            </a:r>
          </a:p>
        </p:txBody>
      </p:sp>
    </p:spTree>
    <p:extLst>
      <p:ext uri="{BB962C8B-B14F-4D97-AF65-F5344CB8AC3E}">
        <p14:creationId xmlns:p14="http://schemas.microsoft.com/office/powerpoint/2010/main" val="241384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3DC57BEB-ED5B-3843-89ED-5786767912F6}"/>
              </a:ext>
            </a:extLst>
          </p:cNvPr>
          <p:cNvSpPr>
            <a:spLocks noGrp="1" noChangeArrowheads="1"/>
          </p:cNvSpPr>
          <p:nvPr>
            <p:ph type="title"/>
          </p:nvPr>
        </p:nvSpPr>
        <p:spPr/>
        <p:txBody>
          <a:bodyPr/>
          <a:lstStyle/>
          <a:p>
            <a:r>
              <a:rPr lang="en-ZA" altLang="en-US" dirty="0"/>
              <a:t>So what are your values?</a:t>
            </a:r>
          </a:p>
        </p:txBody>
      </p:sp>
      <p:sp>
        <p:nvSpPr>
          <p:cNvPr id="28674" name="Content Placeholder 2">
            <a:extLst>
              <a:ext uri="{FF2B5EF4-FFF2-40B4-BE49-F238E27FC236}">
                <a16:creationId xmlns:a16="http://schemas.microsoft.com/office/drawing/2014/main" id="{BC28A459-42A9-894E-B26B-7F72A0EBEF96}"/>
              </a:ext>
            </a:extLst>
          </p:cNvPr>
          <p:cNvSpPr>
            <a:spLocks noGrp="1" noChangeArrowheads="1"/>
          </p:cNvSpPr>
          <p:nvPr>
            <p:ph idx="1"/>
          </p:nvPr>
        </p:nvSpPr>
        <p:spPr/>
        <p:txBody>
          <a:bodyPr/>
          <a:lstStyle/>
          <a:p>
            <a:r>
              <a:rPr lang="en-ZA" altLang="en-US" dirty="0"/>
              <a:t>What decisions did you make in the past that changed you or your business?</a:t>
            </a:r>
          </a:p>
          <a:p>
            <a:r>
              <a:rPr lang="en-ZA" altLang="en-US" dirty="0"/>
              <a:t>Were the </a:t>
            </a:r>
            <a:r>
              <a:rPr lang="en-ZA" altLang="en-US" b="1" dirty="0"/>
              <a:t>impactful</a:t>
            </a:r>
            <a:r>
              <a:rPr lang="en-ZA" altLang="en-US" dirty="0"/>
              <a:t> decisions </a:t>
            </a:r>
            <a:r>
              <a:rPr lang="en-ZA" altLang="en-US" b="1" dirty="0"/>
              <a:t>values</a:t>
            </a:r>
            <a:r>
              <a:rPr lang="en-ZA" altLang="en-US" dirty="0"/>
              <a:t> based or </a:t>
            </a:r>
            <a:r>
              <a:rPr lang="en-ZA" altLang="en-US" b="1" dirty="0"/>
              <a:t>practically</a:t>
            </a:r>
            <a:r>
              <a:rPr lang="en-ZA" altLang="en-US" dirty="0"/>
              <a:t> based?</a:t>
            </a:r>
          </a:p>
          <a:p>
            <a:r>
              <a:rPr lang="en-ZA" altLang="en-US" dirty="0"/>
              <a:t>Were values based decisions instrumental (change in specific behaviour) or intrinsic (change in end goal?)</a:t>
            </a:r>
          </a:p>
          <a:p>
            <a:r>
              <a:rPr lang="en-ZA" altLang="en-US" dirty="0"/>
              <a:t>Are you creating a </a:t>
            </a:r>
            <a:r>
              <a:rPr lang="en-ZA" altLang="en-US" b="1" dirty="0"/>
              <a:t>perception of value (Asset) </a:t>
            </a:r>
            <a:r>
              <a:rPr lang="en-ZA" altLang="en-US" dirty="0"/>
              <a:t>?</a:t>
            </a:r>
          </a:p>
        </p:txBody>
      </p:sp>
    </p:spTree>
    <p:extLst>
      <p:ext uri="{BB962C8B-B14F-4D97-AF65-F5344CB8AC3E}">
        <p14:creationId xmlns:p14="http://schemas.microsoft.com/office/powerpoint/2010/main" val="2551432895"/>
      </p:ext>
    </p:extLst>
  </p:cSld>
  <p:clrMapOvr>
    <a:masterClrMapping/>
  </p:clrMapOvr>
</p:sld>
</file>

<file path=ppt/theme/theme1.xml><?xml version="1.0" encoding="utf-8"?>
<a:theme xmlns:a="http://schemas.openxmlformats.org/drawingml/2006/main" name="Office Theme">
  <a:themeElements>
    <a:clrScheme name="puzzle">
      <a:dk1>
        <a:sysClr val="windowText" lastClr="000000"/>
      </a:dk1>
      <a:lt1>
        <a:sysClr val="window" lastClr="FFFFFF"/>
      </a:lt1>
      <a:dk2>
        <a:srgbClr val="0D1081"/>
      </a:dk2>
      <a:lt2>
        <a:srgbClr val="A8DA2A"/>
      </a:lt2>
      <a:accent1>
        <a:srgbClr val="FFC111"/>
      </a:accent1>
      <a:accent2>
        <a:srgbClr val="BC0000"/>
      </a:accent2>
      <a:accent3>
        <a:srgbClr val="D7CA95"/>
      </a:accent3>
      <a:accent4>
        <a:srgbClr val="FF5C01"/>
      </a:accent4>
      <a:accent5>
        <a:srgbClr val="078697"/>
      </a:accent5>
      <a:accent6>
        <a:srgbClr val="003399"/>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042A7034-AA01-454D-B7DE-2C52B287EF2B}" vid="{03488B74-CFB4-434B-8077-44CD537A26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3033</TotalTime>
  <Words>1673</Words>
  <Application>Microsoft Macintosh PowerPoint</Application>
  <PresentationFormat>Widescreen</PresentationFormat>
  <Paragraphs>213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Tahoma</vt:lpstr>
      <vt:lpstr>Wingdings</vt:lpstr>
      <vt:lpstr>Office Theme</vt:lpstr>
      <vt:lpstr>Fear and Honesty in Uncertainty</vt:lpstr>
      <vt:lpstr>Covid: consumer demand changing?</vt:lpstr>
      <vt:lpstr>What are we learning clients value?</vt:lpstr>
      <vt:lpstr>Covid: consumer demand changing?</vt:lpstr>
      <vt:lpstr>Thinking change</vt:lpstr>
      <vt:lpstr>Intrinsic value of an asset</vt:lpstr>
      <vt:lpstr>What is value?</vt:lpstr>
      <vt:lpstr>What is an asset?</vt:lpstr>
      <vt:lpstr>So what are your values?</vt:lpstr>
      <vt:lpstr>Knowing why states your values</vt:lpstr>
      <vt:lpstr>Knowing how to be valuable</vt:lpstr>
      <vt:lpstr>Tender based on your values</vt:lpstr>
      <vt:lpstr>My view on the purpose of a service relationship</vt:lpstr>
      <vt:lpstr>Structuring ongoing service</vt:lpstr>
      <vt:lpstr>PowerPoint Presentation</vt:lpstr>
      <vt:lpstr>Tender gets clients on board the plane, service offers determine class of travel</vt:lpstr>
      <vt:lpstr>Tender gets clients on board the plane, service offers determine class of travel</vt:lpstr>
      <vt:lpstr>Exchange of value</vt:lpstr>
      <vt:lpstr>You can serve every class of passenger</vt:lpstr>
      <vt:lpstr>Start now! This is your chance!</vt:lpstr>
      <vt:lpstr>Be the professionals we should be</vt:lpstr>
      <vt:lpstr>What I think you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Mackintosh</dc:creator>
  <cp:lastModifiedBy>Jon Mackintosh</cp:lastModifiedBy>
  <cp:revision>10</cp:revision>
  <dcterms:created xsi:type="dcterms:W3CDTF">2020-08-31T07:04:37Z</dcterms:created>
  <dcterms:modified xsi:type="dcterms:W3CDTF">2020-09-02T09:38:04Z</dcterms:modified>
</cp:coreProperties>
</file>